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44" r:id="rId3"/>
  </p:sldMasterIdLst>
  <p:notesMasterIdLst>
    <p:notesMasterId r:id="rId20"/>
  </p:notesMasterIdLst>
  <p:sldIdLst>
    <p:sldId id="256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4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2" y="-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FE4D5-88DA-4070-8A65-71734C7CA13C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23904-F732-442A-BA17-67DA33DDAA5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13802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1172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559118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2653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65262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100390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098842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73492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43205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423341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63306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35019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04166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285990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6527417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03870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FB6A0A-03D1-45F4-91CE-C82D8232530F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AE976-BC85-461F-87F5-77A148DA13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BF997B-FBDB-4029-B8DF-38CEAAFB234A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45C0FF-CFB5-4BB3-A806-3A4102DD31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FBEF87-FCE9-44B2-987C-FC23B21D2716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D6EA7-3ECF-45F8-959D-F3F3CBD5AF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96F69A-A42A-4E17-AB12-3F62F375805A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DF688-02B3-4086-8DD8-1B4EFCE021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7D85D6-04BF-45CD-A97B-7F9B1295DEA3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B955B-6C02-447C-B4D8-09FFEA05AC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DB708C-A333-4BC5-AAAA-50F34B7E031E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F2914-CA86-4FE7-9AD1-7D3C5899CB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160BFE-D5AC-40CC-A784-2B7B2F593250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EA522-85C6-4FED-A9D8-9C787D291D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9D6B39-8B54-44A0-9510-FBA948CABF96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FBA8B-2EE4-4BCE-9DDA-5F005DBC4E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6A9381-E8F3-4176-ACD1-54DEFB9A7B0E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248BC-1FC4-4ED7-AB46-ADC763C953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2A78DC-D66D-4396-9B64-140B7731F829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85D4C-DF04-49D3-AA1B-2069F20AAC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0B9541-C7BD-47D1-9E79-E94249ACB11E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A7251-DE8E-42EF-945F-EC92170E78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-20638"/>
            <a:ext cx="9144000" cy="1438276"/>
          </a:xfrm>
          <a:prstGeom prst="rect">
            <a:avLst/>
          </a:prstGeom>
          <a:solidFill>
            <a:srgbClr val="243AA8"/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  <a:miter lim="800000"/>
            <a:headEnd/>
            <a:tailEnd/>
          </a:ln>
        </p:spPr>
        <p:txBody>
          <a:bodyPr lIns="36000" tIns="7200" rIns="36000" bIns="18000" anchor="ctr"/>
          <a:lstStyle/>
          <a:p>
            <a:pPr eaLnBrk="0" hangingPunct="0"/>
            <a:endParaRPr lang="en-US" sz="100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  <a:miter lim="800000"/>
            <a:headEnd/>
            <a:tailEnd/>
          </a:ln>
        </p:spPr>
        <p:txBody>
          <a:bodyPr lIns="36000" tIns="7200" rIns="36000" bIns="18000" anchor="ctr"/>
          <a:lstStyle/>
          <a:p>
            <a:pPr eaLnBrk="0" hangingPunct="0"/>
            <a:endParaRPr lang="en-US" sz="10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zh-CN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fld id="{C14F871D-22EC-459D-A145-6B515D664E5E}" type="datetimeFigureOut">
              <a:rPr lang="en-US"/>
              <a:pPr/>
              <a:t>7/28/2020</a:t>
            </a:fld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2E658F8A-A4FC-4817-B5B5-80E0633EDF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  <a:ea typeface="隶书" pitchFamily="1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A83376B-2DEA-4E98-9C79-5D4986CB03D4}" type="datetimeFigureOut">
              <a:rPr lang="zh-CN" altLang="en-US" smtClean="0"/>
              <a:pPr/>
              <a:t>2020/7/28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41BBF27-6867-4704-9C6D-B18315B962D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75656" y="2060848"/>
            <a:ext cx="7272808" cy="968128"/>
          </a:xfrm>
        </p:spPr>
        <p:txBody>
          <a:bodyPr>
            <a:normAutofit/>
          </a:bodyPr>
          <a:lstStyle/>
          <a:p>
            <a:r>
              <a:rPr lang="zh-CN" altLang="en-US" sz="48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费用分摊</a:t>
            </a:r>
            <a:r>
              <a:rPr lang="en-US" altLang="zh-CN" sz="48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ARP</a:t>
            </a:r>
            <a:r>
              <a:rPr lang="zh-CN" altLang="en-US" sz="48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处理方法</a:t>
            </a:r>
            <a:endParaRPr lang="zh-CN" altLang="en-US" sz="48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2.2 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标准流程及操作</a:t>
            </a:r>
          </a:p>
        </p:txBody>
      </p:sp>
      <p:sp>
        <p:nvSpPr>
          <p:cNvPr id="33" name="TextBox 19"/>
          <p:cNvSpPr txBox="1"/>
          <p:nvPr/>
        </p:nvSpPr>
        <p:spPr>
          <a:xfrm>
            <a:off x="1043608" y="1231007"/>
            <a:ext cx="7920879" cy="49398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公共费用分摊流程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：由费用垫付部门发起分摊申请，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费用转出部门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默认为本部门，填写费用分摊清单信息，包括转入部门及经办人信息，费用金额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，提交后需费用转入方核算帐号负责人、部门负责人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进行审核，审核完成后分摊发起人打印分摊单，再由财务审核后生成费用划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转。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74647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2.2 </a:t>
            </a:r>
            <a:r>
              <a:rPr lang="zh-CN" altLang="en-US" dirty="0" smtClean="0">
                <a:solidFill>
                  <a:srgbClr val="FF0000"/>
                </a:solidFill>
              </a:rPr>
              <a:t>公</a:t>
            </a:r>
            <a:r>
              <a:rPr lang="zh-CN" altLang="en-US" dirty="0">
                <a:solidFill>
                  <a:srgbClr val="FF0000"/>
                </a:solidFill>
              </a:rPr>
              <a:t>共费用分摊</a:t>
            </a:r>
            <a:r>
              <a:rPr lang="zh-CN" altLang="en-US" dirty="0">
                <a:solidFill>
                  <a:schemeClr val="tx1"/>
                </a:solidFill>
              </a:rPr>
              <a:t>标准流程及操作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40576309"/>
              </p:ext>
            </p:extLst>
          </p:nvPr>
        </p:nvGraphicFramePr>
        <p:xfrm>
          <a:off x="1115616" y="994819"/>
          <a:ext cx="7776863" cy="5530525"/>
        </p:xfrm>
        <a:graphic>
          <a:graphicData uri="http://schemas.openxmlformats.org/drawingml/2006/table">
            <a:tbl>
              <a:tblPr/>
              <a:tblGrid>
                <a:gridCol w="4956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31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371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881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672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4597A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00000"/>
                        </a:buClr>
                        <a:buSzPct val="5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编号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岗位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4597A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00000"/>
                        </a:buClr>
                        <a:buSzPct val="5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流程步骤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流程说明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76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1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业务人员（填报）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新建公共费用分摊单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费用转出方发起（通常由职能部门发起）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公共费用分摊申请，填写转出费用分摊的清单，包括分摊费用的部门及处理人，提交业务审批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9127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2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</a:rPr>
                        <a:t>业务人员（分摊）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  <a:cs typeface="+mn-cs"/>
                        </a:rPr>
                        <a:t>部门费用分摊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费用分摊部门的处理人收到后开始进行分摊，由分摊处理人将该笔费用分摊到本部门核算帐号，核算帐号负责人及部门负责人进行审批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0812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2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</a:rPr>
                        <a:t>业务人员（审批）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  <a:cs typeface="+mn-cs"/>
                        </a:rPr>
                        <a:t>业务审批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由承担费用的核算帐号负责人及部门负责人进行审批，在‘</a:t>
                      </a:r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业务审核’</a:t>
                      </a:r>
                      <a:r>
                        <a:rPr lang="en-US" altLang="zh-CN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-</a:t>
                      </a:r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‘部门费用分摊审批’</a:t>
                      </a:r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中审核分摊的费用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37555537"/>
                  </a:ext>
                </a:extLst>
              </a:tr>
              <a:tr h="8253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3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</a:rPr>
                        <a:t>业务人员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华文细黑" pitchFamily="2" charset="-122"/>
                        </a:rPr>
                        <a:t>（打印）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华文细黑" pitchFamily="2" charset="-122"/>
                      </a:endParaRP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华文细黑" pitchFamily="2" charset="-122"/>
                        </a:rPr>
                        <a:t>打印申请单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业务审批完成后，填报申请业务人</a:t>
                      </a:r>
                      <a:r>
                        <a:rPr lang="zh-CN" altLang="en-US" sz="1600" b="0" baseline="0" dirty="0" smtClean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员进</a:t>
                      </a: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行打印</a:t>
                      </a:r>
                      <a:r>
                        <a:rPr lang="zh-CN" altLang="en-US" sz="1600" b="0" baseline="0" dirty="0" smtClean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，并附相关附件材料交财</a:t>
                      </a: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务人</a:t>
                      </a:r>
                      <a:r>
                        <a:rPr lang="zh-CN" altLang="en-US" sz="1600" b="0" baseline="0" dirty="0" smtClean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员。</a:t>
                      </a:r>
                      <a:endParaRPr lang="en-US" altLang="zh-CN" sz="1600" b="0" baseline="0" dirty="0">
                        <a:solidFill>
                          <a:schemeClr val="tx1"/>
                        </a:solidFill>
                        <a:ea typeface="华文细黑" pitchFamily="2" charset="-122"/>
                      </a:endParaRP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614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4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</a:rPr>
                        <a:t>财务人员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</a:rPr>
                        <a:t>财务审核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财务人员在</a:t>
                      </a:r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‘费用分摊’</a:t>
                      </a:r>
                      <a:r>
                        <a:rPr lang="en-US" altLang="zh-CN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—</a:t>
                      </a:r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‘财务审核’</a:t>
                      </a:r>
                      <a:r>
                        <a:rPr lang="en-US" altLang="zh-CN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—</a:t>
                      </a:r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‘部门费用分摊财务审核’</a:t>
                      </a:r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审核</a:t>
                      </a: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申请单，审核通过后，生成费用划转会计凭证</a:t>
                      </a:r>
                      <a:endParaRPr lang="en-US" altLang="zh-CN" sz="1600" b="0" baseline="0" dirty="0">
                        <a:solidFill>
                          <a:schemeClr val="tx1"/>
                        </a:solidFill>
                        <a:ea typeface="华文细黑" pitchFamily="2" charset="-122"/>
                      </a:endParaRP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39201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352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2.2 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="" xmlns:a16="http://schemas.microsoft.com/office/drawing/2014/main" id="{DE4A8CB4-CE39-4A94-BFB8-FF3AB89645A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2503" y="878069"/>
            <a:ext cx="8081985" cy="3933953"/>
          </a:xfrm>
          <a:prstGeom prst="rect">
            <a:avLst/>
          </a:prstGeom>
        </p:spPr>
      </p:pic>
      <p:sp>
        <p:nvSpPr>
          <p:cNvPr id="6" name="TextBox 19"/>
          <p:cNvSpPr txBox="1"/>
          <p:nvPr/>
        </p:nvSpPr>
        <p:spPr>
          <a:xfrm>
            <a:off x="1043608" y="4509119"/>
            <a:ext cx="7801967" cy="1754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、公共费用分摊填报操作说明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步骤一：费用转出方发起，填写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：选择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费用类型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，费用垫支时使用的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核算帐号及预算科目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费用说明</a:t>
            </a:r>
            <a:endParaRPr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60237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2.2 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</a:p>
        </p:txBody>
      </p:sp>
      <p:sp>
        <p:nvSpPr>
          <p:cNvPr id="6" name="TextBox 19"/>
          <p:cNvSpPr txBox="1"/>
          <p:nvPr/>
        </p:nvSpPr>
        <p:spPr>
          <a:xfrm>
            <a:off x="1043608" y="1124744"/>
            <a:ext cx="7873404" cy="5078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、公共费用分摊填报操作说明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步骤二、填写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清单信息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：可以手工维护或者点击左上角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批量导入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，维护清单模板后进行导入，清单信息中需要维护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业务日期、费用归属部门、费用归属部门处理人及摘要，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填写完成后点击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提交</a:t>
            </a: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="" xmlns:a16="http://schemas.microsoft.com/office/drawing/2014/main" id="{9166D93D-FC91-47BA-A735-75F6241251C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1" y="3102366"/>
            <a:ext cx="8172400" cy="234323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="" xmlns:a16="http://schemas.microsoft.com/office/drawing/2014/main" id="{052A6CAC-F5CC-41E9-93EE-68C382978AE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87868" y="2053521"/>
            <a:ext cx="2451947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692602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1825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2.2 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</a:p>
        </p:txBody>
      </p:sp>
      <p:sp>
        <p:nvSpPr>
          <p:cNvPr id="6" name="TextBox 19"/>
          <p:cNvSpPr txBox="1"/>
          <p:nvPr/>
        </p:nvSpPr>
        <p:spPr>
          <a:xfrm>
            <a:off x="1115616" y="980727"/>
            <a:ext cx="7971234" cy="549381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、公共费用分摊填报操作说明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费用分摊处理人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收到后，在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‘综合财务’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‘费用分摊’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‘我的部门费用分摊’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中待分摊信息中收到，点击操作中的编辑按钮：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9B438075-F349-4402-B86E-CE8DC05E7CF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3231339"/>
            <a:ext cx="7871221" cy="213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733966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2.2 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9B438075-F349-4402-B86E-CE8DC05E7CF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2600241"/>
            <a:ext cx="8231261" cy="2233602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C69A1371-627A-4634-9C24-4DB541E0550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1912" y="1196751"/>
            <a:ext cx="8300026" cy="4746527"/>
          </a:xfrm>
          <a:prstGeom prst="rect">
            <a:avLst/>
          </a:prstGeom>
        </p:spPr>
      </p:pic>
      <p:sp>
        <p:nvSpPr>
          <p:cNvPr id="6" name="TextBox 19"/>
          <p:cNvSpPr txBox="1"/>
          <p:nvPr/>
        </p:nvSpPr>
        <p:spPr>
          <a:xfrm>
            <a:off x="827584" y="5373216"/>
            <a:ext cx="8281880" cy="13388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费用分摊处理人：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核对分摊信息是否正确，在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分摊明细中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进行将该笔费用分摊到本课题组核算帐号，选择支出此费用的预算科目、及分摊金额，如分摊到多个核算帐号点击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，或者批量导入，提交审批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13037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2.2 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</a:p>
        </p:txBody>
      </p:sp>
      <p:sp>
        <p:nvSpPr>
          <p:cNvPr id="6" name="TextBox 19"/>
          <p:cNvSpPr txBox="1"/>
          <p:nvPr/>
        </p:nvSpPr>
        <p:spPr>
          <a:xfrm>
            <a:off x="6084168" y="1196752"/>
            <a:ext cx="2871788" cy="46628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分摊单据打印及查询：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业务审批完成可由分摊发起</a:t>
            </a:r>
            <a:r>
              <a:rPr lang="zh-CN" altLang="en-US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人进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行单张打印或批量打印，可通过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‘查询管理’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‘公共费用分摊查询’菜单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，查找到该笔分摊单据，可查看分摊清单中个部门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分摊的状态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，已完成的可以打印，可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单选或多选进行批量打印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，并可以查看清单中分摊情</a:t>
            </a:r>
            <a:r>
              <a:rPr lang="zh-CN" altLang="en-US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况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B4EB6A69-8DC8-46A7-9D3C-3B5E46FAC1B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196752"/>
            <a:ext cx="5652120" cy="2570533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FEB6687C-739B-4585-B252-28E86B8D2EB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644567"/>
            <a:ext cx="5472608" cy="328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08743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="" xmlns:a16="http://schemas.microsoft.com/office/drawing/2014/main" id="{DA1FD3D1-CE61-4A9E-84ED-0BC3C2494ED3}"/>
              </a:ext>
            </a:extLst>
          </p:cNvPr>
          <p:cNvGrpSpPr/>
          <p:nvPr/>
        </p:nvGrpSpPr>
        <p:grpSpPr>
          <a:xfrm>
            <a:off x="338577" y="1"/>
            <a:ext cx="8466847" cy="4933593"/>
            <a:chOff x="2026741" y="1023062"/>
            <a:chExt cx="8138517" cy="3551040"/>
          </a:xfrm>
        </p:grpSpPr>
        <p:grpSp>
          <p:nvGrpSpPr>
            <p:cNvPr id="4" name="组合 11">
              <a:extLst>
                <a:ext uri="{FF2B5EF4-FFF2-40B4-BE49-F238E27FC236}">
                  <a16:creationId xmlns="" xmlns:a16="http://schemas.microsoft.com/office/drawing/2014/main" id="{B25C7601-B9C2-49B1-ABB0-D781E62DADC7}"/>
                </a:ext>
              </a:extLst>
            </p:cNvPr>
            <p:cNvGrpSpPr/>
            <p:nvPr/>
          </p:nvGrpSpPr>
          <p:grpSpPr>
            <a:xfrm>
              <a:off x="2026741" y="2283898"/>
              <a:ext cx="8138517" cy="2290204"/>
              <a:chOff x="502444" y="1315776"/>
              <a:chExt cx="8138517" cy="2290204"/>
            </a:xfrm>
          </p:grpSpPr>
          <p:cxnSp>
            <p:nvCxnSpPr>
              <p:cNvPr id="17" name="直接连接符 16">
                <a:extLst>
                  <a:ext uri="{FF2B5EF4-FFF2-40B4-BE49-F238E27FC236}">
                    <a16:creationId xmlns="" xmlns:a16="http://schemas.microsoft.com/office/drawing/2014/main" id="{BA359BA9-FFE9-4F74-B95E-D77BA17D70CD}"/>
                  </a:ext>
                </a:extLst>
              </p:cNvPr>
              <p:cNvCxnSpPr/>
              <p:nvPr/>
            </p:nvCxnSpPr>
            <p:spPr>
              <a:xfrm>
                <a:off x="502444" y="1315776"/>
                <a:ext cx="8137922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>
                    <a:lumMod val="50000"/>
                    <a:lumOff val="50000"/>
                  </a:srgb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8" name="直接连接符 17">
                <a:extLst>
                  <a:ext uri="{FF2B5EF4-FFF2-40B4-BE49-F238E27FC236}">
                    <a16:creationId xmlns="" xmlns:a16="http://schemas.microsoft.com/office/drawing/2014/main" id="{1362FD3E-82E1-4BFD-85A1-58C15B134C26}"/>
                  </a:ext>
                </a:extLst>
              </p:cNvPr>
              <p:cNvCxnSpPr/>
              <p:nvPr/>
            </p:nvCxnSpPr>
            <p:spPr>
              <a:xfrm>
                <a:off x="503039" y="3605980"/>
                <a:ext cx="8137922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>
                    <a:lumMod val="50000"/>
                    <a:lumOff val="50000"/>
                  </a:srgbClr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13" name="标题 4">
              <a:extLst>
                <a:ext uri="{FF2B5EF4-FFF2-40B4-BE49-F238E27FC236}">
                  <a16:creationId xmlns="" xmlns:a16="http://schemas.microsoft.com/office/drawing/2014/main" id="{78E14EC8-FE45-42B4-8A81-42F2824C0941}"/>
                </a:ext>
              </a:extLst>
            </p:cNvPr>
            <p:cNvSpPr txBox="1"/>
            <p:nvPr/>
          </p:nvSpPr>
          <p:spPr>
            <a:xfrm>
              <a:off x="4088745" y="1262496"/>
              <a:ext cx="4064389" cy="671513"/>
            </a:xfrm>
            <a:prstGeom prst="rect">
              <a:avLst/>
            </a:prstGeom>
          </p:spPr>
          <p:txBody>
            <a:bodyPr/>
            <a:lstStyle>
              <a:lvl1pPr algn="l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3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lvl="1"/>
              <a:r>
                <a:rPr lang="zh-CN" altLang="en-US" sz="4100" b="1" dirty="0">
                  <a:solidFill>
                    <a:srgbClr val="124062"/>
                  </a:solidFill>
                  <a:latin typeface="微软雅黑" panose="020B0503020204020204" charset="-122"/>
                  <a:ea typeface="微软雅黑" panose="020B0503020204020204" charset="-122"/>
                </a:rPr>
                <a:t>一般费用分摊</a:t>
              </a:r>
            </a:p>
          </p:txBody>
        </p:sp>
        <p:sp>
          <p:nvSpPr>
            <p:cNvPr id="14" name="文本占位符 5">
              <a:extLst>
                <a:ext uri="{FF2B5EF4-FFF2-40B4-BE49-F238E27FC236}">
                  <a16:creationId xmlns="" xmlns:a16="http://schemas.microsoft.com/office/drawing/2014/main" id="{2B8A7321-AF59-4F90-99EC-7ECBAFAEDFB1}"/>
                </a:ext>
              </a:extLst>
            </p:cNvPr>
            <p:cNvSpPr txBox="1"/>
            <p:nvPr/>
          </p:nvSpPr>
          <p:spPr>
            <a:xfrm>
              <a:off x="3050510" y="2558222"/>
              <a:ext cx="6921565" cy="1865845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85800" rtl="0" eaLnBrk="1" fontAlgn="auto" latinLnBrk="0" hangingPunct="1">
                <a:lnSpc>
                  <a:spcPct val="200000"/>
                </a:lnSpc>
                <a:spcBef>
                  <a:spcPts val="75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CN" alt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对各业务单元之间、课</a:t>
              </a: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题</a:t>
              </a:r>
              <a:r>
                <a:rPr kumimoji="0" lang="zh-CN" alt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组、部</a:t>
              </a: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门</a:t>
              </a:r>
              <a:r>
                <a:rPr kumimoji="0" lang="zh-CN" alt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间的内部结算或共</a:t>
              </a: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同产生的费</a:t>
              </a:r>
              <a:r>
                <a:rPr kumimoji="0" lang="zh-CN" alt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用进</a:t>
              </a: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行分摊</a:t>
              </a:r>
            </a:p>
          </p:txBody>
        </p:sp>
        <p:sp>
          <p:nvSpPr>
            <p:cNvPr id="15" name="标题 4">
              <a:extLst>
                <a:ext uri="{FF2B5EF4-FFF2-40B4-BE49-F238E27FC236}">
                  <a16:creationId xmlns="" xmlns:a16="http://schemas.microsoft.com/office/drawing/2014/main" id="{E478D424-9A6A-4C6E-A479-A39D02CF8AAD}"/>
                </a:ext>
              </a:extLst>
            </p:cNvPr>
            <p:cNvSpPr txBox="1"/>
            <p:nvPr/>
          </p:nvSpPr>
          <p:spPr>
            <a:xfrm>
              <a:off x="2635216" y="1023062"/>
              <a:ext cx="1449637" cy="1278038"/>
            </a:xfrm>
            <a:prstGeom prst="rect">
              <a:avLst/>
            </a:prstGeom>
          </p:spPr>
          <p:txBody>
            <a:bodyPr/>
            <a:lstStyle>
              <a:lvl1pPr algn="l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3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1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1" i="0" u="none" strike="noStrike" kern="0" cap="none" spc="0" normalizeH="0" baseline="0" noProof="0" dirty="0">
                  <a:ln>
                    <a:noFill/>
                  </a:ln>
                  <a:solidFill>
                    <a:srgbClr val="396692"/>
                  </a:solidFill>
                  <a:effectLst/>
                  <a:uLnTx/>
                  <a:uFillTx/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01</a:t>
              </a:r>
              <a:endParaRPr kumimoji="0" lang="zh-CN" altLang="en-US" sz="8000" b="1" i="0" u="none" strike="noStrike" kern="0" cap="none" spc="0" normalizeH="0" baseline="0" noProof="0" dirty="0">
                <a:ln>
                  <a:noFill/>
                </a:ln>
                <a:solidFill>
                  <a:srgbClr val="396692"/>
                </a:solidFill>
                <a:effectLst/>
                <a:uLnTx/>
                <a:uFillTx/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4755340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352" y="-27384"/>
            <a:ext cx="7498080" cy="1143000"/>
          </a:xfrm>
        </p:spPr>
        <p:txBody>
          <a:bodyPr/>
          <a:lstStyle/>
          <a:p>
            <a:r>
              <a:rPr lang="en-US" altLang="zh-CN" dirty="0"/>
              <a:t>1.1 </a:t>
            </a:r>
            <a:r>
              <a:rPr lang="zh-CN" altLang="en-US" dirty="0">
                <a:solidFill>
                  <a:srgbClr val="FF0000"/>
                </a:solidFill>
              </a:rPr>
              <a:t>一般费用分摊</a:t>
            </a:r>
            <a:r>
              <a:rPr lang="zh-CN" altLang="en-US" dirty="0">
                <a:solidFill>
                  <a:schemeClr val="tx1"/>
                </a:solidFill>
              </a:rPr>
              <a:t>业务场景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281F2220-EE20-4078-A505-20BFF3CCDB9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1374" y="2333626"/>
            <a:ext cx="8253114" cy="4086033"/>
          </a:xfrm>
          <a:prstGeom prst="rect">
            <a:avLst/>
          </a:prstGeom>
        </p:spPr>
      </p:pic>
      <p:sp>
        <p:nvSpPr>
          <p:cNvPr id="33" name="TextBox 19"/>
          <p:cNvSpPr txBox="1"/>
          <p:nvPr/>
        </p:nvSpPr>
        <p:spPr>
          <a:xfrm>
            <a:off x="683568" y="969880"/>
            <a:ext cx="8280920" cy="12899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一般费用分摊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内部结算的费用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，如两课题组或部门间共同产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生测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试化验加工费等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续可通过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‘综合财务’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‘费用分摊’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‘我的一般费用分摊’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来将一部分费用转给另外一个部门承担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80435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1.2 </a:t>
            </a:r>
            <a:r>
              <a:rPr lang="zh-CN" altLang="en-US" dirty="0">
                <a:solidFill>
                  <a:srgbClr val="FF0000"/>
                </a:solidFill>
              </a:rPr>
              <a:t>一般费用分摊</a:t>
            </a:r>
            <a:r>
              <a:rPr lang="zh-CN" altLang="en-US" dirty="0">
                <a:solidFill>
                  <a:schemeClr val="tx1"/>
                </a:solidFill>
              </a:rPr>
              <a:t>标准流程及操作</a:t>
            </a:r>
          </a:p>
        </p:txBody>
      </p:sp>
      <p:sp>
        <p:nvSpPr>
          <p:cNvPr id="33" name="TextBox 19"/>
          <p:cNvSpPr txBox="1"/>
          <p:nvPr/>
        </p:nvSpPr>
        <p:spPr>
          <a:xfrm>
            <a:off x="1115616" y="1196753"/>
            <a:ext cx="7488832" cy="5629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一般费用分摊流程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由收款方或费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用垫付部门发起分摊申请，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费用转出部门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默认为本部门，填写费用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转入部门及经办人信息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，填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写本部门转出费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用核算帐号、预算科目及本次转出费用金额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，提交</a:t>
            </a:r>
            <a:r>
              <a:rPr lang="zh-CN" altLang="en-US" sz="2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后经转出费用核算账号负责审批。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方分摊处理人填写转入费用核算账号信息</a:t>
            </a:r>
            <a:r>
              <a:rPr lang="zh-CN" altLang="en-US" sz="2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，由核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算帐号负责</a:t>
            </a:r>
            <a:r>
              <a:rPr lang="zh-CN" altLang="en-US" sz="2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人及相关管理部门负责人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进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行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审批，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财务审核后生成费用划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转。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23337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1.2 </a:t>
            </a:r>
            <a:r>
              <a:rPr lang="zh-CN" altLang="en-US" dirty="0" smtClean="0">
                <a:solidFill>
                  <a:srgbClr val="FF0000"/>
                </a:solidFill>
              </a:rPr>
              <a:t>一</a:t>
            </a:r>
            <a:r>
              <a:rPr lang="zh-CN" altLang="en-US" dirty="0">
                <a:solidFill>
                  <a:srgbClr val="FF0000"/>
                </a:solidFill>
              </a:rPr>
              <a:t>般费用分摊</a:t>
            </a:r>
            <a:r>
              <a:rPr lang="zh-CN" altLang="en-US" dirty="0">
                <a:solidFill>
                  <a:schemeClr val="tx1"/>
                </a:solidFill>
              </a:rPr>
              <a:t>标准流程及操作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115616" y="1060652"/>
          <a:ext cx="7200800" cy="5145093"/>
        </p:xfrm>
        <a:graphic>
          <a:graphicData uri="http://schemas.openxmlformats.org/drawingml/2006/table">
            <a:tbl>
              <a:tblPr/>
              <a:tblGrid>
                <a:gridCol w="4588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733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67240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342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4597A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00000"/>
                        </a:buClr>
                        <a:buSzPct val="5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编号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岗位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4597A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00000"/>
                        </a:buClr>
                        <a:buSzPct val="5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流程步骤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流程说明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0752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1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业务人员（填报）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新建一般费用分摊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费用转出</a:t>
                      </a:r>
                      <a:r>
                        <a:rPr kumimoji="0" lang="zh-CN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方（收款方）</a:t>
                      </a:r>
                      <a:r>
                        <a:rPr kumimoji="0" lang="zh-CN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发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起一般费用分摊申请，填写转出费用信息，分摊费用的部门及处理人，提交业务审批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3022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2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</a:rPr>
                        <a:t>业务人员（审批）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  <a:cs typeface="+mn-cs"/>
                        </a:rPr>
                        <a:t>业务审核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费用转出方（费用减少</a:t>
                      </a:r>
                      <a:r>
                        <a:rPr lang="zh-CN" altLang="en-US" sz="16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方，收款方）</a:t>
                      </a:r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核算帐号负责</a:t>
                      </a:r>
                      <a:r>
                        <a:rPr lang="zh-CN" alt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人进</a:t>
                      </a:r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行审批，单据流转到费用分摊部</a:t>
                      </a:r>
                      <a:r>
                        <a:rPr lang="zh-CN" alt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门（费用增加方，付款方），</a:t>
                      </a:r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由</a:t>
                      </a:r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分摊处理人将该笔费用分摊到本部门核算帐号</a:t>
                      </a:r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，核算帐号负责人</a:t>
                      </a:r>
                      <a:r>
                        <a:rPr lang="zh-CN" alt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及相关管</a:t>
                      </a:r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理人员进行审批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47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3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</a:rPr>
                        <a:t>业务人员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华文细黑" pitchFamily="2" charset="-122"/>
                        </a:rPr>
                        <a:t>（打印）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华文细黑" pitchFamily="2" charset="-122"/>
                      </a:endParaRP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华文细黑" pitchFamily="2" charset="-122"/>
                        </a:rPr>
                        <a:t>打印申请单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业务审批完成后</a:t>
                      </a:r>
                      <a:r>
                        <a:rPr lang="zh-CN" altLang="en-US" sz="1600" b="0" baseline="0" dirty="0" smtClean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，费用增加方（付款方）业</a:t>
                      </a: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务人员可在</a:t>
                      </a:r>
                      <a:r>
                        <a:rPr lang="zh-CN" altLang="en-US" sz="1600" b="0" baseline="0" dirty="0">
                          <a:solidFill>
                            <a:srgbClr val="FF0000"/>
                          </a:solidFill>
                          <a:ea typeface="华文细黑" pitchFamily="2" charset="-122"/>
                        </a:rPr>
                        <a:t>审批中</a:t>
                      </a: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打开该单据进行</a:t>
                      </a:r>
                      <a:r>
                        <a:rPr lang="zh-CN" altLang="en-US" sz="1600" b="0" baseline="0" dirty="0">
                          <a:solidFill>
                            <a:srgbClr val="FF0000"/>
                          </a:solidFill>
                          <a:ea typeface="华文细黑" pitchFamily="2" charset="-122"/>
                        </a:rPr>
                        <a:t>打印</a:t>
                      </a:r>
                      <a:r>
                        <a:rPr lang="zh-CN" altLang="en-US" sz="1600" b="0" baseline="0" dirty="0" smtClean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，同时将</a:t>
                      </a: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纸质件及相关附件送至财务处进行审核</a:t>
                      </a:r>
                      <a:endParaRPr lang="en-US" altLang="zh-CN" sz="1600" b="0" baseline="0" dirty="0">
                        <a:solidFill>
                          <a:schemeClr val="tx1"/>
                        </a:solidFill>
                        <a:ea typeface="华文细黑" pitchFamily="2" charset="-122"/>
                      </a:endParaRP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47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细黑" pitchFamily="2" charset="-122"/>
                          <a:ea typeface="华文细黑" pitchFamily="2" charset="-122"/>
                        </a:rPr>
                        <a:t>4</a:t>
                      </a:r>
                    </a:p>
                  </a:txBody>
                  <a:tcPr marL="68580" marR="68580"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</a:rPr>
                        <a:t>财务人员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华文细黑" pitchFamily="2" charset="-122"/>
                        </a:rPr>
                        <a:t>财务审核</a:t>
                      </a: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财务人员在</a:t>
                      </a:r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‘费用分摊’</a:t>
                      </a:r>
                      <a:r>
                        <a:rPr lang="en-US" altLang="zh-CN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—</a:t>
                      </a:r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‘财务审核’</a:t>
                      </a:r>
                      <a:r>
                        <a:rPr lang="en-US" altLang="zh-CN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—</a:t>
                      </a:r>
                      <a:r>
                        <a:rPr lang="zh-CN" altLang="en-US" sz="1600" b="0" kern="1200" baseline="0" dirty="0">
                          <a:solidFill>
                            <a:srgbClr val="FF0000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‘一般费用分摊财务审核’</a:t>
                      </a:r>
                      <a:r>
                        <a:rPr lang="zh-CN" alt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华文细黑" pitchFamily="2" charset="-122"/>
                          <a:cs typeface="+mn-cs"/>
                        </a:rPr>
                        <a:t>审核</a:t>
                      </a:r>
                      <a:r>
                        <a:rPr lang="zh-CN" altLang="en-US" sz="1600" b="0" baseline="0" dirty="0">
                          <a:solidFill>
                            <a:schemeClr val="tx1"/>
                          </a:solidFill>
                          <a:ea typeface="华文细黑" pitchFamily="2" charset="-122"/>
                        </a:rPr>
                        <a:t>申请单，审核通过后，生成费用划转会计凭证</a:t>
                      </a:r>
                      <a:endParaRPr lang="en-US" altLang="zh-CN" sz="1600" b="0" baseline="0" dirty="0">
                        <a:solidFill>
                          <a:schemeClr val="tx1"/>
                        </a:solidFill>
                        <a:ea typeface="华文细黑" pitchFamily="2" charset="-122"/>
                      </a:endParaRPr>
                    </a:p>
                  </a:txBody>
                  <a:tcPr marL="68580" marR="68580"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030335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980728"/>
            <a:ext cx="5287421" cy="2247939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1779" y="3429000"/>
            <a:ext cx="5432107" cy="2952328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7088" y="1196752"/>
            <a:ext cx="3737088" cy="1515948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1.2 </a:t>
            </a:r>
            <a:r>
              <a:rPr lang="zh-CN" altLang="en-US" dirty="0" smtClean="0">
                <a:solidFill>
                  <a:srgbClr val="FF0000"/>
                </a:solidFill>
              </a:rPr>
              <a:t>一</a:t>
            </a:r>
            <a:r>
              <a:rPr lang="zh-CN" altLang="en-US" dirty="0">
                <a:solidFill>
                  <a:srgbClr val="FF0000"/>
                </a:solidFill>
              </a:rPr>
              <a:t>般费用分摊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</a:p>
        </p:txBody>
      </p:sp>
      <p:sp>
        <p:nvSpPr>
          <p:cNvPr id="6" name="TextBox 19"/>
          <p:cNvSpPr txBox="1"/>
          <p:nvPr/>
        </p:nvSpPr>
        <p:spPr>
          <a:xfrm>
            <a:off x="141262" y="936440"/>
            <a:ext cx="3524864" cy="544488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、一般费用分摊填报操作说明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费用转出方发起：</a:t>
            </a:r>
            <a:endParaRPr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填写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：选择费用转入部门、转入部门操作人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填写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费用转出信息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：费用转出的核算帐号，本次转出金额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暂存或提交单据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519264" y="4293096"/>
            <a:ext cx="6624736" cy="2281478"/>
            <a:chOff x="2519264" y="4293096"/>
            <a:chExt cx="6624736" cy="228147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519264" y="4293096"/>
              <a:ext cx="6624736" cy="2281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3491880" y="4823574"/>
              <a:ext cx="28083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100" dirty="0" smtClean="0">
                  <a:solidFill>
                    <a:srgbClr val="FF0000"/>
                  </a:solidFill>
                </a:rPr>
                <a:t>本部门费用转出核算账号</a:t>
              </a:r>
              <a:endParaRPr lang="zh-CN" altLang="en-US" sz="11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9507471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1.2 </a:t>
            </a:r>
            <a:r>
              <a:rPr lang="zh-CN" altLang="en-US" dirty="0" smtClean="0">
                <a:solidFill>
                  <a:srgbClr val="FF0000"/>
                </a:solidFill>
              </a:rPr>
              <a:t>一</a:t>
            </a:r>
            <a:r>
              <a:rPr lang="zh-CN" altLang="en-US" dirty="0">
                <a:solidFill>
                  <a:srgbClr val="FF0000"/>
                </a:solidFill>
              </a:rPr>
              <a:t>般费用分摊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</a:p>
        </p:txBody>
      </p:sp>
      <p:sp>
        <p:nvSpPr>
          <p:cNvPr id="6" name="TextBox 19"/>
          <p:cNvSpPr txBox="1"/>
          <p:nvPr/>
        </p:nvSpPr>
        <p:spPr>
          <a:xfrm>
            <a:off x="467544" y="764704"/>
            <a:ext cx="8376418" cy="220001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、一般费用分摊填报操作说明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费用分摊方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收到后，在‘综合财务’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‘业务审核’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‘一般费用分摊业务审批’中进行分摊：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填写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费用转入信息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：选择承担费用的核算帐号，以及预算科目，审核通过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388" y="2959322"/>
            <a:ext cx="8558100" cy="3710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77253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="" xmlns:a16="http://schemas.microsoft.com/office/drawing/2014/main" id="{DA1FD3D1-CE61-4A9E-84ED-0BC3C2494ED3}"/>
              </a:ext>
            </a:extLst>
          </p:cNvPr>
          <p:cNvGrpSpPr/>
          <p:nvPr/>
        </p:nvGrpSpPr>
        <p:grpSpPr>
          <a:xfrm>
            <a:off x="323528" y="0"/>
            <a:ext cx="8466847" cy="4933593"/>
            <a:chOff x="2026741" y="1023062"/>
            <a:chExt cx="8138517" cy="3551040"/>
          </a:xfrm>
        </p:grpSpPr>
        <p:grpSp>
          <p:nvGrpSpPr>
            <p:cNvPr id="4" name="组合 11">
              <a:extLst>
                <a:ext uri="{FF2B5EF4-FFF2-40B4-BE49-F238E27FC236}">
                  <a16:creationId xmlns="" xmlns:a16="http://schemas.microsoft.com/office/drawing/2014/main" id="{B25C7601-B9C2-49B1-ABB0-D781E62DADC7}"/>
                </a:ext>
              </a:extLst>
            </p:cNvPr>
            <p:cNvGrpSpPr/>
            <p:nvPr/>
          </p:nvGrpSpPr>
          <p:grpSpPr>
            <a:xfrm>
              <a:off x="2026741" y="2283898"/>
              <a:ext cx="8138517" cy="2290204"/>
              <a:chOff x="502444" y="1315776"/>
              <a:chExt cx="8138517" cy="2290204"/>
            </a:xfrm>
          </p:grpSpPr>
          <p:cxnSp>
            <p:nvCxnSpPr>
              <p:cNvPr id="17" name="直接连接符 16">
                <a:extLst>
                  <a:ext uri="{FF2B5EF4-FFF2-40B4-BE49-F238E27FC236}">
                    <a16:creationId xmlns="" xmlns:a16="http://schemas.microsoft.com/office/drawing/2014/main" id="{BA359BA9-FFE9-4F74-B95E-D77BA17D70CD}"/>
                  </a:ext>
                </a:extLst>
              </p:cNvPr>
              <p:cNvCxnSpPr/>
              <p:nvPr/>
            </p:nvCxnSpPr>
            <p:spPr>
              <a:xfrm>
                <a:off x="502444" y="1315776"/>
                <a:ext cx="8137922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>
                    <a:lumMod val="50000"/>
                    <a:lumOff val="50000"/>
                  </a:srgb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8" name="直接连接符 17">
                <a:extLst>
                  <a:ext uri="{FF2B5EF4-FFF2-40B4-BE49-F238E27FC236}">
                    <a16:creationId xmlns="" xmlns:a16="http://schemas.microsoft.com/office/drawing/2014/main" id="{1362FD3E-82E1-4BFD-85A1-58C15B134C26}"/>
                  </a:ext>
                </a:extLst>
              </p:cNvPr>
              <p:cNvCxnSpPr/>
              <p:nvPr/>
            </p:nvCxnSpPr>
            <p:spPr>
              <a:xfrm>
                <a:off x="503039" y="3605980"/>
                <a:ext cx="8137922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000000">
                    <a:lumMod val="50000"/>
                    <a:lumOff val="50000"/>
                  </a:srgbClr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13" name="标题 4">
              <a:extLst>
                <a:ext uri="{FF2B5EF4-FFF2-40B4-BE49-F238E27FC236}">
                  <a16:creationId xmlns="" xmlns:a16="http://schemas.microsoft.com/office/drawing/2014/main" id="{78E14EC8-FE45-42B4-8A81-42F2824C0941}"/>
                </a:ext>
              </a:extLst>
            </p:cNvPr>
            <p:cNvSpPr txBox="1"/>
            <p:nvPr/>
          </p:nvSpPr>
          <p:spPr>
            <a:xfrm>
              <a:off x="4157961" y="1210667"/>
              <a:ext cx="4064389" cy="671513"/>
            </a:xfrm>
            <a:prstGeom prst="rect">
              <a:avLst/>
            </a:prstGeom>
          </p:spPr>
          <p:txBody>
            <a:bodyPr/>
            <a:lstStyle>
              <a:lvl1pPr algn="l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3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lvl="1"/>
              <a:r>
                <a:rPr lang="zh-CN" altLang="en-US" sz="4100" b="1" dirty="0">
                  <a:solidFill>
                    <a:srgbClr val="124062"/>
                  </a:solidFill>
                  <a:latin typeface="微软雅黑" panose="020B0503020204020204" charset="-122"/>
                  <a:ea typeface="微软雅黑" panose="020B0503020204020204" charset="-122"/>
                </a:rPr>
                <a:t>公共费用分摊</a:t>
              </a:r>
            </a:p>
          </p:txBody>
        </p:sp>
        <p:sp>
          <p:nvSpPr>
            <p:cNvPr id="14" name="文本占位符 5">
              <a:extLst>
                <a:ext uri="{FF2B5EF4-FFF2-40B4-BE49-F238E27FC236}">
                  <a16:creationId xmlns="" xmlns:a16="http://schemas.microsoft.com/office/drawing/2014/main" id="{2B8A7321-AF59-4F90-99EC-7ECBAFAEDFB1}"/>
                </a:ext>
              </a:extLst>
            </p:cNvPr>
            <p:cNvSpPr txBox="1"/>
            <p:nvPr/>
          </p:nvSpPr>
          <p:spPr>
            <a:xfrm>
              <a:off x="2995760" y="2402735"/>
              <a:ext cx="6644703" cy="191767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85800" rtl="0" eaLnBrk="1" fontAlgn="auto" latinLnBrk="0" hangingPunct="1">
                <a:lnSpc>
                  <a:spcPct val="200000"/>
                </a:lnSpc>
                <a:spcBef>
                  <a:spcPts val="75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CN" alt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对业务单元内</a:t>
              </a:r>
              <a:r>
                <a:rPr kumimoji="0" lang="zh-CN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icrosoft Sans Serif"/>
                  <a:ea typeface="微软雅黑"/>
                  <a:cs typeface="+mn-cs"/>
                </a:rPr>
                <a:t>或者部门内产生的公共费用，进行分摊</a:t>
              </a:r>
            </a:p>
          </p:txBody>
        </p:sp>
        <p:sp>
          <p:nvSpPr>
            <p:cNvPr id="15" name="标题 4">
              <a:extLst>
                <a:ext uri="{FF2B5EF4-FFF2-40B4-BE49-F238E27FC236}">
                  <a16:creationId xmlns="" xmlns:a16="http://schemas.microsoft.com/office/drawing/2014/main" id="{E478D424-9A6A-4C6E-A479-A39D02CF8AAD}"/>
                </a:ext>
              </a:extLst>
            </p:cNvPr>
            <p:cNvSpPr txBox="1"/>
            <p:nvPr/>
          </p:nvSpPr>
          <p:spPr>
            <a:xfrm>
              <a:off x="2704432" y="1023062"/>
              <a:ext cx="1449637" cy="1278038"/>
            </a:xfrm>
            <a:prstGeom prst="rect">
              <a:avLst/>
            </a:prstGeom>
          </p:spPr>
          <p:txBody>
            <a:bodyPr/>
            <a:lstStyle>
              <a:lvl1pPr algn="l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3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1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1" i="0" u="none" strike="noStrike" kern="0" cap="none" spc="0" normalizeH="0" baseline="0" noProof="0" dirty="0">
                  <a:ln>
                    <a:noFill/>
                  </a:ln>
                  <a:solidFill>
                    <a:srgbClr val="396692"/>
                  </a:solidFill>
                  <a:effectLst/>
                  <a:uLnTx/>
                  <a:uFillTx/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02</a:t>
              </a:r>
              <a:endParaRPr kumimoji="0" lang="zh-CN" altLang="en-US" sz="8000" b="1" i="0" u="none" strike="noStrike" kern="0" cap="none" spc="0" normalizeH="0" baseline="0" noProof="0" dirty="0">
                <a:ln>
                  <a:noFill/>
                </a:ln>
                <a:solidFill>
                  <a:srgbClr val="396692"/>
                </a:solidFill>
                <a:effectLst/>
                <a:uLnTx/>
                <a:uFillTx/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8705341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-27384"/>
            <a:ext cx="7498080" cy="1143000"/>
          </a:xfrm>
        </p:spPr>
        <p:txBody>
          <a:bodyPr/>
          <a:lstStyle/>
          <a:p>
            <a:r>
              <a:rPr lang="en-US" altLang="zh-CN" dirty="0"/>
              <a:t>2.1 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业务场景</a:t>
            </a:r>
          </a:p>
        </p:txBody>
      </p:sp>
      <p:sp>
        <p:nvSpPr>
          <p:cNvPr id="33" name="TextBox 19"/>
          <p:cNvSpPr txBox="1"/>
          <p:nvPr/>
        </p:nvSpPr>
        <p:spPr>
          <a:xfrm>
            <a:off x="192880" y="969880"/>
            <a:ext cx="8736807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公共费用分摊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已发生的费用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，如所内垫支的水电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费、电话费、工资等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，可通过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‘综合财务’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‘费用分摊’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‘我的公共费用分摊’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来将产生的费用在多部门间共同分摊，各部门收到待分摊信息后，通过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‘综合财务’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‘费用分摊’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‘我的部门费用分摊’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将该笔费用分摊到本部门核算帐号上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596704C-50F9-40B2-AC05-A1BF9646DD4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2769091"/>
            <a:ext cx="8712968" cy="382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066692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通用_蓝">
  <a:themeElements>
    <a:clrScheme name="1_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蓝白</Template>
  <TotalTime>81</TotalTime>
  <Words>1168</Words>
  <Application>Microsoft Office PowerPoint</Application>
  <PresentationFormat>全屏显示(4:3)</PresentationFormat>
  <Paragraphs>122</Paragraphs>
  <Slides>16</Slides>
  <Notes>15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16</vt:i4>
      </vt:variant>
    </vt:vector>
  </HeadingPairs>
  <TitlesOfParts>
    <vt:vector size="19" baseType="lpstr">
      <vt:lpstr>通用_蓝</vt:lpstr>
      <vt:lpstr>1_通用_蓝</vt:lpstr>
      <vt:lpstr>夏至</vt:lpstr>
      <vt:lpstr>费用分摊ARP处理方法</vt:lpstr>
      <vt:lpstr>幻灯片 2</vt:lpstr>
      <vt:lpstr>1.1 一般费用分摊业务场景</vt:lpstr>
      <vt:lpstr>1.2 一般费用分摊标准流程及操作</vt:lpstr>
      <vt:lpstr>1.2 一般费用分摊标准流程及操作</vt:lpstr>
      <vt:lpstr>1.2 一般费用分摊标准操作及流程</vt:lpstr>
      <vt:lpstr>1.2 一般费用分摊标准操作及流程</vt:lpstr>
      <vt:lpstr>幻灯片 8</vt:lpstr>
      <vt:lpstr>2.1 公共费用分摊业务场景</vt:lpstr>
      <vt:lpstr>2.2 公共费用分摊标准流程及操作</vt:lpstr>
      <vt:lpstr>2.2 公共费用分摊标准流程及操作</vt:lpstr>
      <vt:lpstr>2.2 公共费用分摊标准操作及流程</vt:lpstr>
      <vt:lpstr>2.2 公共费用分摊标准操作及流程</vt:lpstr>
      <vt:lpstr>2.2 公共费用分摊标准操作及流程</vt:lpstr>
      <vt:lpstr>2.2 公共费用分摊标准操作及流程</vt:lpstr>
      <vt:lpstr>2.2 公共费用分摊标准操作及流程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费用分摊ARP处理方法</dc:title>
  <dc:creator>Administrator</dc:creator>
  <cp:lastModifiedBy>unknown</cp:lastModifiedBy>
  <cp:revision>12</cp:revision>
  <dcterms:created xsi:type="dcterms:W3CDTF">2020-07-04T13:06:38Z</dcterms:created>
  <dcterms:modified xsi:type="dcterms:W3CDTF">2020-07-28T01:15:19Z</dcterms:modified>
</cp:coreProperties>
</file>