
<file path=[Content_Types].xml><?xml version="1.0" encoding="utf-8"?>
<Types xmlns="http://schemas.openxmlformats.org/package/2006/content-types">
  <Override PartName="/ppt/tags/tag8.xml" ContentType="application/vnd.openxmlformats-officedocument.presentationml.tags+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ags/tag38.xml" ContentType="application/vnd.openxmlformats-officedocument.presentationml.tags+xml"/>
  <Override PartName="/ppt/tags/tag56.xml" ContentType="application/vnd.openxmlformats-officedocument.presentationml.tags+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45.xml" ContentType="application/vnd.openxmlformats-officedocument.presentationml.tags+xml"/>
  <Override PartName="/docProps/custom.xml" ContentType="application/vnd.openxmlformats-officedocument.custom-properties+xml"/>
  <Override PartName="/ppt/tags/tag34.xml" ContentType="application/vnd.openxmlformats-officedocument.presentationml.tags+xml"/>
  <Override PartName="/ppt/tags/tag52.xml" ContentType="application/vnd.openxmlformats-officedocument.presentationml.tags+xml"/>
  <Override PartName="/ppt/notesSlides/notesSlide12.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Default Extension="xlsx" ContentType="application/vnd.openxmlformats-officedocument.spreadsheetml.sheet"/>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Override PartName="/ppt/tags/tag39.xml" ContentType="application/vnd.openxmlformats-officedocument.presentationml.tags+xml"/>
  <Override PartName="/ppt/tags/tag59.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19.xml" ContentType="application/vnd.openxmlformats-officedocument.presentationml.tags+xml"/>
  <Override PartName="/ppt/tags/tag28.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57.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55.xml" ContentType="application/vnd.openxmlformats-officedocument.presentationml.tags+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ags/tag15.xml" ContentType="application/vnd.openxmlformats-officedocument.presentationml.tags+xml"/>
  <Override PartName="/ppt/tags/tag24.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53.xml" ContentType="application/vnd.openxmlformats-officedocument.presentationml.tags+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tags/tag11.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slides/slide12.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notesSlides/notesSlide14.xml" ContentType="application/vnd.openxmlformats-officedocument.presentationml.notesSlide+xml"/>
  <Override PartName="/ppt/commentAuthors.xml" ContentType="application/vnd.openxmlformats-officedocument.presentationml.commentAuthor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notesSlides/notesSlide9.xml" ContentType="application/vnd.openxmlformats-officedocument.presentationml.notesSlide+xml"/>
  <Override PartName="/ppt/comments/comment2.xml" ContentType="application/vnd.openxmlformats-officedocument.presentationml.comments+xml"/>
  <Override PartName="/ppt/tags/tag32.xml" ContentType="application/vnd.openxmlformats-officedocument.presentationml.tags+xml"/>
  <Override PartName="/ppt/tags/tag50.xml" ContentType="application/vnd.openxmlformats-officedocument.presentationml.tags+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charts/chart1.xml" ContentType="application/vnd.openxmlformats-officedocument.drawingml.char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6"/>
  </p:notesMasterIdLst>
  <p:handoutMasterIdLst>
    <p:handoutMasterId r:id="rId27"/>
  </p:handoutMasterIdLst>
  <p:sldIdLst>
    <p:sldId id="271" r:id="rId2"/>
    <p:sldId id="267" r:id="rId3"/>
    <p:sldId id="268" r:id="rId4"/>
    <p:sldId id="260" r:id="rId5"/>
    <p:sldId id="287" r:id="rId6"/>
    <p:sldId id="286" r:id="rId7"/>
    <p:sldId id="296" r:id="rId8"/>
    <p:sldId id="272" r:id="rId9"/>
    <p:sldId id="274" r:id="rId10"/>
    <p:sldId id="276" r:id="rId11"/>
    <p:sldId id="277" r:id="rId12"/>
    <p:sldId id="289" r:id="rId13"/>
    <p:sldId id="290" r:id="rId14"/>
    <p:sldId id="278" r:id="rId15"/>
    <p:sldId id="279" r:id="rId16"/>
    <p:sldId id="280" r:id="rId17"/>
    <p:sldId id="299" r:id="rId18"/>
    <p:sldId id="292" r:id="rId19"/>
    <p:sldId id="293" r:id="rId20"/>
    <p:sldId id="282" r:id="rId21"/>
    <p:sldId id="294" r:id="rId22"/>
    <p:sldId id="284" r:id="rId23"/>
    <p:sldId id="295" r:id="rId24"/>
    <p:sldId id="263" r:id="rId25"/>
  </p:sldIdLst>
  <p:sldSz cx="12192000" cy="6858000"/>
  <p:notesSz cx="6858000" cy="994727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xb21cn" initials="xb21cn" lastIdx="6"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CDCDC"/>
    <a:srgbClr val="F0F0F0"/>
    <a:srgbClr val="E6E6E6"/>
    <a:srgbClr val="C8C8C8"/>
    <a:srgbClr val="FFFFFF"/>
    <a:srgbClr val="FAFAFA"/>
    <a:srgbClr val="BEBEBE"/>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3778" autoAdjust="0"/>
    <p:restoredTop sz="94620" autoAdjust="0"/>
  </p:normalViewPr>
  <p:slideViewPr>
    <p:cSldViewPr snapToGrid="0">
      <p:cViewPr>
        <p:scale>
          <a:sx n="70" d="100"/>
          <a:sy n="70" d="100"/>
        </p:scale>
        <p:origin x="-792" y="-24"/>
      </p:cViewPr>
      <p:guideLst>
        <p:guide orient="horz" pos="2116"/>
        <p:guide pos="3845"/>
      </p:guideLst>
    </p:cSldViewPr>
  </p:slideViewPr>
  <p:notesTextViewPr>
    <p:cViewPr>
      <p:scale>
        <a:sx n="3" d="2"/>
        <a:sy n="3" d="2"/>
      </p:scale>
      <p:origin x="0" y="0"/>
    </p:cViewPr>
  </p:notesTextViewPr>
  <p:sorterViewPr>
    <p:cViewPr>
      <p:scale>
        <a:sx n="66" d="100"/>
        <a:sy n="66" d="100"/>
      </p:scale>
      <p:origin x="0" y="516"/>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___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___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___3.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zh-CN"/>
  <c:chart>
    <c:view3D>
      <c:rAngAx val="1"/>
    </c:view3D>
    <c:plotArea>
      <c:layout/>
      <c:bar3DChart>
        <c:barDir val="col"/>
        <c:grouping val="clustered"/>
        <c:ser>
          <c:idx val="0"/>
          <c:order val="0"/>
          <c:tx>
            <c:strRef>
              <c:f>Sheet1!$B$1</c:f>
              <c:strCache>
                <c:ptCount val="1"/>
                <c:pt idx="0">
                  <c:v>发明</c:v>
                </c:pt>
              </c:strCache>
            </c:strRef>
          </c:tx>
          <c:cat>
            <c:numRef>
              <c:f>Sheet1!$A$2:$A$5</c:f>
              <c:numCache>
                <c:formatCode>General</c:formatCode>
                <c:ptCount val="4"/>
                <c:pt idx="0">
                  <c:v>2016</c:v>
                </c:pt>
                <c:pt idx="1">
                  <c:v>2017</c:v>
                </c:pt>
                <c:pt idx="2">
                  <c:v>2018</c:v>
                </c:pt>
                <c:pt idx="3">
                  <c:v>2019</c:v>
                </c:pt>
              </c:numCache>
            </c:numRef>
          </c:cat>
          <c:val>
            <c:numRef>
              <c:f>Sheet1!$B$2:$B$5</c:f>
              <c:numCache>
                <c:formatCode>General</c:formatCode>
                <c:ptCount val="4"/>
                <c:pt idx="0">
                  <c:v>16</c:v>
                </c:pt>
                <c:pt idx="1">
                  <c:v>127</c:v>
                </c:pt>
                <c:pt idx="2">
                  <c:v>155</c:v>
                </c:pt>
                <c:pt idx="3">
                  <c:v>54</c:v>
                </c:pt>
              </c:numCache>
            </c:numRef>
          </c:val>
        </c:ser>
        <c:ser>
          <c:idx val="1"/>
          <c:order val="1"/>
          <c:tx>
            <c:strRef>
              <c:f>Sheet1!$C$1</c:f>
              <c:strCache>
                <c:ptCount val="1"/>
                <c:pt idx="0">
                  <c:v>实用新型</c:v>
                </c:pt>
              </c:strCache>
            </c:strRef>
          </c:tx>
          <c:cat>
            <c:numRef>
              <c:f>Sheet1!$A$2:$A$5</c:f>
              <c:numCache>
                <c:formatCode>General</c:formatCode>
                <c:ptCount val="4"/>
                <c:pt idx="0">
                  <c:v>2016</c:v>
                </c:pt>
                <c:pt idx="1">
                  <c:v>2017</c:v>
                </c:pt>
                <c:pt idx="2">
                  <c:v>2018</c:v>
                </c:pt>
                <c:pt idx="3">
                  <c:v>2019</c:v>
                </c:pt>
              </c:numCache>
            </c:numRef>
          </c:cat>
          <c:val>
            <c:numRef>
              <c:f>Sheet1!$C$2:$C$5</c:f>
              <c:numCache>
                <c:formatCode>General</c:formatCode>
                <c:ptCount val="4"/>
                <c:pt idx="0">
                  <c:v>5</c:v>
                </c:pt>
                <c:pt idx="1">
                  <c:v>87</c:v>
                </c:pt>
                <c:pt idx="2">
                  <c:v>82</c:v>
                </c:pt>
                <c:pt idx="3">
                  <c:v>49</c:v>
                </c:pt>
              </c:numCache>
            </c:numRef>
          </c:val>
        </c:ser>
        <c:ser>
          <c:idx val="2"/>
          <c:order val="2"/>
          <c:tx>
            <c:strRef>
              <c:f>Sheet1!$D$1</c:f>
              <c:strCache>
                <c:ptCount val="1"/>
                <c:pt idx="0">
                  <c:v>软件著作权</c:v>
                </c:pt>
              </c:strCache>
            </c:strRef>
          </c:tx>
          <c:cat>
            <c:numRef>
              <c:f>Sheet1!$A$2:$A$5</c:f>
              <c:numCache>
                <c:formatCode>General</c:formatCode>
                <c:ptCount val="4"/>
                <c:pt idx="0">
                  <c:v>2016</c:v>
                </c:pt>
                <c:pt idx="1">
                  <c:v>2017</c:v>
                </c:pt>
                <c:pt idx="2">
                  <c:v>2018</c:v>
                </c:pt>
                <c:pt idx="3">
                  <c:v>2019</c:v>
                </c:pt>
              </c:numCache>
            </c:numRef>
          </c:cat>
          <c:val>
            <c:numRef>
              <c:f>Sheet1!$D$2:$D$5</c:f>
              <c:numCache>
                <c:formatCode>General</c:formatCode>
                <c:ptCount val="4"/>
                <c:pt idx="0">
                  <c:v>0</c:v>
                </c:pt>
                <c:pt idx="1">
                  <c:v>102</c:v>
                </c:pt>
                <c:pt idx="2">
                  <c:v>124</c:v>
                </c:pt>
                <c:pt idx="3">
                  <c:v>95</c:v>
                </c:pt>
              </c:numCache>
            </c:numRef>
          </c:val>
        </c:ser>
        <c:shape val="cylinder"/>
        <c:axId val="226029952"/>
        <c:axId val="226031488"/>
        <c:axId val="0"/>
      </c:bar3DChart>
      <c:catAx>
        <c:axId val="226029952"/>
        <c:scaling>
          <c:orientation val="minMax"/>
        </c:scaling>
        <c:axPos val="b"/>
        <c:numFmt formatCode="General" sourceLinked="1"/>
        <c:tickLblPos val="nextTo"/>
        <c:crossAx val="226031488"/>
        <c:crosses val="autoZero"/>
        <c:auto val="1"/>
        <c:lblAlgn val="ctr"/>
        <c:lblOffset val="100"/>
      </c:catAx>
      <c:valAx>
        <c:axId val="226031488"/>
        <c:scaling>
          <c:orientation val="minMax"/>
        </c:scaling>
        <c:axPos val="l"/>
        <c:majorGridlines/>
        <c:numFmt formatCode="General" sourceLinked="1"/>
        <c:tickLblPos val="nextTo"/>
        <c:crossAx val="226029952"/>
        <c:crosses val="autoZero"/>
        <c:crossBetween val="between"/>
      </c:valAx>
    </c:plotArea>
    <c:legend>
      <c:legendPos val="r"/>
      <c:layout/>
    </c:legend>
    <c:plotVisOnly val="1"/>
  </c:chart>
  <c:txPr>
    <a:bodyPr/>
    <a:lstStyle/>
    <a:p>
      <a:pPr>
        <a:defRPr sz="1800"/>
      </a:pPr>
      <a:endParaRPr lang="zh-CN"/>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zh-CN"/>
  <c:chart>
    <c:title>
      <c:layout>
        <c:manualLayout>
          <c:xMode val="edge"/>
          <c:yMode val="edge"/>
          <c:x val="0.34067632013111959"/>
          <c:y val="0"/>
        </c:manualLayout>
      </c:layout>
    </c:title>
    <c:view3D>
      <c:rotX val="30"/>
      <c:perspective val="30"/>
    </c:view3D>
    <c:plotArea>
      <c:layout/>
      <c:pie3DChart>
        <c:varyColors val="1"/>
        <c:ser>
          <c:idx val="0"/>
          <c:order val="0"/>
          <c:tx>
            <c:strRef>
              <c:f>Sheet1!$B$1</c:f>
              <c:strCache>
                <c:ptCount val="1"/>
                <c:pt idx="0">
                  <c:v>相关技术申请情况</c:v>
                </c:pt>
              </c:strCache>
            </c:strRef>
          </c:tx>
          <c:dLbls>
            <c:dLbl>
              <c:idx val="0"/>
              <c:layout>
                <c:manualLayout>
                  <c:x val="-0.15272738650079415"/>
                  <c:y val="4.6585876708649367E-2"/>
                </c:manualLayout>
              </c:layout>
              <c:showVal val="1"/>
            </c:dLbl>
            <c:dLbl>
              <c:idx val="1"/>
              <c:layout>
                <c:manualLayout>
                  <c:x val="2.3274753097784949E-2"/>
                  <c:y val="-0.20296503291712306"/>
                </c:manualLayout>
              </c:layout>
              <c:showVal val="1"/>
            </c:dLbl>
            <c:dLbl>
              <c:idx val="2"/>
              <c:layout>
                <c:manualLayout>
                  <c:x val="0.11411984640137089"/>
                  <c:y val="-9.2466528267885026E-2"/>
                </c:manualLayout>
              </c:layout>
              <c:showVal val="1"/>
            </c:dLbl>
            <c:dLbl>
              <c:idx val="3"/>
              <c:layout>
                <c:manualLayout>
                  <c:x val="0.10594322241837227"/>
                  <c:y val="5.7524584748524829E-2"/>
                </c:manualLayout>
              </c:layout>
              <c:showVal val="1"/>
            </c:dLbl>
            <c:dLbl>
              <c:idx val="4"/>
              <c:layout>
                <c:manualLayout>
                  <c:x val="4.0049783573225875E-2"/>
                  <c:y val="6.4644678615157686E-2"/>
                </c:manualLayout>
              </c:layout>
              <c:showVal val="1"/>
            </c:dLbl>
            <c:delete val="1"/>
          </c:dLbls>
          <c:cat>
            <c:strRef>
              <c:f>Sheet1!$A$2:$A$6</c:f>
              <c:strCache>
                <c:ptCount val="5"/>
                <c:pt idx="0">
                  <c:v>计算机软件信息技术</c:v>
                </c:pt>
                <c:pt idx="1">
                  <c:v>新材料化学技术</c:v>
                </c:pt>
                <c:pt idx="2">
                  <c:v>电力技术及设备</c:v>
                </c:pt>
                <c:pt idx="3">
                  <c:v>机械技术</c:v>
                </c:pt>
                <c:pt idx="4">
                  <c:v>其他</c:v>
                </c:pt>
              </c:strCache>
            </c:strRef>
          </c:cat>
          <c:val>
            <c:numRef>
              <c:f>Sheet1!$B$2:$B$6</c:f>
              <c:numCache>
                <c:formatCode>0%</c:formatCode>
                <c:ptCount val="5"/>
                <c:pt idx="0">
                  <c:v>0.3800000000000005</c:v>
                </c:pt>
                <c:pt idx="1">
                  <c:v>0.24000000000000021</c:v>
                </c:pt>
                <c:pt idx="2">
                  <c:v>0.18000000000000022</c:v>
                </c:pt>
                <c:pt idx="3">
                  <c:v>0.13</c:v>
                </c:pt>
                <c:pt idx="4">
                  <c:v>0.05</c:v>
                </c:pt>
              </c:numCache>
            </c:numRef>
          </c:val>
        </c:ser>
      </c:pie3DChart>
    </c:plotArea>
    <c:legend>
      <c:legendPos val="r"/>
      <c:layout/>
    </c:legend>
    <c:plotVisOnly val="1"/>
  </c:chart>
  <c:txPr>
    <a:bodyPr/>
    <a:lstStyle/>
    <a:p>
      <a:pPr>
        <a:defRPr sz="1800"/>
      </a:pPr>
      <a:endParaRPr lang="zh-CN"/>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zh-CN"/>
  <c:chart>
    <c:view3D>
      <c:rAngAx val="1"/>
    </c:view3D>
    <c:plotArea>
      <c:layout/>
      <c:bar3DChart>
        <c:barDir val="col"/>
        <c:grouping val="clustered"/>
        <c:ser>
          <c:idx val="0"/>
          <c:order val="0"/>
          <c:tx>
            <c:strRef>
              <c:f>Sheet1!$B$1</c:f>
              <c:strCache>
                <c:ptCount val="1"/>
                <c:pt idx="0">
                  <c:v>发明申请</c:v>
                </c:pt>
              </c:strCache>
            </c:strRef>
          </c:tx>
          <c:cat>
            <c:strRef>
              <c:f>Sheet1!$A$2:$A$3</c:f>
              <c:strCache>
                <c:ptCount val="2"/>
                <c:pt idx="0">
                  <c:v>2013年-2016年</c:v>
                </c:pt>
                <c:pt idx="1">
                  <c:v>2017年至今</c:v>
                </c:pt>
              </c:strCache>
            </c:strRef>
          </c:cat>
          <c:val>
            <c:numRef>
              <c:f>Sheet1!$B$2:$B$3</c:f>
              <c:numCache>
                <c:formatCode>General</c:formatCode>
                <c:ptCount val="2"/>
                <c:pt idx="0">
                  <c:v>89</c:v>
                </c:pt>
                <c:pt idx="1">
                  <c:v>64</c:v>
                </c:pt>
              </c:numCache>
            </c:numRef>
          </c:val>
        </c:ser>
        <c:ser>
          <c:idx val="1"/>
          <c:order val="1"/>
          <c:tx>
            <c:strRef>
              <c:f>Sheet1!$C$1</c:f>
              <c:strCache>
                <c:ptCount val="1"/>
                <c:pt idx="0">
                  <c:v>发明驳回</c:v>
                </c:pt>
              </c:strCache>
            </c:strRef>
          </c:tx>
          <c:cat>
            <c:strRef>
              <c:f>Sheet1!$A$2:$A$3</c:f>
              <c:strCache>
                <c:ptCount val="2"/>
                <c:pt idx="0">
                  <c:v>2013年-2016年</c:v>
                </c:pt>
                <c:pt idx="1">
                  <c:v>2017年至今</c:v>
                </c:pt>
              </c:strCache>
            </c:strRef>
          </c:cat>
          <c:val>
            <c:numRef>
              <c:f>Sheet1!$C$2:$C$3</c:f>
              <c:numCache>
                <c:formatCode>General</c:formatCode>
                <c:ptCount val="2"/>
                <c:pt idx="0">
                  <c:v>10</c:v>
                </c:pt>
                <c:pt idx="1">
                  <c:v>0</c:v>
                </c:pt>
              </c:numCache>
            </c:numRef>
          </c:val>
        </c:ser>
        <c:ser>
          <c:idx val="2"/>
          <c:order val="2"/>
          <c:tx>
            <c:strRef>
              <c:f>Sheet1!$D$1</c:f>
              <c:strCache>
                <c:ptCount val="1"/>
                <c:pt idx="0">
                  <c:v>发明授权</c:v>
                </c:pt>
              </c:strCache>
            </c:strRef>
          </c:tx>
          <c:cat>
            <c:strRef>
              <c:f>Sheet1!$A$2:$A$3</c:f>
              <c:strCache>
                <c:ptCount val="2"/>
                <c:pt idx="0">
                  <c:v>2013年-2016年</c:v>
                </c:pt>
                <c:pt idx="1">
                  <c:v>2017年至今</c:v>
                </c:pt>
              </c:strCache>
            </c:strRef>
          </c:cat>
          <c:val>
            <c:numRef>
              <c:f>Sheet1!$D$2:$D$3</c:f>
              <c:numCache>
                <c:formatCode>General</c:formatCode>
                <c:ptCount val="2"/>
                <c:pt idx="0">
                  <c:v>79</c:v>
                </c:pt>
                <c:pt idx="1">
                  <c:v>6</c:v>
                </c:pt>
              </c:numCache>
            </c:numRef>
          </c:val>
        </c:ser>
        <c:shape val="cylinder"/>
        <c:axId val="231577856"/>
        <c:axId val="231585280"/>
        <c:axId val="0"/>
      </c:bar3DChart>
      <c:catAx>
        <c:axId val="231577856"/>
        <c:scaling>
          <c:orientation val="minMax"/>
        </c:scaling>
        <c:axPos val="b"/>
        <c:numFmt formatCode="General" sourceLinked="1"/>
        <c:tickLblPos val="nextTo"/>
        <c:crossAx val="231585280"/>
        <c:crosses val="autoZero"/>
        <c:auto val="1"/>
        <c:lblAlgn val="ctr"/>
        <c:lblOffset val="100"/>
      </c:catAx>
      <c:valAx>
        <c:axId val="231585280"/>
        <c:scaling>
          <c:orientation val="minMax"/>
        </c:scaling>
        <c:axPos val="l"/>
        <c:majorGridlines/>
        <c:numFmt formatCode="General" sourceLinked="1"/>
        <c:tickLblPos val="nextTo"/>
        <c:crossAx val="231577856"/>
        <c:crosses val="autoZero"/>
        <c:crossBetween val="between"/>
      </c:valAx>
    </c:plotArea>
    <c:legend>
      <c:legendPos val="r"/>
      <c:layout/>
    </c:legend>
    <c:plotVisOnly val="1"/>
  </c:chart>
  <c:txPr>
    <a:bodyPr/>
    <a:lstStyle/>
    <a:p>
      <a:pPr>
        <a:defRPr sz="1800"/>
      </a:pPr>
      <a:endParaRPr lang="zh-CN"/>
    </a:p>
  </c:txPr>
  <c:externalData r:id="rId1"/>
</c:chartSpace>
</file>

<file path=ppt/comments/comment1.xml><?xml version="1.0" encoding="utf-8"?>
<p:cmLst xmlns:a="http://schemas.openxmlformats.org/drawingml/2006/main" xmlns:r="http://schemas.openxmlformats.org/officeDocument/2006/relationships" xmlns:p="http://schemas.openxmlformats.org/presentationml/2006/main">
  <p:cm authorId="0" dt="2019-06-14T21:30:46.638" idx="5">
    <p:pos x="10" y="10"/>
    <p:text>加入两个饼状图</p:text>
  </p:cm>
</p:cmLst>
</file>

<file path=ppt/comments/comment2.xml><?xml version="1.0" encoding="utf-8"?>
<p:cmLst xmlns:a="http://schemas.openxmlformats.org/drawingml/2006/main" xmlns:r="http://schemas.openxmlformats.org/officeDocument/2006/relationships" xmlns:p="http://schemas.openxmlformats.org/presentationml/2006/main">
  <p:cm authorId="0" dt="2019-06-14T21:30:46.638" idx="6">
    <p:pos x="10" y="10"/>
    <p:text>加入两个饼状图</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99091"/>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微软雅黑" panose="020B0503020204020204" charset="-122"/>
                <a:ea typeface="微软雅黑" panose="020B0503020204020204" charset="-122"/>
              </a:rPr>
              <a:pPr/>
              <a:t>2019/6/17</a:t>
            </a:fld>
            <a:endParaRPr lang="zh-CN" altLang="en-US" smtClean="0">
              <a:latin typeface="微软雅黑" panose="020B0503020204020204" charset="-122"/>
              <a:ea typeface="微软雅黑" panose="020B0503020204020204" charset="-122"/>
            </a:endParaRPr>
          </a:p>
        </p:txBody>
      </p:sp>
      <p:sp>
        <p:nvSpPr>
          <p:cNvPr id="4" name="页脚占位符 3"/>
          <p:cNvSpPr>
            <a:spLocks noGrp="1"/>
          </p:cNvSpPr>
          <p:nvPr>
            <p:ph type="ftr" sz="quarter" idx="2"/>
          </p:nvPr>
        </p:nvSpPr>
        <p:spPr>
          <a:xfrm>
            <a:off x="0" y="9448185"/>
            <a:ext cx="2971800" cy="499090"/>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9448185"/>
            <a:ext cx="2971800" cy="499090"/>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微软雅黑" panose="020B0503020204020204" charset="-122"/>
                <a:ea typeface="微软雅黑" panose="020B0503020204020204" charset="-122"/>
              </a:rPr>
              <a:pPr/>
              <a:t>‹#›</a:t>
            </a:fld>
            <a:endParaRPr lang="zh-CN" altLang="en-US" smtClean="0">
              <a:latin typeface="微软雅黑" panose="020B0503020204020204" charset="-122"/>
              <a:ea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99091"/>
          </a:xfrm>
          <a:prstGeom prst="rect">
            <a:avLst/>
          </a:prstGeom>
        </p:spPr>
        <p:txBody>
          <a:bodyPr vert="horz" lIns="91440" tIns="45720" rIns="91440" bIns="45720" rtlCol="0"/>
          <a:lstStyle>
            <a:lvl1pPr algn="l">
              <a:defRPr sz="1200">
                <a:latin typeface="微软雅黑" panose="020B0503020204020204" charset="-122"/>
                <a:ea typeface="微软雅黑" panose="020B0503020204020204" charset="-122"/>
              </a:defRPr>
            </a:lvl1pPr>
          </a:lstStyle>
          <a:p>
            <a:endParaRPr lang="zh-CN" altLang="en-US"/>
          </a:p>
        </p:txBody>
      </p:sp>
      <p:sp>
        <p:nvSpPr>
          <p:cNvPr id="3" name="日期占位符 2"/>
          <p:cNvSpPr>
            <a:spLocks noGrp="1"/>
          </p:cNvSpPr>
          <p:nvPr>
            <p:ph type="dt" idx="1"/>
          </p:nvPr>
        </p:nvSpPr>
        <p:spPr>
          <a:xfrm>
            <a:off x="3884613" y="0"/>
            <a:ext cx="2971800" cy="499091"/>
          </a:xfrm>
          <a:prstGeom prst="rect">
            <a:avLst/>
          </a:prstGeom>
        </p:spPr>
        <p:txBody>
          <a:bodyPr vert="horz" lIns="91440" tIns="45720" rIns="91440" bIns="45720" rtlCol="0"/>
          <a:lstStyle>
            <a:lvl1pPr algn="r">
              <a:defRPr sz="1200">
                <a:latin typeface="微软雅黑" panose="020B0503020204020204" charset="-122"/>
                <a:ea typeface="微软雅黑" panose="020B0503020204020204" charset="-122"/>
              </a:defRPr>
            </a:lvl1pPr>
          </a:lstStyle>
          <a:p>
            <a:fld id="{1AC49D05-6128-4D0D-A32A-06A5E73B386C}" type="datetimeFigureOut">
              <a:rPr lang="zh-CN" altLang="en-US" smtClean="0"/>
              <a:pPr/>
              <a:t>2019/6/17</a:t>
            </a:fld>
            <a:endParaRPr lang="zh-CN" altLang="en-US"/>
          </a:p>
        </p:txBody>
      </p:sp>
      <p:sp>
        <p:nvSpPr>
          <p:cNvPr id="4" name="幻灯片图像占位符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787126"/>
            <a:ext cx="5486400" cy="391674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48185"/>
            <a:ext cx="2971800" cy="499090"/>
          </a:xfrm>
          <a:prstGeom prst="rect">
            <a:avLst/>
          </a:prstGeom>
        </p:spPr>
        <p:txBody>
          <a:bodyPr vert="horz" lIns="91440" tIns="45720" rIns="91440" bIns="45720" rtlCol="0" anchor="b"/>
          <a:lstStyle>
            <a:lvl1pPr algn="l">
              <a:defRPr sz="1200">
                <a:latin typeface="微软雅黑" panose="020B0503020204020204" charset="-122"/>
                <a:ea typeface="微软雅黑" panose="020B0503020204020204" charset="-122"/>
              </a:defRPr>
            </a:lvl1pPr>
          </a:lstStyle>
          <a:p>
            <a:endParaRPr lang="zh-CN" altLang="en-US"/>
          </a:p>
        </p:txBody>
      </p:sp>
      <p:sp>
        <p:nvSpPr>
          <p:cNvPr id="7" name="灯片编号占位符 6"/>
          <p:cNvSpPr>
            <a:spLocks noGrp="1"/>
          </p:cNvSpPr>
          <p:nvPr>
            <p:ph type="sldNum" sz="quarter" idx="5"/>
          </p:nvPr>
        </p:nvSpPr>
        <p:spPr>
          <a:xfrm>
            <a:off x="3884613" y="9448185"/>
            <a:ext cx="2971800" cy="499090"/>
          </a:xfrm>
          <a:prstGeom prst="rect">
            <a:avLst/>
          </a:prstGeom>
        </p:spPr>
        <p:txBody>
          <a:bodyPr vert="horz" lIns="91440" tIns="45720" rIns="91440" bIns="45720" rtlCol="0" anchor="b"/>
          <a:lstStyle>
            <a:lvl1pPr algn="r">
              <a:defRPr sz="1200">
                <a:latin typeface="微软雅黑" panose="020B0503020204020204" charset="-122"/>
                <a:ea typeface="微软雅黑" panose="020B0503020204020204" charset="-122"/>
              </a:defRPr>
            </a:lvl1pPr>
          </a:lstStyle>
          <a:p>
            <a:fld id="{5849F42C-2DAE-424C-A4B8-3140182C3E9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微软雅黑" panose="020B0503020204020204" charset="-122"/>
        <a:ea typeface="微软雅黑" panose="020B0503020204020204" charset="-122"/>
        <a:cs typeface="+mn-cs"/>
      </a:defRPr>
    </a:lvl1pPr>
    <a:lvl2pPr marL="4572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2pPr>
    <a:lvl3pPr marL="9144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3pPr>
    <a:lvl4pPr marL="13716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4pPr>
    <a:lvl5pPr marL="1828800" algn="l" defTabSz="914400" rtl="0" eaLnBrk="1" latinLnBrk="0" hangingPunct="1">
      <a:defRPr sz="1200" kern="1200">
        <a:solidFill>
          <a:schemeClr val="tx1"/>
        </a:solidFill>
        <a:latin typeface="微软雅黑" panose="020B0503020204020204" charset="-122"/>
        <a:ea typeface="微软雅黑" panose="020B050302020402020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11</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14</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15</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16</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17</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0:notes"/>
          <p:cNvSpPr txBox="1">
            <a:spLocks noGrp="1"/>
          </p:cNvSpPr>
          <p:nvPr>
            <p:ph type="body" idx="1"/>
          </p:nvPr>
        </p:nvSpPr>
        <p:spPr>
          <a:xfrm>
            <a:off x="685800" y="4787126"/>
            <a:ext cx="5486400" cy="391674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dirty="0"/>
          </a:p>
        </p:txBody>
      </p:sp>
      <p:sp>
        <p:nvSpPr>
          <p:cNvPr id="310" name="Google Shape;310;p10:notes"/>
          <p:cNvSpPr>
            <a:spLocks noGrp="1" noRot="1" noChangeAspect="1"/>
          </p:cNvSpPr>
          <p:nvPr>
            <p:ph type="sldImg" idx="2"/>
          </p:nvPr>
        </p:nvSpPr>
        <p:spPr>
          <a:xfrm>
            <a:off x="444500" y="1243013"/>
            <a:ext cx="5969000" cy="33575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18:notes"/>
          <p:cNvSpPr txBox="1">
            <a:spLocks noGrp="1"/>
          </p:cNvSpPr>
          <p:nvPr>
            <p:ph type="body" idx="1"/>
          </p:nvPr>
        </p:nvSpPr>
        <p:spPr>
          <a:xfrm>
            <a:off x="685800" y="4787126"/>
            <a:ext cx="5486400" cy="39167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18:notes"/>
          <p:cNvSpPr>
            <a:spLocks noGrp="1" noRot="1" noChangeAspect="1"/>
          </p:cNvSpPr>
          <p:nvPr>
            <p:ph type="sldImg" idx="2"/>
          </p:nvPr>
        </p:nvSpPr>
        <p:spPr>
          <a:xfrm>
            <a:off x="444500" y="1243013"/>
            <a:ext cx="5969000" cy="3357562"/>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20</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5849F42C-2DAE-424C-A4B8-3140182C3E9F}" type="slidenum">
              <a:rPr lang="zh-CN" altLang="en-US" smtClean="0"/>
              <a:pPr/>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8</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9</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E14CA3C-4463-42E7-92E5-FC20F2A2FC07}" type="slidenum">
              <a:rPr lang="zh-CN" altLang="en-US" smtClean="0"/>
              <a:pPr/>
              <a:t>10</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slideMaster" Target="../slideMasters/slideMaster1.xml"/><Relationship Id="rId5" Type="http://schemas.openxmlformats.org/officeDocument/2006/relationships/tags" Target="../tags/tag11.xml"/><Relationship Id="rId4" Type="http://schemas.openxmlformats.org/officeDocument/2006/relationships/tags" Target="../tags/tag10.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6.xml"/><Relationship Id="rId2" Type="http://schemas.openxmlformats.org/officeDocument/2006/relationships/tags" Target="../tags/tag55.xml"/><Relationship Id="rId1" Type="http://schemas.openxmlformats.org/officeDocument/2006/relationships/tags" Target="../tags/tag54.xml"/><Relationship Id="rId5" Type="http://schemas.openxmlformats.org/officeDocument/2006/relationships/slideMaster" Target="../slideMasters/slideMaster1.xml"/><Relationship Id="rId4" Type="http://schemas.openxmlformats.org/officeDocument/2006/relationships/tags" Target="../tags/tag57.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60.xml"/><Relationship Id="rId2" Type="http://schemas.openxmlformats.org/officeDocument/2006/relationships/tags" Target="../tags/tag59.xml"/><Relationship Id="rId1" Type="http://schemas.openxmlformats.org/officeDocument/2006/relationships/tags" Target="../tags/tag58.xml"/><Relationship Id="rId5" Type="http://schemas.openxmlformats.org/officeDocument/2006/relationships/slideMaster" Target="../slideMasters/slideMaster1.xml"/><Relationship Id="rId4" Type="http://schemas.openxmlformats.org/officeDocument/2006/relationships/tags" Target="../tags/tag6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Master" Target="../slideMasters/slideMaster1.xml"/><Relationship Id="rId5" Type="http://schemas.openxmlformats.org/officeDocument/2006/relationships/tags" Target="../tags/tag16.xml"/><Relationship Id="rId4" Type="http://schemas.openxmlformats.org/officeDocument/2006/relationships/tags" Target="../tags/tag15.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Master" Target="../slideMasters/slideMaster1.xml"/><Relationship Id="rId5" Type="http://schemas.openxmlformats.org/officeDocument/2006/relationships/tags" Target="../tags/tag21.xml"/><Relationship Id="rId4" Type="http://schemas.openxmlformats.org/officeDocument/2006/relationships/tags" Target="../tags/tag20.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4.xml"/><Relationship Id="rId7" Type="http://schemas.openxmlformats.org/officeDocument/2006/relationships/slideMaster" Target="../slideMasters/slideMaster1.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5" Type="http://schemas.openxmlformats.org/officeDocument/2006/relationships/tags" Target="../tags/tag32.xml"/><Relationship Id="rId4" Type="http://schemas.openxmlformats.org/officeDocument/2006/relationships/tags" Target="../tags/tag31.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slideMaster" Target="../slideMasters/slideMaster1.xml"/><Relationship Id="rId4" Type="http://schemas.openxmlformats.org/officeDocument/2006/relationships/tags" Target="../tags/tag39.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tags" Target="../tags/tag40.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5.xml"/><Relationship Id="rId7" Type="http://schemas.openxmlformats.org/officeDocument/2006/relationships/slideMaster" Target="../slideMasters/slideMaster1.xml"/><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tags" Target="../tags/tag48.xml"/><Relationship Id="rId5" Type="http://schemas.openxmlformats.org/officeDocument/2006/relationships/tags" Target="../tags/tag47.xml"/><Relationship Id="rId4" Type="http://schemas.openxmlformats.org/officeDocument/2006/relationships/tags" Target="../tags/tag46.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slideMaster" Target="../slideMasters/slideMaster1.xml"/><Relationship Id="rId5" Type="http://schemas.openxmlformats.org/officeDocument/2006/relationships/tags" Target="../tags/tag53.xml"/><Relationship Id="rId4" Type="http://schemas.openxmlformats.org/officeDocument/2006/relationships/tags" Target="../tags/tag5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pPr/>
              <a:t>2019/6/17</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dirty="0"/>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2019/6/17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pPr/>
              <a:t>2019/6/17</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mj-lt"/>
                <a:ea typeface="+mj-ea"/>
                <a:cs typeface="+mj-cs"/>
                <a:sym typeface="+mn-ea"/>
              </a:defRPr>
            </a:lvl1pPr>
          </a:lstStyle>
          <a:p>
            <a:pPr lvl="0"/>
            <a:r>
              <a:rPr>
                <a:sym typeface="+mn-ea"/>
              </a:rPr>
              <a:t>单击此处编辑标题</a:t>
            </a: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9_两栏内容">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cstate="print">
            <a:extLst>
              <a:ext uri="{28A0092B-C50C-407E-A947-70E740481C1C}">
                <a14:useLocalDpi xmlns="" xmlns:a14="http://schemas.microsoft.com/office/drawing/2010/main" val="0"/>
              </a:ext>
            </a:extLst>
          </a:blip>
          <a:stretch>
            <a:fillRect/>
          </a:stretch>
        </p:blipFill>
        <p:spPr>
          <a:xfrm>
            <a:off x="0" y="0"/>
            <a:ext cx="12192000" cy="6858000"/>
          </a:xfrm>
          <a:prstGeom prst="rect">
            <a:avLst/>
          </a:prstGeom>
        </p:spPr>
      </p:pic>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7_Пользовательский макет">
    <p:spTree>
      <p:nvGrpSpPr>
        <p:cNvPr id="1" name=""/>
        <p:cNvGrpSpPr/>
        <p:nvPr/>
      </p:nvGrpSpPr>
      <p:grpSpPr>
        <a:xfrm>
          <a:off x="0" y="0"/>
          <a:ext cx="0" cy="0"/>
          <a:chOff x="0" y="0"/>
          <a:chExt cx="0" cy="0"/>
        </a:xfrm>
      </p:grpSpPr>
      <p:sp>
        <p:nvSpPr>
          <p:cNvPr id="4" name="Рисунок 6"/>
          <p:cNvSpPr>
            <a:spLocks noGrp="1"/>
          </p:cNvSpPr>
          <p:nvPr>
            <p:ph type="pic" sz="quarter" idx="10" hasCustomPrompt="1"/>
          </p:nvPr>
        </p:nvSpPr>
        <p:spPr>
          <a:xfrm>
            <a:off x="3599723" y="0"/>
            <a:ext cx="8592277" cy="6858000"/>
          </a:xfrm>
          <a:prstGeom prst="rect">
            <a:avLst/>
          </a:prstGeom>
          <a:solidFill>
            <a:schemeClr val="tx1">
              <a:lumMod val="95000"/>
              <a:lumOff val="5000"/>
            </a:schemeClr>
          </a:solidFill>
        </p:spPr>
        <p:txBody>
          <a:bodyPr/>
          <a:lstStyle>
            <a:lvl1pPr marL="0" indent="0">
              <a:buNone/>
              <a:defRPr baseline="0"/>
            </a:lvl1pPr>
          </a:lstStyle>
          <a:p>
            <a:r>
              <a:rPr lang="en-US" dirty="0"/>
              <a:t> </a:t>
            </a:r>
            <a:endParaRPr lang="ru-RU" dirty="0"/>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Custom Layout">
    <p:spTree>
      <p:nvGrpSpPr>
        <p:cNvPr id="1" name=""/>
        <p:cNvGrpSpPr/>
        <p:nvPr/>
      </p:nvGrpSpPr>
      <p:grpSpPr>
        <a:xfrm>
          <a:off x="0" y="0"/>
          <a:ext cx="0" cy="0"/>
          <a:chOff x="0" y="0"/>
          <a:chExt cx="0" cy="0"/>
        </a:xfrm>
      </p:grpSpPr>
      <p:sp>
        <p:nvSpPr>
          <p:cNvPr id="6" name="Picture Placeholder 5"/>
          <p:cNvSpPr>
            <a:spLocks noGrp="1"/>
          </p:cNvSpPr>
          <p:nvPr>
            <p:ph type="pic" sz="quarter" idx="10"/>
          </p:nvPr>
        </p:nvSpPr>
        <p:spPr>
          <a:xfrm>
            <a:off x="0" y="0"/>
            <a:ext cx="5927271" cy="6858000"/>
          </a:xfrm>
          <a:custGeom>
            <a:avLst/>
            <a:gdLst>
              <a:gd name="connsiteX0" fmla="*/ 0 w 5927271"/>
              <a:gd name="connsiteY0" fmla="*/ 0 h 6858000"/>
              <a:gd name="connsiteX1" fmla="*/ 3957156 w 5927271"/>
              <a:gd name="connsiteY1" fmla="*/ 0 h 6858000"/>
              <a:gd name="connsiteX2" fmla="*/ 4040483 w 5927271"/>
              <a:gd name="connsiteY2" fmla="*/ 50660 h 6858000"/>
              <a:gd name="connsiteX3" fmla="*/ 5927271 w 5927271"/>
              <a:gd name="connsiteY3" fmla="*/ 3415942 h 6858000"/>
              <a:gd name="connsiteX4" fmla="*/ 4040483 w 5927271"/>
              <a:gd name="connsiteY4" fmla="*/ 6781224 h 6858000"/>
              <a:gd name="connsiteX5" fmla="*/ 3914198 w 5927271"/>
              <a:gd name="connsiteY5" fmla="*/ 6858000 h 6858000"/>
              <a:gd name="connsiteX6" fmla="*/ 0 w 592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27271" h="6858000">
                <a:moveTo>
                  <a:pt x="0" y="0"/>
                </a:moveTo>
                <a:lnTo>
                  <a:pt x="3957156" y="0"/>
                </a:lnTo>
                <a:lnTo>
                  <a:pt x="4040483" y="50660"/>
                </a:lnTo>
                <a:cubicBezTo>
                  <a:pt x="5178835" y="779983"/>
                  <a:pt x="5927271" y="2015074"/>
                  <a:pt x="5927271" y="3415942"/>
                </a:cubicBezTo>
                <a:cubicBezTo>
                  <a:pt x="5927271" y="4816810"/>
                  <a:pt x="5178835" y="6051901"/>
                  <a:pt x="4040483" y="6781224"/>
                </a:cubicBezTo>
                <a:lnTo>
                  <a:pt x="3914198" y="6858000"/>
                </a:lnTo>
                <a:lnTo>
                  <a:pt x="0" y="6858000"/>
                </a:lnTo>
                <a:close/>
              </a:path>
            </a:pathLst>
          </a:custGeom>
        </p:spPr>
        <p:txBody>
          <a:bodyPr wrap="square">
            <a:noAutofit/>
          </a:bodyPr>
          <a:lstStyle>
            <a:lvl1pPr>
              <a:defRPr sz="1600"/>
            </a:lvl1pPr>
          </a:lstStyle>
          <a:p>
            <a:endParaRPr lang="en-US"/>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idx="1"/>
            <p:custDataLst>
              <p:tags r:id="rId2"/>
            </p:custDataLst>
          </p:nvPr>
        </p:nvSpPr>
        <p:spPr>
          <a:xfrm>
            <a:off x="669882" y="1296000"/>
            <a:ext cx="10852237" cy="5041355"/>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2019/6/17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mn-lt"/>
                <a:ea typeface="+mn-ea"/>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2019/6/17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pPr/>
              <a:t>2019/6/17</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mn-lt"/>
                <a:ea typeface="+mn-ea"/>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pPr/>
              <a:t>2019/6/17</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pPr/>
              <a:t>2019/6/17</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pPr/>
              <a:t>2019/6/17</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pPr/>
              <a:t>2019/6/17</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pPr/>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mj-lt"/>
                <a:ea typeface="+mj-ea"/>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pPr/>
              <a:t>2019/6/17</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pPr/>
              <a:t>‹#›</a:t>
            </a:fld>
            <a:endParaRPr lang="zh-CN" altLang="en-US"/>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3" Type="http://schemas.openxmlformats.org/officeDocument/2006/relationships/slideLayout" Target="../slideLayouts/slideLayout3.xml"/><Relationship Id="rId21" Type="http://schemas.openxmlformats.org/officeDocument/2006/relationships/tags" Target="../tags/tag6.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tags" Target="../tags/tag1.xml"/><Relationship Id="rId20"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tags" Target="../tags/tag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6"/>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7"/>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8"/>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defRPr>
            </a:lvl1pPr>
          </a:lstStyle>
          <a:p>
            <a:fld id="{760FBDFE-C587-4B4C-A407-44438C67B59E}" type="datetimeFigureOut">
              <a:rPr lang="zh-CN" altLang="en-US" smtClean="0"/>
              <a:pPr/>
              <a:t>2019/6/17</a:t>
            </a:fld>
            <a:endParaRPr lang="zh-CN" altLang="en-US"/>
          </a:p>
        </p:txBody>
      </p:sp>
      <p:sp>
        <p:nvSpPr>
          <p:cNvPr id="5" name="页脚占位符 4"/>
          <p:cNvSpPr>
            <a:spLocks noGrp="1"/>
          </p:cNvSpPr>
          <p:nvPr>
            <p:ph type="ftr" sz="quarter" idx="3"/>
            <p:custDataLst>
              <p:tags r:id="rId1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defRPr>
            </a:lvl1pPr>
          </a:lstStyle>
          <a:p>
            <a:endParaRPr lang="zh-CN" altLang="en-US" dirty="0"/>
          </a:p>
        </p:txBody>
      </p:sp>
      <p:sp>
        <p:nvSpPr>
          <p:cNvPr id="6" name="灯片编号占位符 5"/>
          <p:cNvSpPr>
            <a:spLocks noGrp="1"/>
          </p:cNvSpPr>
          <p:nvPr>
            <p:ph type="sldNum" sz="quarter" idx="4"/>
            <p:custDataLst>
              <p:tags r:id="rId2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defRPr>
            </a:lvl1pPr>
          </a:lstStyle>
          <a:p>
            <a:fld id="{49AE70B2-8BF9-45C0-BB95-33D1B9D3A854}" type="slidenum">
              <a:rPr lang="zh-CN" altLang="en-US" smtClean="0"/>
              <a:pPr/>
              <a:t>‹#›</a:t>
            </a:fld>
            <a:endParaRPr lang="zh-CN" altLang="en-US" dirty="0"/>
          </a:p>
        </p:txBody>
      </p:sp>
      <p:sp>
        <p:nvSpPr>
          <p:cNvPr id="7" name="KSO_TEMPLATE" hidden="1"/>
          <p:cNvSpPr/>
          <p:nvPr>
            <p:custDataLst>
              <p:tags r:id="rId21"/>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spd="med"/>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mn-lt"/>
          <a:ea typeface="+mn-ea"/>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34.jpeg"/><Relationship Id="rId4" Type="http://schemas.openxmlformats.org/officeDocument/2006/relationships/image" Target="../media/image33.jpe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comments" Target="../comments/commen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18" Type="http://schemas.openxmlformats.org/officeDocument/2006/relationships/image" Target="../media/image2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image" Target="../media/image12.png"/><Relationship Id="rId16" Type="http://schemas.openxmlformats.org/officeDocument/2006/relationships/image" Target="../media/image26.png"/><Relationship Id="rId1" Type="http://schemas.openxmlformats.org/officeDocument/2006/relationships/slideLayout" Target="../slideLayouts/slideLayout14.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comments" Target="../comments/commen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8890" y="9525"/>
            <a:ext cx="12209780" cy="4412615"/>
          </a:xfrm>
          <a:prstGeom prst="rect">
            <a:avLst/>
          </a:prstGeom>
        </p:spPr>
      </p:pic>
      <p:sp>
        <p:nvSpPr>
          <p:cNvPr id="5" name="矩形 4"/>
          <p:cNvSpPr/>
          <p:nvPr/>
        </p:nvSpPr>
        <p:spPr>
          <a:xfrm>
            <a:off x="-8890" y="0"/>
            <a:ext cx="12210415" cy="4422140"/>
          </a:xfrm>
          <a:prstGeom prst="rect">
            <a:avLst/>
          </a:prstGeom>
          <a:solidFill>
            <a:srgbClr val="7398D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3699648" y="2881710"/>
            <a:ext cx="4807859" cy="1200329"/>
          </a:xfrm>
          <a:prstGeom prst="rect">
            <a:avLst/>
          </a:prstGeom>
          <a:noFill/>
        </p:spPr>
        <p:txBody>
          <a:bodyPr wrap="square" rtlCol="0">
            <a:spAutoFit/>
          </a:bodyPr>
          <a:lstStyle/>
          <a:p>
            <a:pPr algn="ctr"/>
            <a:endParaRPr lang="zh-CN" altLang="en-US" sz="7200" dirty="0">
              <a:solidFill>
                <a:schemeClr val="bg1"/>
              </a:solidFill>
              <a:latin typeface="字魂22号-文宋体" panose="00000500000000000000" pitchFamily="2" charset="-122"/>
              <a:ea typeface="字魂22号-文宋体" panose="00000500000000000000" pitchFamily="2" charset="-122"/>
            </a:endParaRPr>
          </a:p>
        </p:txBody>
      </p:sp>
      <p:sp>
        <p:nvSpPr>
          <p:cNvPr id="9" name="TextBox 7"/>
          <p:cNvSpPr txBox="1"/>
          <p:nvPr/>
        </p:nvSpPr>
        <p:spPr>
          <a:xfrm>
            <a:off x="3432417" y="4632845"/>
            <a:ext cx="5802262" cy="954107"/>
          </a:xfrm>
          <a:prstGeom prst="rect">
            <a:avLst/>
          </a:prstGeom>
          <a:noFill/>
        </p:spPr>
        <p:txBody>
          <a:bodyPr wrap="square" rtlCol="0">
            <a:spAutoFit/>
          </a:bodyPr>
          <a:lstStyle/>
          <a:p>
            <a:pPr algn="ctr"/>
            <a:r>
              <a:rPr lang="zh-CN" altLang="en-US" sz="28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altLang="zh-CN" sz="2800" dirty="0" smtClean="0">
              <a:solidFill>
                <a:schemeClr val="tx1">
                  <a:lumMod val="85000"/>
                  <a:lumOff val="15000"/>
                </a:schemeClr>
              </a:solidFill>
              <a:latin typeface="隶书" pitchFamily="49" charset="-122"/>
              <a:ea typeface="隶书" pitchFamily="49" charset="-122"/>
              <a:cs typeface="Lato Light" charset="0"/>
            </a:endParaRPr>
          </a:p>
          <a:p>
            <a:pPr algn="ctr"/>
            <a:r>
              <a:rPr lang="zh-CN" altLang="en-US" sz="2800" dirty="0" smtClean="0">
                <a:solidFill>
                  <a:schemeClr val="tx1">
                    <a:lumMod val="85000"/>
                    <a:lumOff val="15000"/>
                  </a:schemeClr>
                </a:solidFill>
                <a:latin typeface="隶书" pitchFamily="49" charset="-122"/>
                <a:ea typeface="隶书" pitchFamily="49" charset="-122"/>
                <a:cs typeface="Lato Light" charset="0"/>
              </a:rPr>
              <a:t>汇报人</a:t>
            </a:r>
            <a:r>
              <a:rPr lang="en-US" altLang="zh-CN" sz="2800" dirty="0" smtClean="0">
                <a:solidFill>
                  <a:schemeClr val="tx1">
                    <a:lumMod val="85000"/>
                    <a:lumOff val="15000"/>
                  </a:schemeClr>
                </a:solidFill>
                <a:latin typeface="隶书" pitchFamily="49" charset="-122"/>
                <a:ea typeface="隶书" pitchFamily="49" charset="-122"/>
                <a:cs typeface="Lato Light" charset="0"/>
              </a:rPr>
              <a:t>:</a:t>
            </a:r>
            <a:r>
              <a:rPr lang="zh-CN" altLang="en-US" sz="2800" dirty="0" smtClean="0">
                <a:solidFill>
                  <a:schemeClr val="tx1">
                    <a:lumMod val="85000"/>
                    <a:lumOff val="15000"/>
                  </a:schemeClr>
                </a:solidFill>
                <a:latin typeface="隶书" pitchFamily="49" charset="-122"/>
                <a:ea typeface="隶书" pitchFamily="49" charset="-122"/>
                <a:cs typeface="Lato Light" charset="0"/>
              </a:rPr>
              <a:t>张祥骞</a:t>
            </a:r>
            <a:endParaRPr lang="en-US" sz="2800" dirty="0">
              <a:solidFill>
                <a:schemeClr val="tx1">
                  <a:lumMod val="85000"/>
                  <a:lumOff val="15000"/>
                </a:schemeClr>
              </a:solidFill>
              <a:latin typeface="隶书" pitchFamily="49" charset="-122"/>
              <a:ea typeface="隶书" pitchFamily="49" charset="-122"/>
              <a:cs typeface="Lato Light" charset="0"/>
            </a:endParaRPr>
          </a:p>
        </p:txBody>
      </p:sp>
      <p:sp>
        <p:nvSpPr>
          <p:cNvPr id="3" name="文本框 2"/>
          <p:cNvSpPr txBox="1"/>
          <p:nvPr/>
        </p:nvSpPr>
        <p:spPr>
          <a:xfrm>
            <a:off x="1705970" y="2253584"/>
            <a:ext cx="8898340" cy="1569660"/>
          </a:xfrm>
          <a:prstGeom prst="rect">
            <a:avLst/>
          </a:prstGeom>
          <a:noFill/>
        </p:spPr>
        <p:txBody>
          <a:bodyPr wrap="square" rtlCol="0">
            <a:spAutoFit/>
          </a:bodyPr>
          <a:lstStyle/>
          <a:p>
            <a:pPr algn="ctr"/>
            <a:r>
              <a:rPr lang="zh-CN" altLang="en-US" sz="4800" dirty="0" smtClean="0">
                <a:latin typeface="隶书" pitchFamily="49" charset="-122"/>
                <a:ea typeface="隶书" pitchFamily="49" charset="-122"/>
              </a:rPr>
              <a:t>中国科学院合肥物质科学研究院</a:t>
            </a:r>
            <a:endParaRPr lang="en-US" altLang="zh-CN" sz="4800" dirty="0" smtClean="0">
              <a:latin typeface="隶书" pitchFamily="49" charset="-122"/>
              <a:ea typeface="隶书" pitchFamily="49" charset="-122"/>
            </a:endParaRPr>
          </a:p>
          <a:p>
            <a:pPr algn="ctr"/>
            <a:r>
              <a:rPr lang="zh-CN" altLang="en-US" sz="4800" dirty="0" smtClean="0">
                <a:latin typeface="隶书" pitchFamily="49" charset="-122"/>
                <a:ea typeface="隶书" pitchFamily="49" charset="-122"/>
              </a:rPr>
              <a:t>专利代理机构招募复审答辩</a:t>
            </a:r>
            <a:endParaRPr lang="zh-CN" altLang="en-US" sz="4800" spc="300" dirty="0">
              <a:solidFill>
                <a:schemeClr val="bg1"/>
              </a:solidFill>
              <a:latin typeface="隶书" pitchFamily="49" charset="-122"/>
              <a:ea typeface="隶书" pitchFamily="49" charset="-122"/>
              <a:cs typeface="Montserrat Semi" charset="0"/>
              <a:sym typeface="+mn-ea"/>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635" y="0"/>
            <a:ext cx="12172315" cy="4375785"/>
          </a:xfrm>
          <a:prstGeom prst="rect">
            <a:avLst/>
          </a:prstGeom>
        </p:spPr>
      </p:pic>
      <p:sp>
        <p:nvSpPr>
          <p:cNvPr id="5" name="矩形 4"/>
          <p:cNvSpPr/>
          <p:nvPr/>
        </p:nvSpPr>
        <p:spPr>
          <a:xfrm>
            <a:off x="10160" y="0"/>
            <a:ext cx="12172315" cy="4375785"/>
          </a:xfrm>
          <a:prstGeom prst="rect">
            <a:avLst/>
          </a:prstGeom>
          <a:solidFill>
            <a:srgbClr val="7398D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65087" y="4395942"/>
            <a:ext cx="6729984" cy="769441"/>
          </a:xfrm>
          <a:prstGeom prst="rect">
            <a:avLst/>
          </a:prstGeom>
          <a:noFill/>
        </p:spPr>
        <p:txBody>
          <a:bodyPr wrap="square" rtlCol="0">
            <a:spAutoFit/>
          </a:bodyPr>
          <a:lstStyle/>
          <a:p>
            <a:pPr algn="ctr"/>
            <a:r>
              <a:rPr lang="zh-CN" altLang="en-US" sz="4400" dirty="0" smtClean="0">
                <a:latin typeface="隶书" pitchFamily="49" charset="-122"/>
                <a:ea typeface="隶书" pitchFamily="49" charset="-122"/>
              </a:rPr>
              <a:t>高价值专利代理情况</a:t>
            </a:r>
            <a:endParaRPr lang="zh-CN" altLang="en-US" sz="4400" dirty="0">
              <a:latin typeface="隶书" pitchFamily="49" charset="-122"/>
              <a:ea typeface="隶书" pitchFamily="49" charset="-122"/>
            </a:endParaRPr>
          </a:p>
        </p:txBody>
      </p:sp>
      <p:sp>
        <p:nvSpPr>
          <p:cNvPr id="10" name="TextBox 7"/>
          <p:cNvSpPr txBox="1"/>
          <p:nvPr/>
        </p:nvSpPr>
        <p:spPr>
          <a:xfrm>
            <a:off x="9471546" y="6334780"/>
            <a:ext cx="2720453" cy="338554"/>
          </a:xfrm>
          <a:prstGeom prst="rect">
            <a:avLst/>
          </a:prstGeom>
          <a:noFill/>
        </p:spPr>
        <p:txBody>
          <a:bodyPr wrap="square" rtlCol="0">
            <a:spAutoFit/>
          </a:bodyPr>
          <a:lstStyle/>
          <a:p>
            <a:pPr algn="ctr"/>
            <a:r>
              <a:rPr lang="zh-CN" altLang="en-US" sz="16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sz="1600" dirty="0">
              <a:solidFill>
                <a:schemeClr val="tx1">
                  <a:lumMod val="85000"/>
                  <a:lumOff val="15000"/>
                </a:schemeClr>
              </a:solidFill>
              <a:latin typeface="隶书" pitchFamily="49" charset="-122"/>
              <a:ea typeface="隶书" pitchFamily="49" charset="-122"/>
              <a:cs typeface="Lato Light" charset="0"/>
            </a:endParaRPr>
          </a:p>
        </p:txBody>
      </p:sp>
      <p:sp>
        <p:nvSpPr>
          <p:cNvPr id="11" name="文本框 7"/>
          <p:cNvSpPr txBox="1"/>
          <p:nvPr/>
        </p:nvSpPr>
        <p:spPr>
          <a:xfrm>
            <a:off x="3686000" y="3084395"/>
            <a:ext cx="4807859" cy="923330"/>
          </a:xfrm>
          <a:prstGeom prst="rect">
            <a:avLst/>
          </a:prstGeom>
          <a:noFill/>
        </p:spPr>
        <p:txBody>
          <a:bodyPr wrap="square" rtlCol="0">
            <a:spAutoFit/>
          </a:bodyPr>
          <a:lstStyle/>
          <a:p>
            <a:pPr algn="ctr"/>
            <a:r>
              <a:rPr lang="en-US" altLang="zh-CN" dirty="0" smtClean="0">
                <a:solidFill>
                  <a:schemeClr val="bg1"/>
                </a:solidFill>
                <a:latin typeface="微软雅黑" panose="020B0503020204020204" charset="-122"/>
                <a:ea typeface="微软雅黑" panose="020B0503020204020204" charset="-122"/>
              </a:rPr>
              <a:t> </a:t>
            </a:r>
            <a:r>
              <a:rPr lang="en-US" altLang="zh-CN" sz="5400" dirty="0" smtClean="0">
                <a:solidFill>
                  <a:schemeClr val="bg1"/>
                </a:solidFill>
                <a:latin typeface="微软雅黑" panose="020B0503020204020204" charset="-122"/>
                <a:ea typeface="微软雅黑" panose="020B0503020204020204" charset="-122"/>
              </a:rPr>
              <a:t>03</a:t>
            </a:r>
            <a:endParaRPr lang="en-US" altLang="zh-CN" sz="5400" dirty="0">
              <a:solidFill>
                <a:schemeClr val="bg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0"/>
            <a:ext cx="5199797" cy="6851015"/>
          </a:xfrm>
          <a:prstGeom prst="rect">
            <a:avLst/>
          </a:prstGeom>
          <a:solidFill>
            <a:srgbClr val="7398D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38571" y="897587"/>
            <a:ext cx="4484812" cy="521970"/>
          </a:xfrm>
          <a:prstGeom prst="rect">
            <a:avLst/>
          </a:prstGeom>
          <a:noFill/>
        </p:spPr>
        <p:txBody>
          <a:bodyPr wrap="square" rtlCol="0">
            <a:spAutoFit/>
          </a:bodyPr>
          <a:lstStyle/>
          <a:p>
            <a:pPr algn="ctr"/>
            <a:endParaRPr lang="zh-CN" altLang="en-US" sz="2800" dirty="0">
              <a:solidFill>
                <a:schemeClr val="bg1"/>
              </a:solidFill>
              <a:latin typeface="微软雅黑" panose="020B0503020204020204" charset="-122"/>
              <a:ea typeface="微软雅黑" panose="020B0503020204020204" charset="-122"/>
            </a:endParaRPr>
          </a:p>
        </p:txBody>
      </p:sp>
      <p:sp>
        <p:nvSpPr>
          <p:cNvPr id="15" name="TextBox 33"/>
          <p:cNvSpPr txBox="1"/>
          <p:nvPr/>
        </p:nvSpPr>
        <p:spPr>
          <a:xfrm>
            <a:off x="316321" y="342601"/>
            <a:ext cx="4160113" cy="1631216"/>
          </a:xfrm>
          <a:prstGeom prst="rect">
            <a:avLst/>
          </a:prstGeom>
          <a:noFill/>
        </p:spPr>
        <p:txBody>
          <a:bodyPr wrap="none" rtlCol="0">
            <a:spAutoFit/>
          </a:bodyPr>
          <a:lstStyle/>
          <a:p>
            <a:r>
              <a:rPr lang="en-US" altLang="zh-CN" sz="2000" dirty="0" smtClean="0">
                <a:solidFill>
                  <a:schemeClr val="bg1"/>
                </a:solidFill>
                <a:latin typeface="楷体" pitchFamily="49" charset="-122"/>
                <a:ea typeface="楷体" pitchFamily="49" charset="-122"/>
              </a:rPr>
              <a:t>1</a:t>
            </a:r>
            <a:r>
              <a:rPr lang="zh-CN" altLang="en-US" sz="2000" dirty="0" smtClean="0">
                <a:solidFill>
                  <a:schemeClr val="bg1"/>
                </a:solidFill>
                <a:latin typeface="楷体" pitchFamily="49" charset="-122"/>
                <a:ea typeface="楷体" pitchFamily="49" charset="-122"/>
              </a:rPr>
              <a:t>、</a:t>
            </a:r>
            <a:r>
              <a:rPr lang="en-US" altLang="zh-CN" sz="2000" dirty="0" smtClean="0">
                <a:solidFill>
                  <a:schemeClr val="bg1"/>
                </a:solidFill>
                <a:latin typeface="楷体" pitchFamily="49" charset="-122"/>
                <a:ea typeface="楷体" pitchFamily="49" charset="-122"/>
              </a:rPr>
              <a:t>2019</a:t>
            </a:r>
            <a:r>
              <a:rPr lang="zh-CN" altLang="en-US" sz="2000" dirty="0" smtClean="0">
                <a:solidFill>
                  <a:schemeClr val="bg1"/>
                </a:solidFill>
                <a:latin typeface="楷体" pitchFamily="49" charset="-122"/>
                <a:ea typeface="楷体" pitchFamily="49" charset="-122"/>
              </a:rPr>
              <a:t>年第六届安徽省专利奖银奖</a:t>
            </a:r>
            <a:endParaRPr lang="en-US" altLang="zh-CN" sz="2000" spc="300" dirty="0" smtClean="0">
              <a:solidFill>
                <a:schemeClr val="bg1"/>
              </a:solidFill>
              <a:latin typeface="楷体" pitchFamily="49" charset="-122"/>
              <a:ea typeface="楷体" pitchFamily="49" charset="-122"/>
              <a:cs typeface="Montserrat Semi" charset="0"/>
            </a:endParaRPr>
          </a:p>
          <a:p>
            <a:r>
              <a:rPr lang="zh-CN" altLang="en-US" sz="2000" spc="300" dirty="0" smtClean="0">
                <a:solidFill>
                  <a:schemeClr val="bg1"/>
                </a:solidFill>
                <a:latin typeface="楷体" pitchFamily="49" charset="-122"/>
                <a:ea typeface="楷体" pitchFamily="49" charset="-122"/>
                <a:cs typeface="Montserrat Semi" charset="0"/>
              </a:rPr>
              <a:t>一种用于电动汽车的高压泄露</a:t>
            </a:r>
            <a:endParaRPr lang="en-US" altLang="zh-CN" sz="2000" spc="300" dirty="0" smtClean="0">
              <a:solidFill>
                <a:schemeClr val="bg1"/>
              </a:solidFill>
              <a:latin typeface="楷体" pitchFamily="49" charset="-122"/>
              <a:ea typeface="楷体" pitchFamily="49" charset="-122"/>
              <a:cs typeface="Montserrat Semi" charset="0"/>
            </a:endParaRPr>
          </a:p>
          <a:p>
            <a:r>
              <a:rPr lang="zh-CN" altLang="en-US" sz="2000" spc="300" dirty="0" smtClean="0">
                <a:solidFill>
                  <a:schemeClr val="bg1"/>
                </a:solidFill>
                <a:latin typeface="楷体" pitchFamily="49" charset="-122"/>
                <a:ea typeface="楷体" pitchFamily="49" charset="-122"/>
                <a:cs typeface="Montserrat Semi" charset="0"/>
              </a:rPr>
              <a:t>保护电路及其控制方法</a:t>
            </a:r>
            <a:endParaRPr lang="en-US" altLang="zh-CN" sz="2000" spc="300" dirty="0" smtClean="0">
              <a:solidFill>
                <a:schemeClr val="bg1"/>
              </a:solidFill>
              <a:latin typeface="楷体" pitchFamily="49" charset="-122"/>
              <a:ea typeface="楷体" pitchFamily="49" charset="-122"/>
              <a:cs typeface="Montserrat Semi" charset="0"/>
            </a:endParaRPr>
          </a:p>
          <a:p>
            <a:r>
              <a:rPr lang="zh-CN" altLang="en-US" sz="2000" spc="300" dirty="0" smtClean="0">
                <a:solidFill>
                  <a:schemeClr val="bg1"/>
                </a:solidFill>
                <a:latin typeface="楷体" pitchFamily="49" charset="-122"/>
                <a:ea typeface="楷体" pitchFamily="49" charset="-122"/>
                <a:cs typeface="Montserrat Semi" charset="0"/>
              </a:rPr>
              <a:t>合肥巨一动力系统有限公司 </a:t>
            </a:r>
            <a:endParaRPr lang="en-US" altLang="zh-CN" sz="2000" spc="300" dirty="0" smtClean="0">
              <a:solidFill>
                <a:schemeClr val="bg1"/>
              </a:solidFill>
              <a:latin typeface="楷体" pitchFamily="49" charset="-122"/>
              <a:ea typeface="楷体" pitchFamily="49" charset="-122"/>
              <a:cs typeface="Montserrat Semi" charset="0"/>
            </a:endParaRPr>
          </a:p>
          <a:p>
            <a:r>
              <a:rPr lang="zh-CN" altLang="en-US" sz="2000" spc="300" dirty="0" smtClean="0">
                <a:solidFill>
                  <a:schemeClr val="bg1"/>
                </a:solidFill>
                <a:latin typeface="楷体" pitchFamily="49" charset="-122"/>
                <a:ea typeface="楷体" pitchFamily="49" charset="-122"/>
                <a:cs typeface="Montserrat Semi" charset="0"/>
              </a:rPr>
              <a:t>代理人：张祥骞</a:t>
            </a:r>
            <a:endParaRPr lang="zh-CN" altLang="en-US" sz="2000" spc="300" dirty="0">
              <a:solidFill>
                <a:schemeClr val="bg1"/>
              </a:solidFill>
              <a:latin typeface="楷体" pitchFamily="49" charset="-122"/>
              <a:ea typeface="楷体" pitchFamily="49" charset="-122"/>
              <a:cs typeface="Montserrat Semi" charset="0"/>
            </a:endParaRPr>
          </a:p>
        </p:txBody>
      </p:sp>
      <p:sp>
        <p:nvSpPr>
          <p:cNvPr id="24" name="TextBox 33"/>
          <p:cNvSpPr txBox="1"/>
          <p:nvPr/>
        </p:nvSpPr>
        <p:spPr>
          <a:xfrm>
            <a:off x="341193" y="4687137"/>
            <a:ext cx="4708479" cy="1015663"/>
          </a:xfrm>
          <a:prstGeom prst="rect">
            <a:avLst/>
          </a:prstGeom>
          <a:noFill/>
        </p:spPr>
        <p:txBody>
          <a:bodyPr wrap="square" rtlCol="0">
            <a:spAutoFit/>
          </a:bodyPr>
          <a:lstStyle/>
          <a:p>
            <a:r>
              <a:rPr lang="en-US" altLang="zh-CN" sz="2000" spc="300" dirty="0" smtClean="0">
                <a:solidFill>
                  <a:schemeClr val="bg1"/>
                </a:solidFill>
                <a:latin typeface="楷体" pitchFamily="49" charset="-122"/>
                <a:ea typeface="楷体" pitchFamily="49" charset="-122"/>
                <a:cs typeface="Montserrat Semi" charset="0"/>
              </a:rPr>
              <a:t>3</a:t>
            </a:r>
            <a:r>
              <a:rPr lang="zh-CN" altLang="en-US" sz="2000" spc="300" dirty="0" smtClean="0">
                <a:solidFill>
                  <a:schemeClr val="bg1"/>
                </a:solidFill>
                <a:latin typeface="楷体" pitchFamily="49" charset="-122"/>
                <a:ea typeface="楷体" pitchFamily="49" charset="-122"/>
                <a:cs typeface="Montserrat Semi" charset="0"/>
              </a:rPr>
              <a:t>、专利导航在实际工作中的体现：专利申请前的技术检索分析报告</a:t>
            </a:r>
            <a:endParaRPr lang="zh-CN" altLang="en-US" sz="2000" spc="300" dirty="0">
              <a:solidFill>
                <a:schemeClr val="bg1"/>
              </a:solidFill>
              <a:latin typeface="楷体" pitchFamily="49" charset="-122"/>
              <a:ea typeface="楷体" pitchFamily="49" charset="-122"/>
              <a:cs typeface="Montserrat Semi" charset="0"/>
            </a:endParaRPr>
          </a:p>
        </p:txBody>
      </p:sp>
      <p:pic>
        <p:nvPicPr>
          <p:cNvPr id="3074" name="Picture 2"/>
          <p:cNvPicPr>
            <a:picLocks noChangeAspect="1" noChangeArrowheads="1"/>
          </p:cNvPicPr>
          <p:nvPr/>
        </p:nvPicPr>
        <p:blipFill>
          <a:blip r:embed="rId3" cstate="print"/>
          <a:srcRect/>
          <a:stretch>
            <a:fillRect/>
          </a:stretch>
        </p:blipFill>
        <p:spPr bwMode="auto">
          <a:xfrm>
            <a:off x="5445459" y="272956"/>
            <a:ext cx="6496332" cy="1910687"/>
          </a:xfrm>
          <a:prstGeom prst="rect">
            <a:avLst/>
          </a:prstGeom>
          <a:noFill/>
          <a:ln w="9525">
            <a:noFill/>
            <a:miter lim="800000"/>
            <a:headEnd/>
            <a:tailEnd/>
          </a:ln>
          <a:effectLst/>
        </p:spPr>
      </p:pic>
      <p:sp>
        <p:nvSpPr>
          <p:cNvPr id="18" name="TextBox 33"/>
          <p:cNvSpPr txBox="1"/>
          <p:nvPr/>
        </p:nvSpPr>
        <p:spPr>
          <a:xfrm>
            <a:off x="357263" y="2485299"/>
            <a:ext cx="4583225" cy="1631216"/>
          </a:xfrm>
          <a:prstGeom prst="rect">
            <a:avLst/>
          </a:prstGeom>
          <a:noFill/>
        </p:spPr>
        <p:txBody>
          <a:bodyPr wrap="square" rtlCol="0">
            <a:spAutoFit/>
          </a:bodyPr>
          <a:lstStyle/>
          <a:p>
            <a:r>
              <a:rPr lang="en-US" altLang="zh-CN" sz="2000" dirty="0" smtClean="0">
                <a:solidFill>
                  <a:schemeClr val="bg1"/>
                </a:solidFill>
                <a:latin typeface="楷体" pitchFamily="49" charset="-122"/>
                <a:ea typeface="楷体" pitchFamily="49" charset="-122"/>
              </a:rPr>
              <a:t>2</a:t>
            </a:r>
            <a:r>
              <a:rPr lang="zh-CN" altLang="en-US" sz="2000" dirty="0" smtClean="0">
                <a:solidFill>
                  <a:schemeClr val="bg1"/>
                </a:solidFill>
                <a:latin typeface="楷体" pitchFamily="49" charset="-122"/>
                <a:ea typeface="楷体" pitchFamily="49" charset="-122"/>
              </a:rPr>
              <a:t>、</a:t>
            </a:r>
            <a:r>
              <a:rPr lang="en-US" altLang="zh-CN" sz="2000" dirty="0" smtClean="0">
                <a:solidFill>
                  <a:schemeClr val="bg1"/>
                </a:solidFill>
                <a:latin typeface="楷体" pitchFamily="49" charset="-122"/>
                <a:ea typeface="楷体" pitchFamily="49" charset="-122"/>
              </a:rPr>
              <a:t>2019</a:t>
            </a:r>
            <a:r>
              <a:rPr lang="zh-CN" altLang="en-US" sz="2000" dirty="0" smtClean="0">
                <a:solidFill>
                  <a:schemeClr val="bg1"/>
                </a:solidFill>
                <a:latin typeface="楷体" pitchFamily="49" charset="-122"/>
                <a:ea typeface="楷体" pitchFamily="49" charset="-122"/>
              </a:rPr>
              <a:t>年第六届安徽省专利奖优秀奖</a:t>
            </a:r>
            <a:endParaRPr lang="en-US" altLang="zh-CN" sz="2000" spc="300" dirty="0" smtClean="0">
              <a:solidFill>
                <a:schemeClr val="bg1"/>
              </a:solidFill>
              <a:latin typeface="楷体" pitchFamily="49" charset="-122"/>
              <a:ea typeface="楷体" pitchFamily="49" charset="-122"/>
              <a:cs typeface="Montserrat Semi" charset="0"/>
            </a:endParaRPr>
          </a:p>
          <a:p>
            <a:r>
              <a:rPr lang="zh-CN" altLang="en-US" sz="2000" spc="300" dirty="0" smtClean="0">
                <a:solidFill>
                  <a:schemeClr val="bg1"/>
                </a:solidFill>
                <a:latin typeface="楷体" pitchFamily="49" charset="-122"/>
                <a:ea typeface="楷体" pitchFamily="49" charset="-122"/>
                <a:cs typeface="Montserrat Semi" charset="0"/>
              </a:rPr>
              <a:t>一种用于太阳能电池组件的蜗牛纹预测方法</a:t>
            </a:r>
            <a:endParaRPr lang="en-US" altLang="zh-CN" sz="2000" spc="300" dirty="0" smtClean="0">
              <a:solidFill>
                <a:schemeClr val="bg1"/>
              </a:solidFill>
              <a:latin typeface="楷体" pitchFamily="49" charset="-122"/>
              <a:ea typeface="楷体" pitchFamily="49" charset="-122"/>
              <a:cs typeface="Montserrat Semi" charset="0"/>
            </a:endParaRPr>
          </a:p>
          <a:p>
            <a:r>
              <a:rPr lang="zh-CN" altLang="en-US" sz="2000" spc="300" dirty="0" smtClean="0">
                <a:solidFill>
                  <a:schemeClr val="bg1"/>
                </a:solidFill>
                <a:latin typeface="楷体" pitchFamily="49" charset="-122"/>
                <a:ea typeface="楷体" pitchFamily="49" charset="-122"/>
                <a:cs typeface="Montserrat Semi" charset="0"/>
              </a:rPr>
              <a:t>通威太阳能（合肥）有限公司 </a:t>
            </a:r>
            <a:endParaRPr lang="en-US" altLang="zh-CN" sz="2000" spc="300" dirty="0" smtClean="0">
              <a:solidFill>
                <a:schemeClr val="bg1"/>
              </a:solidFill>
              <a:latin typeface="楷体" pitchFamily="49" charset="-122"/>
              <a:ea typeface="楷体" pitchFamily="49" charset="-122"/>
              <a:cs typeface="Montserrat Semi" charset="0"/>
            </a:endParaRPr>
          </a:p>
          <a:p>
            <a:r>
              <a:rPr lang="zh-CN" altLang="en-US" sz="2000" spc="300" dirty="0" smtClean="0">
                <a:solidFill>
                  <a:schemeClr val="bg1"/>
                </a:solidFill>
                <a:latin typeface="楷体" pitchFamily="49" charset="-122"/>
                <a:ea typeface="楷体" pitchFamily="49" charset="-122"/>
                <a:cs typeface="Montserrat Semi" charset="0"/>
              </a:rPr>
              <a:t>代理人：张祥骞</a:t>
            </a:r>
            <a:endParaRPr lang="zh-CN" altLang="en-US" sz="2000" spc="300" dirty="0">
              <a:solidFill>
                <a:schemeClr val="bg1"/>
              </a:solidFill>
              <a:latin typeface="楷体" pitchFamily="49" charset="-122"/>
              <a:ea typeface="楷体" pitchFamily="49" charset="-122"/>
              <a:cs typeface="Montserrat Semi" charset="0"/>
            </a:endParaRPr>
          </a:p>
        </p:txBody>
      </p:sp>
      <p:pic>
        <p:nvPicPr>
          <p:cNvPr id="3075" name="Picture 3"/>
          <p:cNvPicPr>
            <a:picLocks noChangeAspect="1" noChangeArrowheads="1"/>
          </p:cNvPicPr>
          <p:nvPr/>
        </p:nvPicPr>
        <p:blipFill>
          <a:blip r:embed="rId4" cstate="print"/>
          <a:srcRect/>
          <a:stretch>
            <a:fillRect/>
          </a:stretch>
        </p:blipFill>
        <p:spPr bwMode="auto">
          <a:xfrm>
            <a:off x="5447304" y="2459228"/>
            <a:ext cx="6467191" cy="847725"/>
          </a:xfrm>
          <a:prstGeom prst="rect">
            <a:avLst/>
          </a:prstGeom>
          <a:noFill/>
          <a:ln w="9525">
            <a:noFill/>
            <a:miter lim="800000"/>
            <a:headEnd/>
            <a:tailEnd/>
          </a:ln>
          <a:effectLst/>
        </p:spPr>
      </p:pic>
      <p:pic>
        <p:nvPicPr>
          <p:cNvPr id="3076" name="Picture 4"/>
          <p:cNvPicPr>
            <a:picLocks noChangeAspect="1" noChangeArrowheads="1"/>
          </p:cNvPicPr>
          <p:nvPr/>
        </p:nvPicPr>
        <p:blipFill>
          <a:blip r:embed="rId5" cstate="print"/>
          <a:srcRect/>
          <a:stretch>
            <a:fillRect/>
          </a:stretch>
        </p:blipFill>
        <p:spPr bwMode="auto">
          <a:xfrm>
            <a:off x="5418162" y="3562066"/>
            <a:ext cx="6564574" cy="3022979"/>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683530" y="177421"/>
            <a:ext cx="10852237" cy="900752"/>
          </a:xfrm>
        </p:spPr>
        <p:txBody>
          <a:bodyPr/>
          <a:lstStyle/>
          <a:p>
            <a:r>
              <a:rPr spc="300" dirty="0" smtClean="0">
                <a:solidFill>
                  <a:schemeClr val="bg1"/>
                </a:solidFill>
                <a:latin typeface="楷体" pitchFamily="49" charset="-122"/>
                <a:ea typeface="楷体" pitchFamily="49" charset="-122"/>
                <a:cs typeface="Montserrat Semi" charset="0"/>
              </a:rPr>
              <a:t>一</a:t>
            </a:r>
            <a:r>
              <a:rPr lang="en-US" altLang="zh-CN" spc="300" dirty="0" smtClean="0">
                <a:solidFill>
                  <a:schemeClr val="bg1"/>
                </a:solidFill>
                <a:latin typeface="楷体" pitchFamily="49" charset="-122"/>
                <a:ea typeface="楷体" pitchFamily="49" charset="-122"/>
                <a:cs typeface="Montserrat Semi" charset="0"/>
              </a:rPr>
              <a:t/>
            </a:r>
            <a:br>
              <a:rPr lang="en-US" altLang="zh-CN" spc="300" dirty="0" smtClean="0">
                <a:solidFill>
                  <a:schemeClr val="bg1"/>
                </a:solidFill>
                <a:latin typeface="楷体" pitchFamily="49" charset="-122"/>
                <a:ea typeface="楷体" pitchFamily="49" charset="-122"/>
                <a:cs typeface="Montserrat Semi" charset="0"/>
              </a:rPr>
            </a:br>
            <a:r>
              <a:rPr dirty="0" smtClean="0"/>
              <a:t>一种用于电动汽车的高压泄漏保护电路及其控制方法</a:t>
            </a:r>
            <a:r>
              <a:rPr spc="300" dirty="0" smtClean="0">
                <a:solidFill>
                  <a:schemeClr val="bg1"/>
                </a:solidFill>
                <a:latin typeface="楷体" pitchFamily="49" charset="-122"/>
                <a:ea typeface="楷体" pitchFamily="49" charset="-122"/>
                <a:cs typeface="Montserrat Semi" charset="0"/>
              </a:rPr>
              <a:t>制方法</a:t>
            </a:r>
            <a:r>
              <a:rPr lang="en-US" altLang="zh-CN" spc="300" dirty="0" smtClean="0">
                <a:solidFill>
                  <a:schemeClr val="bg1"/>
                </a:solidFill>
                <a:latin typeface="楷体" pitchFamily="49" charset="-122"/>
                <a:ea typeface="楷体" pitchFamily="49" charset="-122"/>
                <a:cs typeface="Montserrat Semi" charset="0"/>
              </a:rPr>
              <a:t/>
            </a:r>
            <a:br>
              <a:rPr lang="en-US" altLang="zh-CN" spc="300" dirty="0" smtClean="0">
                <a:solidFill>
                  <a:schemeClr val="bg1"/>
                </a:solidFill>
                <a:latin typeface="楷体" pitchFamily="49" charset="-122"/>
                <a:ea typeface="楷体" pitchFamily="49" charset="-122"/>
                <a:cs typeface="Montserrat Semi" charset="0"/>
              </a:rPr>
            </a:br>
            <a:endParaRPr lang="zh-CN" altLang="en-US"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709214" y="1450753"/>
            <a:ext cx="4995550" cy="4376841"/>
          </a:xfrm>
          <a:prstGeom prst="rect">
            <a:avLst/>
          </a:prstGeom>
          <a:noFill/>
          <a:ln w="9525">
            <a:noFill/>
            <a:miter lim="800000"/>
            <a:headEnd/>
            <a:tailEnd/>
          </a:ln>
          <a:effectLst/>
        </p:spPr>
      </p:pic>
      <p:sp>
        <p:nvSpPr>
          <p:cNvPr id="4100" name="Rectangle 4"/>
          <p:cNvSpPr>
            <a:spLocks noChangeArrowheads="1"/>
          </p:cNvSpPr>
          <p:nvPr/>
        </p:nvSpPr>
        <p:spPr bwMode="auto">
          <a:xfrm>
            <a:off x="6264322" y="1446663"/>
            <a:ext cx="5586484" cy="43399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zh-CN" altLang="en-US" sz="1400" b="1" dirty="0" smtClean="0"/>
              <a:t>背景技术</a:t>
            </a:r>
            <a:endParaRPr lang="zh-CN" altLang="en-US" sz="1400" dirty="0" smtClean="0"/>
          </a:p>
          <a:p>
            <a:r>
              <a:rPr lang="zh-CN" altLang="en-US" sz="1400" dirty="0" smtClean="0"/>
              <a:t>        目前对于电动汽车的安全考虑仍旧有很多欠缺，很多还是基于传统燃油车设计的安全方案，并没有结合电动汽车的一些独有的特性设计新的安全方案。特别是电动汽车的动力来源采用高压电池驱动方案的电池，其电压普遍高于</a:t>
            </a:r>
            <a:r>
              <a:rPr lang="en-US" sz="1400" dirty="0" smtClean="0"/>
              <a:t>200V</a:t>
            </a:r>
            <a:r>
              <a:rPr lang="zh-CN" altLang="en-US" sz="1400" dirty="0" smtClean="0"/>
              <a:t>，对于采用高压驱动的电动车，高压就是一种新的独有的特性，应对这种特性加以考虑，一旦出现高压泄漏将会引起严重的安全危害或致使设备损坏。特别是由于车内结构设计密集，在车辆长期使用过程中，原有的高压电绝缘层可能由于螺丝脱落、绝缘层缺失等多种原因，导致产生高压泄漏时，高压电通过机体外壳之间进行传输，即非原电路连接方式的传输。此种高压泄露极其危险，极有可能对驾驶者造成致命伤害。</a:t>
            </a:r>
          </a:p>
          <a:p>
            <a:r>
              <a:rPr lang="zh-CN" altLang="en-US" sz="1400" dirty="0" smtClean="0"/>
              <a:t>        目前并没有切实有效的高压泄漏保护方案，仅有的也是基于检测高压漏电流的方案，采用这种方案系统响应较慢。因为当检测到高压漏电流时，高压危害已经产生了，这时系统仅仅才开始检测到高压泄漏，再加上系统响应时间和保护动作时间，这样的方案保护能力有限。并且传统的高压保护方案仅是单独的切除高压，使设备不能工作，并不能及时有效的通知整车或其他系统发生了高压泄漏故障，不适用于电动汽车的高压监测使用。因此，如何开发出一种用于电动汽车的高压泄露监测装置已经成为急需解决的技术问题。</a:t>
            </a:r>
            <a:endParaRPr lang="zh-CN" altLang="en-US" sz="1400" dirty="0"/>
          </a:p>
        </p:txBody>
      </p:sp>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669882" y="1228299"/>
            <a:ext cx="10852237" cy="5109056"/>
          </a:xfrm>
        </p:spPr>
        <p:txBody>
          <a:bodyPr/>
          <a:lstStyle/>
          <a:p>
            <a:r>
              <a:rPr lang="x-none" dirty="0" smtClean="0"/>
              <a:t>1</a:t>
            </a:r>
            <a:r>
              <a:rPr dirty="0" smtClean="0"/>
              <a:t>、一种用于太阳能电池组件的蜗牛纹预测方法，其特征在于，包括以下步骤：</a:t>
            </a:r>
          </a:p>
          <a:p>
            <a:r>
              <a:rPr lang="x-none" dirty="0" smtClean="0"/>
              <a:t>11</a:t>
            </a:r>
            <a:r>
              <a:rPr dirty="0" smtClean="0"/>
              <a:t>）组件层压，将</a:t>
            </a:r>
            <a:r>
              <a:rPr lang="x-none" dirty="0" smtClean="0"/>
              <a:t>玻璃</a:t>
            </a:r>
            <a:r>
              <a:rPr dirty="0" smtClean="0"/>
              <a:t>（</a:t>
            </a:r>
            <a:r>
              <a:rPr lang="x-none" dirty="0" smtClean="0"/>
              <a:t>11</a:t>
            </a:r>
            <a:r>
              <a:rPr dirty="0" smtClean="0"/>
              <a:t>）</a:t>
            </a:r>
            <a:r>
              <a:rPr lang="x-none" dirty="0" smtClean="0"/>
              <a:t>、</a:t>
            </a:r>
            <a:r>
              <a:rPr dirty="0" smtClean="0"/>
              <a:t>上</a:t>
            </a:r>
            <a:r>
              <a:rPr lang="x-none" dirty="0" smtClean="0"/>
              <a:t>EVA</a:t>
            </a:r>
            <a:r>
              <a:rPr dirty="0" smtClean="0"/>
              <a:t>（</a:t>
            </a:r>
            <a:r>
              <a:rPr lang="x-none" dirty="0" smtClean="0"/>
              <a:t>12</a:t>
            </a:r>
            <a:r>
              <a:rPr dirty="0" smtClean="0"/>
              <a:t>）</a:t>
            </a:r>
            <a:r>
              <a:rPr lang="x-none" dirty="0" smtClean="0"/>
              <a:t>、电池片</a:t>
            </a:r>
            <a:r>
              <a:rPr dirty="0" smtClean="0"/>
              <a:t>（</a:t>
            </a:r>
            <a:r>
              <a:rPr lang="x-none" dirty="0" smtClean="0"/>
              <a:t>13</a:t>
            </a:r>
            <a:r>
              <a:rPr dirty="0" smtClean="0"/>
              <a:t>）</a:t>
            </a:r>
            <a:r>
              <a:rPr lang="x-none" dirty="0" smtClean="0"/>
              <a:t>、</a:t>
            </a:r>
            <a:r>
              <a:rPr dirty="0" smtClean="0"/>
              <a:t>下</a:t>
            </a:r>
            <a:r>
              <a:rPr lang="x-none" dirty="0" smtClean="0"/>
              <a:t>EVA</a:t>
            </a:r>
            <a:r>
              <a:rPr dirty="0" smtClean="0"/>
              <a:t>（</a:t>
            </a:r>
            <a:r>
              <a:rPr lang="x-none" dirty="0" smtClean="0"/>
              <a:t>14</a:t>
            </a:r>
            <a:r>
              <a:rPr dirty="0" smtClean="0"/>
              <a:t>）</a:t>
            </a:r>
            <a:r>
              <a:rPr lang="x-none" dirty="0" smtClean="0"/>
              <a:t>、背</a:t>
            </a:r>
            <a:r>
              <a:rPr dirty="0" smtClean="0"/>
              <a:t>板（</a:t>
            </a:r>
            <a:r>
              <a:rPr lang="x-none" dirty="0" smtClean="0"/>
              <a:t>15</a:t>
            </a:r>
            <a:r>
              <a:rPr dirty="0" smtClean="0"/>
              <a:t>）按顺序进行层压，形成层压件（</a:t>
            </a:r>
            <a:r>
              <a:rPr lang="x-none" dirty="0" smtClean="0"/>
              <a:t>1</a:t>
            </a:r>
            <a:r>
              <a:rPr dirty="0" smtClean="0"/>
              <a:t>）；</a:t>
            </a:r>
          </a:p>
          <a:p>
            <a:r>
              <a:rPr lang="x-none" dirty="0" smtClean="0"/>
              <a:t>12</a:t>
            </a:r>
            <a:r>
              <a:rPr dirty="0" smtClean="0"/>
              <a:t>）制造隐裂纹，将层压件（</a:t>
            </a:r>
            <a:r>
              <a:rPr lang="x-none" dirty="0" smtClean="0"/>
              <a:t>1</a:t>
            </a:r>
            <a:r>
              <a:rPr dirty="0" smtClean="0"/>
              <a:t>）的玻璃（</a:t>
            </a:r>
            <a:r>
              <a:rPr lang="x-none" dirty="0" smtClean="0"/>
              <a:t>11</a:t>
            </a:r>
            <a:r>
              <a:rPr dirty="0" smtClean="0"/>
              <a:t>）面朝下，在保证背板（</a:t>
            </a:r>
            <a:r>
              <a:rPr lang="x-none" dirty="0" smtClean="0"/>
              <a:t>15</a:t>
            </a:r>
            <a:r>
              <a:rPr dirty="0" smtClean="0"/>
              <a:t>）完好性的前提下使用尖锐工具敲击层压件（</a:t>
            </a:r>
            <a:r>
              <a:rPr lang="x-none" dirty="0" smtClean="0"/>
              <a:t>1</a:t>
            </a:r>
            <a:r>
              <a:rPr dirty="0" smtClean="0"/>
              <a:t>）的背板（</a:t>
            </a:r>
            <a:r>
              <a:rPr lang="x-none" dirty="0" smtClean="0"/>
              <a:t>15</a:t>
            </a:r>
            <a:r>
              <a:rPr dirty="0" smtClean="0"/>
              <a:t>），直至层压件（</a:t>
            </a:r>
            <a:r>
              <a:rPr lang="x-none" dirty="0" smtClean="0"/>
              <a:t>1</a:t>
            </a:r>
            <a:r>
              <a:rPr dirty="0" smtClean="0"/>
              <a:t>）的</a:t>
            </a:r>
            <a:r>
              <a:rPr lang="x-none" dirty="0" smtClean="0"/>
              <a:t>电池片</a:t>
            </a:r>
            <a:r>
              <a:rPr dirty="0" smtClean="0"/>
              <a:t>（</a:t>
            </a:r>
            <a:r>
              <a:rPr lang="x-none" dirty="0" smtClean="0"/>
              <a:t>13</a:t>
            </a:r>
            <a:r>
              <a:rPr dirty="0" smtClean="0"/>
              <a:t>）产生隐裂纹；</a:t>
            </a:r>
          </a:p>
          <a:p>
            <a:r>
              <a:rPr lang="x-none" dirty="0" smtClean="0"/>
              <a:t>13</a:t>
            </a:r>
            <a:r>
              <a:rPr dirty="0" smtClean="0"/>
              <a:t>）层压件（</a:t>
            </a:r>
            <a:r>
              <a:rPr lang="x-none" dirty="0" smtClean="0"/>
              <a:t>1</a:t>
            </a:r>
            <a:r>
              <a:rPr dirty="0" smtClean="0"/>
              <a:t>）密封，将层压件（</a:t>
            </a:r>
            <a:r>
              <a:rPr lang="x-none" dirty="0" smtClean="0"/>
              <a:t>1</a:t>
            </a:r>
            <a:r>
              <a:rPr dirty="0" smtClean="0"/>
              <a:t>）四周用硅胶进行密封；</a:t>
            </a:r>
          </a:p>
          <a:p>
            <a:r>
              <a:rPr lang="x-none" dirty="0" smtClean="0"/>
              <a:t>14</a:t>
            </a:r>
            <a:r>
              <a:rPr dirty="0" smtClean="0"/>
              <a:t>）</a:t>
            </a:r>
            <a:r>
              <a:rPr lang="x-none" dirty="0" smtClean="0"/>
              <a:t>层压件</a:t>
            </a:r>
            <a:r>
              <a:rPr dirty="0" smtClean="0"/>
              <a:t>（</a:t>
            </a:r>
            <a:r>
              <a:rPr lang="x-none" dirty="0" smtClean="0"/>
              <a:t>1</a:t>
            </a:r>
            <a:r>
              <a:rPr dirty="0" smtClean="0"/>
              <a:t>）</a:t>
            </a:r>
            <a:r>
              <a:rPr lang="x-none" dirty="0" smtClean="0"/>
              <a:t>测试，待层压件</a:t>
            </a:r>
            <a:r>
              <a:rPr dirty="0" smtClean="0"/>
              <a:t>（</a:t>
            </a:r>
            <a:r>
              <a:rPr lang="x-none" dirty="0" smtClean="0"/>
              <a:t>1</a:t>
            </a:r>
            <a:r>
              <a:rPr dirty="0" smtClean="0"/>
              <a:t>）</a:t>
            </a:r>
            <a:r>
              <a:rPr lang="x-none" dirty="0" smtClean="0"/>
              <a:t>四周的硅胶固化后，将层压件</a:t>
            </a:r>
            <a:r>
              <a:rPr dirty="0" smtClean="0"/>
              <a:t>（</a:t>
            </a:r>
            <a:r>
              <a:rPr lang="x-none" dirty="0" smtClean="0"/>
              <a:t>1</a:t>
            </a:r>
            <a:r>
              <a:rPr dirty="0" smtClean="0"/>
              <a:t>）</a:t>
            </a:r>
            <a:r>
              <a:rPr lang="x-none" dirty="0" smtClean="0"/>
              <a:t>放置在85℃、85%RH且有</a:t>
            </a:r>
            <a:r>
              <a:rPr dirty="0" smtClean="0"/>
              <a:t>光源（</a:t>
            </a:r>
            <a:r>
              <a:rPr lang="x-none" dirty="0" smtClean="0"/>
              <a:t>2</a:t>
            </a:r>
            <a:r>
              <a:rPr dirty="0" smtClean="0"/>
              <a:t>）</a:t>
            </a:r>
            <a:r>
              <a:rPr lang="x-none" dirty="0" smtClean="0"/>
              <a:t>的条件下进行照射，</a:t>
            </a:r>
            <a:r>
              <a:rPr dirty="0" smtClean="0"/>
              <a:t>光源（</a:t>
            </a:r>
            <a:r>
              <a:rPr lang="x-none" dirty="0" smtClean="0"/>
              <a:t>2</a:t>
            </a:r>
            <a:r>
              <a:rPr dirty="0" smtClean="0"/>
              <a:t>）</a:t>
            </a:r>
            <a:r>
              <a:rPr lang="x-none" dirty="0" smtClean="0"/>
              <a:t>的光线与层压件（1）的玻璃（11）面垂直，光强要求为400~1500W/㎡；</a:t>
            </a:r>
            <a:endParaRPr dirty="0" smtClean="0"/>
          </a:p>
          <a:p>
            <a:r>
              <a:rPr lang="en-US" dirty="0" smtClean="0"/>
              <a:t>15</a:t>
            </a:r>
            <a:r>
              <a:rPr dirty="0" smtClean="0"/>
              <a:t>）蜗牛纹观察，在持续光照</a:t>
            </a:r>
            <a:r>
              <a:rPr lang="en-US" dirty="0" smtClean="0"/>
              <a:t>500</a:t>
            </a:r>
            <a:r>
              <a:rPr dirty="0" smtClean="0"/>
              <a:t>～</a:t>
            </a:r>
            <a:r>
              <a:rPr lang="en-US" dirty="0" smtClean="0"/>
              <a:t>3000</a:t>
            </a:r>
            <a:r>
              <a:rPr dirty="0" smtClean="0"/>
              <a:t>小时后，取出层压件（</a:t>
            </a:r>
            <a:r>
              <a:rPr lang="en-US" dirty="0" smtClean="0"/>
              <a:t>1</a:t>
            </a:r>
            <a:r>
              <a:rPr dirty="0" smtClean="0"/>
              <a:t>）进行外观预测，看有无蜗牛纹的存在；若未出现蜗牛纹，则表明上</a:t>
            </a:r>
            <a:r>
              <a:rPr lang="en-US" dirty="0" smtClean="0"/>
              <a:t>EVA</a:t>
            </a:r>
            <a:r>
              <a:rPr dirty="0" smtClean="0"/>
              <a:t>（</a:t>
            </a:r>
            <a:r>
              <a:rPr lang="en-US" dirty="0" smtClean="0"/>
              <a:t>12</a:t>
            </a:r>
            <a:r>
              <a:rPr dirty="0" smtClean="0"/>
              <a:t>）和下</a:t>
            </a:r>
            <a:r>
              <a:rPr lang="en-US" dirty="0" smtClean="0"/>
              <a:t>EVA</a:t>
            </a:r>
            <a:r>
              <a:rPr dirty="0" smtClean="0"/>
              <a:t>（</a:t>
            </a:r>
            <a:r>
              <a:rPr lang="en-US" dirty="0" smtClean="0"/>
              <a:t>14</a:t>
            </a:r>
            <a:r>
              <a:rPr dirty="0" smtClean="0"/>
              <a:t>）不会出现蜗牛纹现象，层压件符合要求；若出现蜗牛纹，则上</a:t>
            </a:r>
            <a:r>
              <a:rPr lang="en-US" dirty="0" smtClean="0"/>
              <a:t>EVA</a:t>
            </a:r>
            <a:r>
              <a:rPr dirty="0" smtClean="0"/>
              <a:t>（</a:t>
            </a:r>
            <a:r>
              <a:rPr lang="en-US" dirty="0" smtClean="0"/>
              <a:t>12</a:t>
            </a:r>
            <a:r>
              <a:rPr dirty="0" smtClean="0"/>
              <a:t>）和下</a:t>
            </a:r>
            <a:r>
              <a:rPr lang="en-US" dirty="0" smtClean="0"/>
              <a:t>EVA</a:t>
            </a:r>
            <a:r>
              <a:rPr dirty="0" smtClean="0"/>
              <a:t>（</a:t>
            </a:r>
            <a:r>
              <a:rPr lang="en-US" dirty="0" smtClean="0"/>
              <a:t>14</a:t>
            </a:r>
            <a:r>
              <a:rPr dirty="0" smtClean="0"/>
              <a:t>）会出现蜗牛纹现象，层压件不符合要求。</a:t>
            </a:r>
            <a:endParaRPr lang="zh-CN" altLang="en-US" dirty="0"/>
          </a:p>
        </p:txBody>
      </p:sp>
      <p:sp>
        <p:nvSpPr>
          <p:cNvPr id="4" name="标题 1"/>
          <p:cNvSpPr>
            <a:spLocks noGrp="1"/>
          </p:cNvSpPr>
          <p:nvPr>
            <p:ph type="title"/>
          </p:nvPr>
        </p:nvSpPr>
        <p:spPr/>
        <p:txBody>
          <a:bodyPr/>
          <a:lstStyle/>
          <a:p>
            <a:r>
              <a:rPr spc="300" dirty="0" smtClean="0">
                <a:solidFill>
                  <a:schemeClr val="bg1"/>
                </a:solidFill>
                <a:latin typeface="楷体" pitchFamily="49" charset="-122"/>
                <a:ea typeface="楷体" pitchFamily="49" charset="-122"/>
                <a:cs typeface="Montserrat Semi" charset="0"/>
              </a:rPr>
              <a:t>一</a:t>
            </a:r>
            <a:r>
              <a:rPr lang="en-US" altLang="zh-CN" spc="300" dirty="0" smtClean="0">
                <a:solidFill>
                  <a:schemeClr val="bg1"/>
                </a:solidFill>
                <a:latin typeface="楷体" pitchFamily="49" charset="-122"/>
                <a:ea typeface="楷体" pitchFamily="49" charset="-122"/>
                <a:cs typeface="Montserrat Semi" charset="0"/>
              </a:rPr>
              <a:t/>
            </a:r>
            <a:br>
              <a:rPr lang="en-US" altLang="zh-CN" spc="300" dirty="0" smtClean="0">
                <a:solidFill>
                  <a:schemeClr val="bg1"/>
                </a:solidFill>
                <a:latin typeface="楷体" pitchFamily="49" charset="-122"/>
                <a:ea typeface="楷体" pitchFamily="49" charset="-122"/>
                <a:cs typeface="Montserrat Semi" charset="0"/>
              </a:rPr>
            </a:br>
            <a:r>
              <a:rPr dirty="0" smtClean="0"/>
              <a:t>一种用于太阳能电池组件的蜗牛纹预测方法</a:t>
            </a:r>
            <a:r>
              <a:rPr spc="300" dirty="0" smtClean="0">
                <a:solidFill>
                  <a:schemeClr val="bg1"/>
                </a:solidFill>
                <a:latin typeface="楷体" pitchFamily="49" charset="-122"/>
                <a:ea typeface="楷体" pitchFamily="49" charset="-122"/>
                <a:cs typeface="Montserrat Semi" charset="0"/>
              </a:rPr>
              <a:t>制方法</a:t>
            </a:r>
            <a:r>
              <a:rPr lang="en-US" altLang="zh-CN" spc="300" dirty="0" smtClean="0">
                <a:solidFill>
                  <a:schemeClr val="bg1"/>
                </a:solidFill>
                <a:latin typeface="楷体" pitchFamily="49" charset="-122"/>
                <a:ea typeface="楷体" pitchFamily="49" charset="-122"/>
                <a:cs typeface="Montserrat Semi" charset="0"/>
              </a:rPr>
              <a:t/>
            </a:r>
            <a:br>
              <a:rPr lang="en-US" altLang="zh-CN" spc="300" dirty="0" smtClean="0">
                <a:solidFill>
                  <a:schemeClr val="bg1"/>
                </a:solidFill>
                <a:latin typeface="楷体" pitchFamily="49" charset="-122"/>
                <a:ea typeface="楷体" pitchFamily="49" charset="-122"/>
                <a:cs typeface="Montserrat Semi" charset="0"/>
              </a:rPr>
            </a:br>
            <a:endParaRPr lang="zh-CN" altLang="en-US" dirty="0"/>
          </a:p>
        </p:txBody>
      </p:sp>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635" y="0"/>
            <a:ext cx="12172315" cy="4375785"/>
          </a:xfrm>
          <a:prstGeom prst="rect">
            <a:avLst/>
          </a:prstGeom>
        </p:spPr>
      </p:pic>
      <p:sp>
        <p:nvSpPr>
          <p:cNvPr id="5" name="矩形 4"/>
          <p:cNvSpPr/>
          <p:nvPr/>
        </p:nvSpPr>
        <p:spPr>
          <a:xfrm>
            <a:off x="10160" y="0"/>
            <a:ext cx="12172315" cy="4375785"/>
          </a:xfrm>
          <a:prstGeom prst="rect">
            <a:avLst/>
          </a:prstGeom>
          <a:solidFill>
            <a:srgbClr val="7398D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37791" y="4423237"/>
            <a:ext cx="6729984" cy="769441"/>
          </a:xfrm>
          <a:prstGeom prst="rect">
            <a:avLst/>
          </a:prstGeom>
          <a:noFill/>
        </p:spPr>
        <p:txBody>
          <a:bodyPr wrap="square" rtlCol="0">
            <a:spAutoFit/>
          </a:bodyPr>
          <a:lstStyle/>
          <a:p>
            <a:pPr algn="ctr"/>
            <a:r>
              <a:rPr lang="en-US" altLang="zh-CN" sz="4400" dirty="0" smtClean="0">
                <a:latin typeface="方正舒体" pitchFamily="2" charset="-122"/>
                <a:ea typeface="方正舒体" pitchFamily="2" charset="-122"/>
              </a:rPr>
              <a:t>PCT</a:t>
            </a:r>
            <a:r>
              <a:rPr lang="zh-CN" altLang="en-US" sz="4400" dirty="0" smtClean="0">
                <a:latin typeface="隶书" pitchFamily="49" charset="-122"/>
                <a:ea typeface="隶书" pitchFamily="49" charset="-122"/>
              </a:rPr>
              <a:t>代理业绩情况</a:t>
            </a:r>
            <a:endParaRPr lang="zh-CN" altLang="en-US" sz="4400" dirty="0">
              <a:latin typeface="隶书" pitchFamily="49" charset="-122"/>
              <a:ea typeface="隶书" pitchFamily="49" charset="-122"/>
            </a:endParaRPr>
          </a:p>
        </p:txBody>
      </p:sp>
      <p:sp>
        <p:nvSpPr>
          <p:cNvPr id="10" name="TextBox 7"/>
          <p:cNvSpPr txBox="1"/>
          <p:nvPr/>
        </p:nvSpPr>
        <p:spPr>
          <a:xfrm>
            <a:off x="9471546" y="6334780"/>
            <a:ext cx="2720453" cy="338554"/>
          </a:xfrm>
          <a:prstGeom prst="rect">
            <a:avLst/>
          </a:prstGeom>
          <a:noFill/>
        </p:spPr>
        <p:txBody>
          <a:bodyPr wrap="square" rtlCol="0">
            <a:spAutoFit/>
          </a:bodyPr>
          <a:lstStyle/>
          <a:p>
            <a:pPr algn="ctr"/>
            <a:r>
              <a:rPr lang="zh-CN" altLang="en-US" sz="16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sz="1600" dirty="0">
              <a:solidFill>
                <a:schemeClr val="tx1">
                  <a:lumMod val="85000"/>
                  <a:lumOff val="15000"/>
                </a:schemeClr>
              </a:solidFill>
              <a:latin typeface="隶书" pitchFamily="49" charset="-122"/>
              <a:ea typeface="隶书" pitchFamily="49" charset="-122"/>
              <a:cs typeface="Lato Light" charset="0"/>
            </a:endParaRPr>
          </a:p>
        </p:txBody>
      </p:sp>
      <p:sp>
        <p:nvSpPr>
          <p:cNvPr id="11" name="文本框 7"/>
          <p:cNvSpPr txBox="1"/>
          <p:nvPr/>
        </p:nvSpPr>
        <p:spPr>
          <a:xfrm>
            <a:off x="3686000" y="3084395"/>
            <a:ext cx="4807859" cy="923330"/>
          </a:xfrm>
          <a:prstGeom prst="rect">
            <a:avLst/>
          </a:prstGeom>
          <a:noFill/>
        </p:spPr>
        <p:txBody>
          <a:bodyPr wrap="square" rtlCol="0">
            <a:spAutoFit/>
          </a:bodyPr>
          <a:lstStyle/>
          <a:p>
            <a:pPr algn="ctr"/>
            <a:r>
              <a:rPr lang="en-US" altLang="zh-CN" dirty="0" smtClean="0">
                <a:solidFill>
                  <a:schemeClr val="bg1"/>
                </a:solidFill>
                <a:latin typeface="微软雅黑" panose="020B0503020204020204" charset="-122"/>
                <a:ea typeface="微软雅黑" panose="020B0503020204020204" charset="-122"/>
              </a:rPr>
              <a:t> </a:t>
            </a:r>
            <a:r>
              <a:rPr lang="en-US" altLang="zh-CN" sz="5400" dirty="0" smtClean="0">
                <a:solidFill>
                  <a:schemeClr val="bg1"/>
                </a:solidFill>
                <a:latin typeface="微软雅黑" panose="020B0503020204020204" charset="-122"/>
                <a:ea typeface="微软雅黑" panose="020B0503020204020204" charset="-122"/>
              </a:rPr>
              <a:t>04</a:t>
            </a:r>
            <a:endParaRPr lang="en-US" altLang="zh-CN" sz="5400" dirty="0">
              <a:solidFill>
                <a:schemeClr val="bg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1f53732553b9556fc5a0a9537bf06c01"/>
          <p:cNvPicPr>
            <a:picLocks noChangeAspect="1"/>
          </p:cNvPicPr>
          <p:nvPr/>
        </p:nvPicPr>
        <p:blipFill>
          <a:blip r:embed="rId3" cstate="print"/>
          <a:stretch>
            <a:fillRect/>
          </a:stretch>
        </p:blipFill>
        <p:spPr>
          <a:xfrm>
            <a:off x="7368540" y="17145"/>
            <a:ext cx="4830445" cy="3223260"/>
          </a:xfrm>
          <a:prstGeom prst="rect">
            <a:avLst/>
          </a:prstGeom>
        </p:spPr>
      </p:pic>
      <p:sp>
        <p:nvSpPr>
          <p:cNvPr id="26" name="矩形 25"/>
          <p:cNvSpPr/>
          <p:nvPr/>
        </p:nvSpPr>
        <p:spPr>
          <a:xfrm>
            <a:off x="0" y="0"/>
            <a:ext cx="7377430" cy="6851015"/>
          </a:xfrm>
          <a:prstGeom prst="rect">
            <a:avLst/>
          </a:prstGeom>
          <a:solidFill>
            <a:srgbClr val="7398D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838571" y="897587"/>
            <a:ext cx="4484812" cy="521970"/>
          </a:xfrm>
          <a:prstGeom prst="rect">
            <a:avLst/>
          </a:prstGeom>
          <a:noFill/>
        </p:spPr>
        <p:txBody>
          <a:bodyPr wrap="square" rtlCol="0">
            <a:spAutoFit/>
          </a:bodyPr>
          <a:lstStyle/>
          <a:p>
            <a:pPr algn="ctr"/>
            <a:endParaRPr lang="zh-CN" altLang="en-US" sz="2800" dirty="0">
              <a:solidFill>
                <a:schemeClr val="bg1"/>
              </a:solidFill>
              <a:latin typeface="微软雅黑" panose="020B0503020204020204" charset="-122"/>
              <a:ea typeface="微软雅黑" panose="020B0503020204020204" charset="-122"/>
            </a:endParaRPr>
          </a:p>
        </p:txBody>
      </p:sp>
      <p:grpSp>
        <p:nvGrpSpPr>
          <p:cNvPr id="2" name="组合 3"/>
          <p:cNvGrpSpPr/>
          <p:nvPr/>
        </p:nvGrpSpPr>
        <p:grpSpPr>
          <a:xfrm>
            <a:off x="790633" y="2218623"/>
            <a:ext cx="3421879" cy="659555"/>
            <a:chOff x="448733" y="3351180"/>
            <a:chExt cx="3421879" cy="659555"/>
          </a:xfrm>
        </p:grpSpPr>
        <p:sp>
          <p:nvSpPr>
            <p:cNvPr id="5" name="Oval 8"/>
            <p:cNvSpPr/>
            <p:nvPr/>
          </p:nvSpPr>
          <p:spPr>
            <a:xfrm>
              <a:off x="448733" y="3351180"/>
              <a:ext cx="657901" cy="657900"/>
            </a:xfrm>
            <a:prstGeom prst="ellipse">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6" name="Shape 2554"/>
            <p:cNvSpPr/>
            <p:nvPr/>
          </p:nvSpPr>
          <p:spPr>
            <a:xfrm>
              <a:off x="613483" y="3530856"/>
              <a:ext cx="328402" cy="298548"/>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no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9" name="Oval 16"/>
            <p:cNvSpPr/>
            <p:nvPr/>
          </p:nvSpPr>
          <p:spPr>
            <a:xfrm>
              <a:off x="3212711" y="3352835"/>
              <a:ext cx="657901" cy="657900"/>
            </a:xfrm>
            <a:prstGeom prst="ellipse">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0" name="Oval 18"/>
            <p:cNvSpPr/>
            <p:nvPr/>
          </p:nvSpPr>
          <p:spPr>
            <a:xfrm>
              <a:off x="1796109" y="3351180"/>
              <a:ext cx="657901" cy="657900"/>
            </a:xfrm>
            <a:prstGeom prst="ellipse">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1" name="Shape 2782"/>
            <p:cNvSpPr/>
            <p:nvPr/>
          </p:nvSpPr>
          <p:spPr>
            <a:xfrm>
              <a:off x="3339162" y="3505999"/>
              <a:ext cx="395425" cy="34125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1"/>
            </a:solidFill>
            <a:ln w="12700">
              <a:no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12" name="Shape 2783"/>
            <p:cNvSpPr/>
            <p:nvPr/>
          </p:nvSpPr>
          <p:spPr>
            <a:xfrm>
              <a:off x="1933199" y="3521387"/>
              <a:ext cx="395045" cy="341175"/>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no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grpSp>
      <p:sp>
        <p:nvSpPr>
          <p:cNvPr id="13" name="矩形 12"/>
          <p:cNvSpPr/>
          <p:nvPr/>
        </p:nvSpPr>
        <p:spPr>
          <a:xfrm>
            <a:off x="7368540" y="-12065"/>
            <a:ext cx="4830445" cy="3252470"/>
          </a:xfrm>
          <a:prstGeom prst="rect">
            <a:avLst/>
          </a:prstGeom>
          <a:solidFill>
            <a:srgbClr val="7398D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6"/>
          <p:cNvSpPr txBox="1"/>
          <p:nvPr/>
        </p:nvSpPr>
        <p:spPr>
          <a:xfrm>
            <a:off x="813547" y="3711300"/>
            <a:ext cx="5983038" cy="1446550"/>
          </a:xfrm>
          <a:prstGeom prst="rect">
            <a:avLst/>
          </a:prstGeom>
          <a:noFill/>
        </p:spPr>
        <p:txBody>
          <a:bodyPr wrap="square" rtlCol="0">
            <a:spAutoFit/>
          </a:bodyPr>
          <a:lstStyle/>
          <a:p>
            <a:r>
              <a:rPr lang="en-US" altLang="zh-CN" sz="2000" dirty="0" smtClean="0">
                <a:latin typeface="楷体" pitchFamily="49" charset="-122"/>
                <a:ea typeface="楷体" pitchFamily="49" charset="-122"/>
              </a:rPr>
              <a:t>PCT</a:t>
            </a:r>
            <a:r>
              <a:rPr lang="zh-CN" altLang="en-US" sz="2000" dirty="0" smtClean="0">
                <a:latin typeface="楷体" pitchFamily="49" charset="-122"/>
                <a:ea typeface="楷体" pitchFamily="49" charset="-122"/>
              </a:rPr>
              <a:t>国际申请</a:t>
            </a:r>
            <a:r>
              <a:rPr lang="en-US" altLang="zh-CN" sz="2000" dirty="0" smtClean="0">
                <a:latin typeface="楷体" pitchFamily="49" charset="-122"/>
                <a:ea typeface="楷体" pitchFamily="49" charset="-122"/>
              </a:rPr>
              <a:t>5</a:t>
            </a:r>
            <a:r>
              <a:rPr lang="zh-CN" altLang="en-US" sz="2000" dirty="0" smtClean="0">
                <a:latin typeface="楷体" pitchFamily="49" charset="-122"/>
                <a:ea typeface="楷体" pitchFamily="49" charset="-122"/>
              </a:rPr>
              <a:t>项（其中安徽大学</a:t>
            </a:r>
            <a:r>
              <a:rPr lang="en-US" altLang="zh-CN" sz="2000" dirty="0" smtClean="0">
                <a:latin typeface="楷体" pitchFamily="49" charset="-122"/>
                <a:ea typeface="楷体" pitchFamily="49" charset="-122"/>
              </a:rPr>
              <a:t>3</a:t>
            </a:r>
            <a:r>
              <a:rPr lang="zh-CN" altLang="en-US" sz="2000" dirty="0" smtClean="0">
                <a:latin typeface="楷体" pitchFamily="49" charset="-122"/>
                <a:ea typeface="楷体" pitchFamily="49" charset="-122"/>
              </a:rPr>
              <a:t>项）</a:t>
            </a:r>
            <a:endParaRPr lang="en-US" altLang="zh-CN" sz="2000" dirty="0" smtClean="0">
              <a:latin typeface="楷体" pitchFamily="49" charset="-122"/>
              <a:ea typeface="楷体" pitchFamily="49" charset="-122"/>
            </a:endParaRPr>
          </a:p>
          <a:p>
            <a:endParaRPr lang="en-US" altLang="zh-CN" sz="2000" dirty="0" smtClean="0">
              <a:latin typeface="楷体" pitchFamily="49" charset="-122"/>
              <a:ea typeface="楷体" pitchFamily="49" charset="-122"/>
            </a:endParaRPr>
          </a:p>
          <a:p>
            <a:r>
              <a:rPr lang="zh-CN" altLang="en-US" sz="2000" dirty="0" smtClean="0">
                <a:latin typeface="楷体" pitchFamily="49" charset="-122"/>
                <a:ea typeface="楷体" pitchFamily="49" charset="-122"/>
              </a:rPr>
              <a:t>通过</a:t>
            </a:r>
            <a:r>
              <a:rPr lang="en-US" altLang="zh-CN" sz="2000" dirty="0" smtClean="0">
                <a:latin typeface="楷体" pitchFamily="49" charset="-122"/>
                <a:ea typeface="楷体" pitchFamily="49" charset="-122"/>
              </a:rPr>
              <a:t>PCT</a:t>
            </a:r>
            <a:r>
              <a:rPr lang="zh-CN" altLang="en-US" sz="2000" dirty="0" smtClean="0">
                <a:latin typeface="楷体" pitchFamily="49" charset="-122"/>
                <a:ea typeface="楷体" pitchFamily="49" charset="-122"/>
              </a:rPr>
              <a:t>途径进入美国</a:t>
            </a:r>
            <a:r>
              <a:rPr lang="en-US" altLang="zh-CN" sz="2000" dirty="0" smtClean="0">
                <a:latin typeface="楷体" pitchFamily="49" charset="-122"/>
                <a:ea typeface="楷体" pitchFamily="49" charset="-122"/>
              </a:rPr>
              <a:t>2</a:t>
            </a:r>
            <a:r>
              <a:rPr lang="zh-CN" altLang="en-US" sz="2000" dirty="0" smtClean="0">
                <a:latin typeface="楷体" pitchFamily="49" charset="-122"/>
                <a:ea typeface="楷体" pitchFamily="49" charset="-122"/>
              </a:rPr>
              <a:t>项并获授权美国发明专利</a:t>
            </a:r>
            <a:r>
              <a:rPr lang="en-US" altLang="zh-CN" sz="2000" dirty="0" smtClean="0">
                <a:latin typeface="楷体" pitchFamily="49" charset="-122"/>
                <a:ea typeface="楷体" pitchFamily="49" charset="-122"/>
              </a:rPr>
              <a:t>1</a:t>
            </a:r>
            <a:r>
              <a:rPr lang="zh-CN" altLang="en-US" sz="2000" dirty="0" smtClean="0">
                <a:latin typeface="楷体" pitchFamily="49" charset="-122"/>
                <a:ea typeface="楷体" pitchFamily="49" charset="-122"/>
              </a:rPr>
              <a:t>项</a:t>
            </a:r>
            <a:endParaRPr lang="en-US" altLang="zh-CN" sz="2000" dirty="0" smtClean="0">
              <a:latin typeface="楷体" pitchFamily="49" charset="-122"/>
              <a:ea typeface="楷体" pitchFamily="49" charset="-122"/>
            </a:endParaRPr>
          </a:p>
          <a:p>
            <a:pPr algn="ctr"/>
            <a:endParaRPr lang="zh-CN" altLang="en-US" sz="2800" dirty="0">
              <a:solidFill>
                <a:schemeClr val="bg1"/>
              </a:solidFill>
              <a:latin typeface="微软雅黑" panose="020B0503020204020204" charset="-122"/>
              <a:ea typeface="微软雅黑" panose="020B0503020204020204" charset="-122"/>
            </a:endParaRPr>
          </a:p>
        </p:txBody>
      </p:sp>
      <p:pic>
        <p:nvPicPr>
          <p:cNvPr id="18" name="图片 17" descr="Image.jpg"/>
          <p:cNvPicPr>
            <a:picLocks noChangeAspect="1"/>
          </p:cNvPicPr>
          <p:nvPr/>
        </p:nvPicPr>
        <p:blipFill>
          <a:blip r:embed="rId4" cstate="print"/>
          <a:stretch>
            <a:fillRect/>
          </a:stretch>
        </p:blipFill>
        <p:spPr>
          <a:xfrm>
            <a:off x="9721756" y="3261817"/>
            <a:ext cx="2470244" cy="3596184"/>
          </a:xfrm>
          <a:prstGeom prst="rect">
            <a:avLst/>
          </a:prstGeom>
        </p:spPr>
      </p:pic>
      <p:pic>
        <p:nvPicPr>
          <p:cNvPr id="20" name="图片 19" descr="Image (2).jpg"/>
          <p:cNvPicPr>
            <a:picLocks noChangeAspect="1"/>
          </p:cNvPicPr>
          <p:nvPr/>
        </p:nvPicPr>
        <p:blipFill>
          <a:blip r:embed="rId5" cstate="print"/>
          <a:stretch>
            <a:fillRect/>
          </a:stretch>
        </p:blipFill>
        <p:spPr>
          <a:xfrm>
            <a:off x="7356142" y="3239164"/>
            <a:ext cx="2442949" cy="3618836"/>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635" y="0"/>
            <a:ext cx="12172315" cy="4375785"/>
          </a:xfrm>
          <a:prstGeom prst="rect">
            <a:avLst/>
          </a:prstGeom>
        </p:spPr>
      </p:pic>
      <p:sp>
        <p:nvSpPr>
          <p:cNvPr id="5" name="矩形 4"/>
          <p:cNvSpPr/>
          <p:nvPr/>
        </p:nvSpPr>
        <p:spPr>
          <a:xfrm>
            <a:off x="10160" y="0"/>
            <a:ext cx="12172315" cy="4375785"/>
          </a:xfrm>
          <a:prstGeom prst="rect">
            <a:avLst/>
          </a:prstGeom>
          <a:solidFill>
            <a:srgbClr val="7398D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559558" y="4436885"/>
            <a:ext cx="11136573" cy="769441"/>
          </a:xfrm>
          <a:prstGeom prst="rect">
            <a:avLst/>
          </a:prstGeom>
          <a:noFill/>
        </p:spPr>
        <p:txBody>
          <a:bodyPr wrap="square" rtlCol="0">
            <a:spAutoFit/>
          </a:bodyPr>
          <a:lstStyle/>
          <a:p>
            <a:pPr algn="ctr"/>
            <a:r>
              <a:rPr lang="zh-CN" altLang="en-US" sz="4400" dirty="0" smtClean="0">
                <a:latin typeface="隶书" pitchFamily="49" charset="-122"/>
                <a:ea typeface="隶书" pitchFamily="49" charset="-122"/>
              </a:rPr>
              <a:t>代理中国科学院合肥物质科学研究院情况</a:t>
            </a:r>
            <a:endParaRPr lang="zh-CN" altLang="en-US" sz="4400" dirty="0">
              <a:latin typeface="隶书" pitchFamily="49" charset="-122"/>
              <a:ea typeface="隶书" pitchFamily="49" charset="-122"/>
            </a:endParaRPr>
          </a:p>
        </p:txBody>
      </p:sp>
      <p:sp>
        <p:nvSpPr>
          <p:cNvPr id="10" name="TextBox 7"/>
          <p:cNvSpPr txBox="1"/>
          <p:nvPr/>
        </p:nvSpPr>
        <p:spPr>
          <a:xfrm>
            <a:off x="9471546" y="6334780"/>
            <a:ext cx="2720453" cy="338554"/>
          </a:xfrm>
          <a:prstGeom prst="rect">
            <a:avLst/>
          </a:prstGeom>
          <a:noFill/>
        </p:spPr>
        <p:txBody>
          <a:bodyPr wrap="square" rtlCol="0">
            <a:spAutoFit/>
          </a:bodyPr>
          <a:lstStyle/>
          <a:p>
            <a:pPr algn="ctr"/>
            <a:r>
              <a:rPr lang="zh-CN" altLang="en-US" sz="16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sz="1600" dirty="0">
              <a:solidFill>
                <a:schemeClr val="tx1">
                  <a:lumMod val="85000"/>
                  <a:lumOff val="15000"/>
                </a:schemeClr>
              </a:solidFill>
              <a:latin typeface="隶书" pitchFamily="49" charset="-122"/>
              <a:ea typeface="隶书" pitchFamily="49" charset="-122"/>
              <a:cs typeface="Lato Light" charset="0"/>
            </a:endParaRPr>
          </a:p>
        </p:txBody>
      </p:sp>
      <p:sp>
        <p:nvSpPr>
          <p:cNvPr id="11" name="文本框 7"/>
          <p:cNvSpPr txBox="1"/>
          <p:nvPr/>
        </p:nvSpPr>
        <p:spPr>
          <a:xfrm>
            <a:off x="3686000" y="3084395"/>
            <a:ext cx="4807859" cy="923330"/>
          </a:xfrm>
          <a:prstGeom prst="rect">
            <a:avLst/>
          </a:prstGeom>
          <a:noFill/>
        </p:spPr>
        <p:txBody>
          <a:bodyPr wrap="square" rtlCol="0">
            <a:spAutoFit/>
          </a:bodyPr>
          <a:lstStyle/>
          <a:p>
            <a:pPr algn="ctr"/>
            <a:r>
              <a:rPr lang="en-US" altLang="zh-CN" dirty="0" smtClean="0">
                <a:solidFill>
                  <a:schemeClr val="bg1"/>
                </a:solidFill>
                <a:latin typeface="微软雅黑" panose="020B0503020204020204" charset="-122"/>
                <a:ea typeface="微软雅黑" panose="020B0503020204020204" charset="-122"/>
              </a:rPr>
              <a:t> </a:t>
            </a:r>
            <a:r>
              <a:rPr lang="en-US" altLang="zh-CN" sz="5400" dirty="0" smtClean="0">
                <a:solidFill>
                  <a:schemeClr val="bg1"/>
                </a:solidFill>
                <a:latin typeface="微软雅黑" panose="020B0503020204020204" charset="-122"/>
                <a:ea typeface="微软雅黑" panose="020B0503020204020204" charset="-122"/>
              </a:rPr>
              <a:t>05</a:t>
            </a:r>
            <a:endParaRPr lang="en-US" altLang="zh-CN" sz="5400" dirty="0">
              <a:solidFill>
                <a:schemeClr val="bg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 y="6985"/>
            <a:ext cx="3207225" cy="6851015"/>
          </a:xfrm>
          <a:prstGeom prst="rect">
            <a:avLst/>
          </a:prstGeom>
          <a:solidFill>
            <a:srgbClr val="7398D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4"/>
          <p:cNvSpPr txBox="1"/>
          <p:nvPr/>
        </p:nvSpPr>
        <p:spPr>
          <a:xfrm>
            <a:off x="207139" y="1089449"/>
            <a:ext cx="2931847" cy="3231654"/>
          </a:xfrm>
          <a:prstGeom prst="rect">
            <a:avLst/>
          </a:prstGeom>
          <a:noFill/>
        </p:spPr>
        <p:txBody>
          <a:bodyPr wrap="square" rtlCol="0">
            <a:spAutoFit/>
          </a:bodyPr>
          <a:lstStyle/>
          <a:p>
            <a:pPr defTabSz="952500">
              <a:lnSpc>
                <a:spcPct val="150000"/>
              </a:lnSpc>
              <a:buClr>
                <a:srgbClr val="E9F6FA"/>
              </a:buClr>
              <a:buFont typeface="Helvetica Neue UltraLight"/>
            </a:pPr>
            <a:r>
              <a:rPr lang="en-US" altLang="zh-CN" dirty="0" smtClean="0">
                <a:uFill>
                  <a:solidFill>
                    <a:srgbClr val="323C40"/>
                  </a:solidFill>
                </a:uFill>
                <a:latin typeface="隶书" pitchFamily="49" charset="-122"/>
                <a:ea typeface="隶书" pitchFamily="49" charset="-122"/>
                <a:cs typeface="+mn-ea"/>
                <a:sym typeface="+mn-lt"/>
              </a:rPr>
              <a:t>2013</a:t>
            </a:r>
            <a:r>
              <a:rPr lang="zh-CN" altLang="en-US" dirty="0" smtClean="0">
                <a:uFill>
                  <a:solidFill>
                    <a:srgbClr val="323C40"/>
                  </a:solidFill>
                </a:uFill>
                <a:latin typeface="隶书" pitchFamily="49" charset="-122"/>
                <a:ea typeface="隶书" pitchFamily="49" charset="-122"/>
                <a:cs typeface="+mn-ea"/>
                <a:sym typeface="+mn-lt"/>
              </a:rPr>
              <a:t>年</a:t>
            </a:r>
            <a:r>
              <a:rPr lang="en-US" altLang="zh-CN" dirty="0" smtClean="0">
                <a:uFill>
                  <a:solidFill>
                    <a:srgbClr val="323C40"/>
                  </a:solidFill>
                </a:uFill>
                <a:latin typeface="隶书" pitchFamily="49" charset="-122"/>
                <a:ea typeface="隶书" pitchFamily="49" charset="-122"/>
                <a:cs typeface="+mn-ea"/>
                <a:sym typeface="+mn-lt"/>
              </a:rPr>
              <a:t>-2016</a:t>
            </a:r>
            <a:r>
              <a:rPr lang="zh-CN" altLang="en-US" dirty="0" smtClean="0">
                <a:uFill>
                  <a:solidFill>
                    <a:srgbClr val="323C40"/>
                  </a:solidFill>
                </a:uFill>
                <a:latin typeface="隶书" pitchFamily="49" charset="-122"/>
                <a:ea typeface="隶书" pitchFamily="49" charset="-122"/>
                <a:cs typeface="+mn-ea"/>
                <a:sym typeface="+mn-lt"/>
              </a:rPr>
              <a:t>年 </a:t>
            </a:r>
            <a:endParaRPr lang="en-US" altLang="zh-CN" dirty="0" smtClean="0">
              <a:uFill>
                <a:solidFill>
                  <a:srgbClr val="323C40"/>
                </a:solidFill>
              </a:uFill>
              <a:latin typeface="隶书" pitchFamily="49" charset="-122"/>
              <a:ea typeface="隶书" pitchFamily="49" charset="-122"/>
              <a:cs typeface="+mn-ea"/>
              <a:sym typeface="+mn-lt"/>
            </a:endParaRPr>
          </a:p>
          <a:p>
            <a:pPr defTabSz="952500">
              <a:lnSpc>
                <a:spcPct val="150000"/>
              </a:lnSpc>
              <a:buClr>
                <a:srgbClr val="E9F6FA"/>
              </a:buClr>
              <a:buFont typeface="Helvetica Neue UltraLight"/>
            </a:pPr>
            <a:r>
              <a:rPr lang="zh-CN" altLang="en-US" dirty="0" smtClean="0">
                <a:uFill>
                  <a:solidFill>
                    <a:srgbClr val="323C40"/>
                  </a:solidFill>
                </a:uFill>
                <a:latin typeface="隶书" pitchFamily="49" charset="-122"/>
                <a:ea typeface="隶书" pitchFamily="49" charset="-122"/>
                <a:cs typeface="+mn-ea"/>
                <a:sym typeface="+mn-lt"/>
              </a:rPr>
              <a:t>发明申请</a:t>
            </a:r>
            <a:r>
              <a:rPr lang="en-US" altLang="zh-CN" dirty="0" smtClean="0">
                <a:uFill>
                  <a:solidFill>
                    <a:srgbClr val="323C40"/>
                  </a:solidFill>
                </a:uFill>
                <a:latin typeface="隶书" pitchFamily="49" charset="-122"/>
                <a:ea typeface="隶书" pitchFamily="49" charset="-122"/>
                <a:cs typeface="+mn-ea"/>
                <a:sym typeface="+mn-lt"/>
              </a:rPr>
              <a:t>89</a:t>
            </a:r>
            <a:r>
              <a:rPr lang="zh-CN" altLang="en-US" dirty="0" smtClean="0">
                <a:uFill>
                  <a:solidFill>
                    <a:srgbClr val="323C40"/>
                  </a:solidFill>
                </a:uFill>
                <a:latin typeface="隶书" pitchFamily="49" charset="-122"/>
                <a:ea typeface="隶书" pitchFamily="49" charset="-122"/>
                <a:cs typeface="+mn-ea"/>
                <a:sym typeface="+mn-lt"/>
              </a:rPr>
              <a:t>件、驳回 </a:t>
            </a:r>
            <a:r>
              <a:rPr lang="en-US" altLang="zh-CN" dirty="0" smtClean="0">
                <a:uFill>
                  <a:solidFill>
                    <a:srgbClr val="323C40"/>
                  </a:solidFill>
                </a:uFill>
                <a:latin typeface="隶书" pitchFamily="49" charset="-122"/>
                <a:ea typeface="隶书" pitchFamily="49" charset="-122"/>
                <a:cs typeface="+mn-ea"/>
                <a:sym typeface="+mn-lt"/>
              </a:rPr>
              <a:t>10</a:t>
            </a:r>
            <a:r>
              <a:rPr lang="zh-CN" altLang="en-US" dirty="0" smtClean="0">
                <a:uFill>
                  <a:solidFill>
                    <a:srgbClr val="323C40"/>
                  </a:solidFill>
                </a:uFill>
                <a:latin typeface="隶书" pitchFamily="49" charset="-122"/>
                <a:ea typeface="隶书" pitchFamily="49" charset="-122"/>
                <a:cs typeface="+mn-ea"/>
                <a:sym typeface="+mn-lt"/>
              </a:rPr>
              <a:t> 件、授权</a:t>
            </a:r>
            <a:r>
              <a:rPr lang="en-US" altLang="zh-CN" dirty="0" smtClean="0">
                <a:uFill>
                  <a:solidFill>
                    <a:srgbClr val="323C40"/>
                  </a:solidFill>
                </a:uFill>
                <a:latin typeface="隶书" pitchFamily="49" charset="-122"/>
                <a:ea typeface="隶书" pitchFamily="49" charset="-122"/>
                <a:cs typeface="+mn-ea"/>
                <a:sym typeface="+mn-lt"/>
              </a:rPr>
              <a:t>89%</a:t>
            </a:r>
            <a:r>
              <a:rPr lang="zh-CN" altLang="en-US" dirty="0" smtClean="0">
                <a:uFill>
                  <a:solidFill>
                    <a:srgbClr val="323C40"/>
                  </a:solidFill>
                </a:uFill>
                <a:latin typeface="隶书" pitchFamily="49" charset="-122"/>
                <a:ea typeface="隶书" pitchFamily="49" charset="-122"/>
                <a:cs typeface="+mn-ea"/>
                <a:sym typeface="+mn-lt"/>
              </a:rPr>
              <a:t>；</a:t>
            </a:r>
            <a:endParaRPr lang="en-US" altLang="zh-CN" dirty="0" smtClean="0">
              <a:uFill>
                <a:solidFill>
                  <a:srgbClr val="323C40"/>
                </a:solidFill>
              </a:uFill>
              <a:latin typeface="隶书" pitchFamily="49" charset="-122"/>
              <a:ea typeface="隶书" pitchFamily="49" charset="-122"/>
              <a:cs typeface="+mn-ea"/>
              <a:sym typeface="+mn-lt"/>
            </a:endParaRPr>
          </a:p>
          <a:p>
            <a:pPr defTabSz="952500">
              <a:lnSpc>
                <a:spcPct val="150000"/>
              </a:lnSpc>
              <a:buClr>
                <a:srgbClr val="E9F6FA"/>
              </a:buClr>
              <a:buFont typeface="Helvetica Neue UltraLight"/>
            </a:pPr>
            <a:r>
              <a:rPr lang="en-US" altLang="zh-CN" dirty="0" smtClean="0">
                <a:uFill>
                  <a:solidFill>
                    <a:srgbClr val="323C40"/>
                  </a:solidFill>
                </a:uFill>
                <a:latin typeface="隶书" pitchFamily="49" charset="-122"/>
                <a:ea typeface="隶书" pitchFamily="49" charset="-122"/>
                <a:cs typeface="+mn-ea"/>
                <a:sym typeface="+mn-lt"/>
              </a:rPr>
              <a:t>2017</a:t>
            </a:r>
            <a:r>
              <a:rPr lang="zh-CN" altLang="en-US" dirty="0" smtClean="0">
                <a:uFill>
                  <a:solidFill>
                    <a:srgbClr val="323C40"/>
                  </a:solidFill>
                </a:uFill>
                <a:latin typeface="隶书" pitchFamily="49" charset="-122"/>
                <a:ea typeface="隶书" pitchFamily="49" charset="-122"/>
                <a:cs typeface="+mn-ea"/>
                <a:sym typeface="+mn-lt"/>
              </a:rPr>
              <a:t>年至今 发明申请</a:t>
            </a:r>
            <a:r>
              <a:rPr lang="en-US" altLang="zh-CN" dirty="0" smtClean="0">
                <a:uFill>
                  <a:solidFill>
                    <a:srgbClr val="323C40"/>
                  </a:solidFill>
                </a:uFill>
                <a:latin typeface="隶书" pitchFamily="49" charset="-122"/>
                <a:ea typeface="隶书" pitchFamily="49" charset="-122"/>
                <a:cs typeface="+mn-ea"/>
                <a:sym typeface="+mn-lt"/>
              </a:rPr>
              <a:t>64</a:t>
            </a:r>
            <a:r>
              <a:rPr lang="zh-CN" altLang="en-US" dirty="0" smtClean="0">
                <a:uFill>
                  <a:solidFill>
                    <a:srgbClr val="323C40"/>
                  </a:solidFill>
                </a:uFill>
                <a:latin typeface="隶书" pitchFamily="49" charset="-122"/>
                <a:ea typeface="隶书" pitchFamily="49" charset="-122"/>
                <a:cs typeface="+mn-ea"/>
                <a:sym typeface="+mn-lt"/>
              </a:rPr>
              <a:t>件、授权</a:t>
            </a:r>
            <a:r>
              <a:rPr lang="en-US" altLang="zh-CN" dirty="0" smtClean="0">
                <a:uFill>
                  <a:solidFill>
                    <a:srgbClr val="323C40"/>
                  </a:solidFill>
                </a:uFill>
                <a:latin typeface="隶书" pitchFamily="49" charset="-122"/>
                <a:ea typeface="隶书" pitchFamily="49" charset="-122"/>
                <a:cs typeface="+mn-ea"/>
                <a:sym typeface="+mn-lt"/>
              </a:rPr>
              <a:t>6</a:t>
            </a:r>
            <a:r>
              <a:rPr lang="zh-CN" altLang="en-US" dirty="0" smtClean="0">
                <a:uFill>
                  <a:solidFill>
                    <a:srgbClr val="323C40"/>
                  </a:solidFill>
                </a:uFill>
                <a:latin typeface="隶书" pitchFamily="49" charset="-122"/>
                <a:ea typeface="隶书" pitchFamily="49" charset="-122"/>
                <a:cs typeface="+mn-ea"/>
                <a:sym typeface="+mn-lt"/>
              </a:rPr>
              <a:t>件。</a:t>
            </a:r>
            <a:endParaRPr lang="en-US" altLang="zh-CN" dirty="0" smtClean="0">
              <a:uFill>
                <a:solidFill>
                  <a:srgbClr val="323C40"/>
                </a:solidFill>
              </a:uFill>
              <a:latin typeface="隶书" pitchFamily="49" charset="-122"/>
              <a:ea typeface="隶书" pitchFamily="49" charset="-122"/>
              <a:cs typeface="+mn-ea"/>
              <a:sym typeface="+mn-lt"/>
            </a:endParaRPr>
          </a:p>
          <a:p>
            <a:pPr defTabSz="952500">
              <a:lnSpc>
                <a:spcPct val="150000"/>
              </a:lnSpc>
              <a:buClr>
                <a:srgbClr val="E9F6FA"/>
              </a:buClr>
              <a:buFont typeface="Helvetica Neue UltraLight"/>
            </a:pPr>
            <a:endParaRPr lang="en-US" altLang="zh-CN" dirty="0" smtClean="0">
              <a:uFill>
                <a:solidFill>
                  <a:srgbClr val="323C40"/>
                </a:solidFill>
              </a:uFill>
              <a:latin typeface="隶书" pitchFamily="49" charset="-122"/>
              <a:ea typeface="隶书" pitchFamily="49" charset="-122"/>
              <a:cs typeface="+mn-ea"/>
              <a:sym typeface="+mn-lt"/>
            </a:endParaRPr>
          </a:p>
          <a:p>
            <a:endParaRPr lang="en-US" altLang="zh-CN" b="1" dirty="0" smtClean="0">
              <a:solidFill>
                <a:schemeClr val="bg1"/>
              </a:solidFill>
              <a:latin typeface="楷体" pitchFamily="49" charset="-122"/>
              <a:ea typeface="楷体" pitchFamily="49" charset="-122"/>
              <a:cs typeface="微软雅黑" panose="020B0503020204020204" charset="-122"/>
            </a:endParaRPr>
          </a:p>
          <a:p>
            <a:endParaRPr lang="en-US" altLang="zh-CN" sz="1200" dirty="0" smtClean="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p:txBody>
      </p:sp>
      <p:graphicFrame>
        <p:nvGraphicFramePr>
          <p:cNvPr id="13" name="图表 12"/>
          <p:cNvGraphicFramePr/>
          <p:nvPr/>
        </p:nvGraphicFramePr>
        <p:xfrm>
          <a:off x="4268714" y="1129100"/>
          <a:ext cx="7086222" cy="4875916"/>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7"/>
          <p:cNvSpPr txBox="1"/>
          <p:nvPr/>
        </p:nvSpPr>
        <p:spPr>
          <a:xfrm>
            <a:off x="4940488" y="386631"/>
            <a:ext cx="5199797" cy="830997"/>
          </a:xfrm>
          <a:prstGeom prst="rect">
            <a:avLst/>
          </a:prstGeom>
          <a:noFill/>
        </p:spPr>
        <p:txBody>
          <a:bodyPr wrap="square" rtlCol="0">
            <a:spAutoFit/>
          </a:bodyPr>
          <a:lstStyle/>
          <a:p>
            <a:pPr algn="ctr"/>
            <a:r>
              <a:rPr lang="zh-CN" altLang="en-US" sz="2400" dirty="0" smtClean="0">
                <a:solidFill>
                  <a:schemeClr val="tx1">
                    <a:lumMod val="85000"/>
                    <a:lumOff val="15000"/>
                  </a:schemeClr>
                </a:solidFill>
                <a:latin typeface="隶书" pitchFamily="49" charset="-122"/>
                <a:ea typeface="隶书" pitchFamily="49" charset="-122"/>
                <a:cs typeface="Lato Light" charset="0"/>
              </a:rPr>
              <a:t>中国科学院合肥物质科学研究院</a:t>
            </a:r>
            <a:endParaRPr lang="en-US" altLang="zh-CN" sz="2400" dirty="0" smtClean="0">
              <a:solidFill>
                <a:schemeClr val="tx1">
                  <a:lumMod val="85000"/>
                  <a:lumOff val="15000"/>
                </a:schemeClr>
              </a:solidFill>
              <a:latin typeface="隶书" pitchFamily="49" charset="-122"/>
              <a:ea typeface="隶书" pitchFamily="49" charset="-122"/>
              <a:cs typeface="Lato Light" charset="0"/>
            </a:endParaRPr>
          </a:p>
          <a:p>
            <a:pPr algn="ctr"/>
            <a:r>
              <a:rPr lang="zh-CN" altLang="en-US" sz="2400" dirty="0" smtClean="0">
                <a:solidFill>
                  <a:schemeClr val="tx1">
                    <a:lumMod val="85000"/>
                    <a:lumOff val="15000"/>
                  </a:schemeClr>
                </a:solidFill>
                <a:latin typeface="隶书" pitchFamily="49" charset="-122"/>
                <a:ea typeface="隶书" pitchFamily="49" charset="-122"/>
                <a:cs typeface="Lato Light" charset="0"/>
              </a:rPr>
              <a:t>专利代理情况</a:t>
            </a:r>
            <a:endParaRPr lang="en-US" sz="2400" dirty="0">
              <a:solidFill>
                <a:schemeClr val="tx1">
                  <a:lumMod val="85000"/>
                  <a:lumOff val="15000"/>
                </a:schemeClr>
              </a:solidFill>
              <a:latin typeface="隶书" pitchFamily="49" charset="-122"/>
              <a:ea typeface="隶书" pitchFamily="49" charset="-122"/>
              <a:cs typeface="Lato Light"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cxnSp>
        <p:nvCxnSpPr>
          <p:cNvPr id="314" name="Google Shape;314;p15"/>
          <p:cNvCxnSpPr>
            <a:endCxn id="315" idx="0"/>
          </p:cNvCxnSpPr>
          <p:nvPr/>
        </p:nvCxnSpPr>
        <p:spPr>
          <a:xfrm>
            <a:off x="4383957" y="3698882"/>
            <a:ext cx="6902" cy="579354"/>
          </a:xfrm>
          <a:prstGeom prst="straightConnector1">
            <a:avLst/>
          </a:prstGeom>
          <a:noFill/>
          <a:ln w="28575" cap="flat" cmpd="sng">
            <a:solidFill>
              <a:schemeClr val="accent2"/>
            </a:solidFill>
            <a:prstDash val="solid"/>
            <a:miter lim="800000"/>
            <a:headEnd type="none" w="sm" len="sm"/>
            <a:tailEnd type="none" w="sm" len="sm"/>
          </a:ln>
        </p:spPr>
      </p:cxnSp>
      <p:cxnSp>
        <p:nvCxnSpPr>
          <p:cNvPr id="316" name="Google Shape;316;p15"/>
          <p:cNvCxnSpPr>
            <a:endCxn id="317" idx="0"/>
          </p:cNvCxnSpPr>
          <p:nvPr/>
        </p:nvCxnSpPr>
        <p:spPr>
          <a:xfrm>
            <a:off x="2685717" y="3698875"/>
            <a:ext cx="0" cy="261605"/>
          </a:xfrm>
          <a:prstGeom prst="straightConnector1">
            <a:avLst/>
          </a:prstGeom>
          <a:noFill/>
          <a:ln w="28575" cap="flat" cmpd="sng">
            <a:solidFill>
              <a:schemeClr val="accent1"/>
            </a:solidFill>
            <a:prstDash val="solid"/>
            <a:miter lim="800000"/>
            <a:headEnd type="none" w="sm" len="sm"/>
            <a:tailEnd type="none" w="sm" len="sm"/>
          </a:ln>
        </p:spPr>
      </p:cxnSp>
      <p:sp>
        <p:nvSpPr>
          <p:cNvPr id="318" name="Google Shape;318;p15"/>
          <p:cNvSpPr/>
          <p:nvPr/>
        </p:nvSpPr>
        <p:spPr>
          <a:xfrm rot="2700000">
            <a:off x="1900811" y="1923925"/>
            <a:ext cx="1569813" cy="1569814"/>
          </a:xfrm>
          <a:prstGeom prst="roundRect">
            <a:avLst>
              <a:gd name="adj" fmla="val 16667"/>
            </a:avLst>
          </a:prstGeom>
          <a:solidFill>
            <a:schemeClr val="accent1">
              <a:alpha val="80000"/>
            </a:schemeClr>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19" name="Google Shape;319;p15"/>
          <p:cNvSpPr/>
          <p:nvPr/>
        </p:nvSpPr>
        <p:spPr>
          <a:xfrm rot="2700000">
            <a:off x="3605952" y="1923925"/>
            <a:ext cx="1569813" cy="1569814"/>
          </a:xfrm>
          <a:prstGeom prst="roundRect">
            <a:avLst>
              <a:gd name="adj" fmla="val 16667"/>
            </a:avLst>
          </a:prstGeom>
          <a:solidFill>
            <a:schemeClr val="accent2">
              <a:alpha val="80000"/>
            </a:schemeClr>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0" name="Google Shape;320;p15"/>
          <p:cNvSpPr/>
          <p:nvPr/>
        </p:nvSpPr>
        <p:spPr>
          <a:xfrm rot="2700000">
            <a:off x="5311094" y="1923925"/>
            <a:ext cx="1569813" cy="1569814"/>
          </a:xfrm>
          <a:prstGeom prst="roundRect">
            <a:avLst>
              <a:gd name="adj" fmla="val 16667"/>
            </a:avLst>
          </a:prstGeom>
          <a:solidFill>
            <a:schemeClr val="accent3">
              <a:alpha val="80000"/>
            </a:schemeClr>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1" name="Google Shape;321;p15"/>
          <p:cNvSpPr/>
          <p:nvPr/>
        </p:nvSpPr>
        <p:spPr>
          <a:xfrm rot="2700000">
            <a:off x="7016235" y="1923926"/>
            <a:ext cx="1569813" cy="1569814"/>
          </a:xfrm>
          <a:prstGeom prst="roundRect">
            <a:avLst>
              <a:gd name="adj" fmla="val 16667"/>
            </a:avLst>
          </a:prstGeom>
          <a:solidFill>
            <a:schemeClr val="accent4">
              <a:alpha val="80000"/>
            </a:schemeClr>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2" name="Google Shape;322;p15"/>
          <p:cNvSpPr/>
          <p:nvPr/>
        </p:nvSpPr>
        <p:spPr>
          <a:xfrm rot="2700000">
            <a:off x="8721378" y="1923927"/>
            <a:ext cx="1569813" cy="1569814"/>
          </a:xfrm>
          <a:prstGeom prst="roundRect">
            <a:avLst>
              <a:gd name="adj" fmla="val 16667"/>
            </a:avLst>
          </a:prstGeom>
          <a:solidFill>
            <a:schemeClr val="accent5">
              <a:alpha val="80000"/>
            </a:schemeClr>
          </a:solidFill>
          <a:ln>
            <a:noFill/>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5" name="Google Shape;325;p15"/>
          <p:cNvSpPr/>
          <p:nvPr/>
        </p:nvSpPr>
        <p:spPr>
          <a:xfrm>
            <a:off x="2374104" y="2367882"/>
            <a:ext cx="623226" cy="636753"/>
          </a:xfrm>
          <a:custGeom>
            <a:avLst/>
            <a:gdLst/>
            <a:ahLst/>
            <a:cxnLst/>
            <a:rect l="0" t="0" r="0" b="0"/>
            <a:pathLst>
              <a:path w="1481" h="1519" extrusionOk="0">
                <a:moveTo>
                  <a:pt x="460" y="651"/>
                </a:moveTo>
                <a:cubicBezTo>
                  <a:pt x="454" y="647"/>
                  <a:pt x="452" y="637"/>
                  <a:pt x="457" y="630"/>
                </a:cubicBezTo>
                <a:cubicBezTo>
                  <a:pt x="462" y="623"/>
                  <a:pt x="471" y="622"/>
                  <a:pt x="478" y="627"/>
                </a:cubicBezTo>
                <a:cubicBezTo>
                  <a:pt x="565" y="689"/>
                  <a:pt x="565" y="689"/>
                  <a:pt x="565" y="689"/>
                </a:cubicBezTo>
                <a:cubicBezTo>
                  <a:pt x="709" y="504"/>
                  <a:pt x="709" y="504"/>
                  <a:pt x="709" y="504"/>
                </a:cubicBezTo>
                <a:cubicBezTo>
                  <a:pt x="714" y="497"/>
                  <a:pt x="724" y="496"/>
                  <a:pt x="730" y="501"/>
                </a:cubicBezTo>
                <a:cubicBezTo>
                  <a:pt x="737" y="506"/>
                  <a:pt x="738" y="516"/>
                  <a:pt x="733" y="522"/>
                </a:cubicBezTo>
                <a:cubicBezTo>
                  <a:pt x="580" y="719"/>
                  <a:pt x="580" y="719"/>
                  <a:pt x="580" y="719"/>
                </a:cubicBezTo>
                <a:cubicBezTo>
                  <a:pt x="578" y="723"/>
                  <a:pt x="573" y="725"/>
                  <a:pt x="569" y="725"/>
                </a:cubicBezTo>
                <a:cubicBezTo>
                  <a:pt x="565" y="725"/>
                  <a:pt x="562" y="724"/>
                  <a:pt x="560" y="722"/>
                </a:cubicBezTo>
                <a:lnTo>
                  <a:pt x="460" y="651"/>
                </a:lnTo>
                <a:close/>
                <a:moveTo>
                  <a:pt x="435" y="796"/>
                </a:moveTo>
                <a:cubicBezTo>
                  <a:pt x="340" y="701"/>
                  <a:pt x="340" y="547"/>
                  <a:pt x="435" y="452"/>
                </a:cubicBezTo>
                <a:cubicBezTo>
                  <a:pt x="530" y="357"/>
                  <a:pt x="684" y="357"/>
                  <a:pt x="779" y="452"/>
                </a:cubicBezTo>
                <a:cubicBezTo>
                  <a:pt x="874" y="547"/>
                  <a:pt x="874" y="701"/>
                  <a:pt x="779" y="796"/>
                </a:cubicBezTo>
                <a:cubicBezTo>
                  <a:pt x="732" y="843"/>
                  <a:pt x="669" y="867"/>
                  <a:pt x="607" y="867"/>
                </a:cubicBezTo>
                <a:cubicBezTo>
                  <a:pt x="545" y="867"/>
                  <a:pt x="483" y="843"/>
                  <a:pt x="435" y="796"/>
                </a:cubicBezTo>
                <a:close/>
                <a:moveTo>
                  <a:pt x="457" y="775"/>
                </a:moveTo>
                <a:cubicBezTo>
                  <a:pt x="540" y="858"/>
                  <a:pt x="675" y="857"/>
                  <a:pt x="758" y="775"/>
                </a:cubicBezTo>
                <a:cubicBezTo>
                  <a:pt x="841" y="692"/>
                  <a:pt x="841" y="556"/>
                  <a:pt x="758" y="473"/>
                </a:cubicBezTo>
                <a:cubicBezTo>
                  <a:pt x="716" y="432"/>
                  <a:pt x="662" y="411"/>
                  <a:pt x="607" y="411"/>
                </a:cubicBezTo>
                <a:cubicBezTo>
                  <a:pt x="553" y="411"/>
                  <a:pt x="498" y="432"/>
                  <a:pt x="457" y="473"/>
                </a:cubicBezTo>
                <a:cubicBezTo>
                  <a:pt x="374" y="556"/>
                  <a:pt x="374" y="692"/>
                  <a:pt x="457" y="775"/>
                </a:cubicBezTo>
                <a:close/>
                <a:moveTo>
                  <a:pt x="406" y="928"/>
                </a:moveTo>
                <a:cubicBezTo>
                  <a:pt x="128" y="1206"/>
                  <a:pt x="128" y="1206"/>
                  <a:pt x="128" y="1206"/>
                </a:cubicBezTo>
                <a:cubicBezTo>
                  <a:pt x="115" y="1219"/>
                  <a:pt x="98" y="1226"/>
                  <a:pt x="80" y="1226"/>
                </a:cubicBezTo>
                <a:cubicBezTo>
                  <a:pt x="62" y="1226"/>
                  <a:pt x="45" y="1219"/>
                  <a:pt x="33" y="1206"/>
                </a:cubicBezTo>
                <a:cubicBezTo>
                  <a:pt x="26" y="1200"/>
                  <a:pt x="26" y="1200"/>
                  <a:pt x="26" y="1200"/>
                </a:cubicBezTo>
                <a:cubicBezTo>
                  <a:pt x="0" y="1173"/>
                  <a:pt x="0" y="1130"/>
                  <a:pt x="26" y="1104"/>
                </a:cubicBezTo>
                <a:cubicBezTo>
                  <a:pt x="304" y="826"/>
                  <a:pt x="304" y="826"/>
                  <a:pt x="304" y="826"/>
                </a:cubicBezTo>
                <a:cubicBezTo>
                  <a:pt x="303" y="825"/>
                  <a:pt x="303" y="825"/>
                  <a:pt x="303" y="825"/>
                </a:cubicBezTo>
                <a:cubicBezTo>
                  <a:pt x="291" y="813"/>
                  <a:pt x="291" y="792"/>
                  <a:pt x="303" y="779"/>
                </a:cubicBezTo>
                <a:cubicBezTo>
                  <a:pt x="334" y="748"/>
                  <a:pt x="334" y="748"/>
                  <a:pt x="334" y="748"/>
                </a:cubicBezTo>
                <a:cubicBezTo>
                  <a:pt x="332" y="744"/>
                  <a:pt x="330" y="739"/>
                  <a:pt x="328" y="734"/>
                </a:cubicBezTo>
                <a:cubicBezTo>
                  <a:pt x="284" y="623"/>
                  <a:pt x="310" y="496"/>
                  <a:pt x="395" y="412"/>
                </a:cubicBezTo>
                <a:cubicBezTo>
                  <a:pt x="512" y="295"/>
                  <a:pt x="702" y="295"/>
                  <a:pt x="819" y="412"/>
                </a:cubicBezTo>
                <a:cubicBezTo>
                  <a:pt x="936" y="529"/>
                  <a:pt x="936" y="719"/>
                  <a:pt x="819" y="836"/>
                </a:cubicBezTo>
                <a:cubicBezTo>
                  <a:pt x="762" y="894"/>
                  <a:pt x="685" y="924"/>
                  <a:pt x="607" y="924"/>
                </a:cubicBezTo>
                <a:cubicBezTo>
                  <a:pt x="570" y="924"/>
                  <a:pt x="533" y="917"/>
                  <a:pt x="497" y="903"/>
                </a:cubicBezTo>
                <a:cubicBezTo>
                  <a:pt x="492" y="901"/>
                  <a:pt x="487" y="899"/>
                  <a:pt x="482" y="896"/>
                </a:cubicBezTo>
                <a:cubicBezTo>
                  <a:pt x="451" y="927"/>
                  <a:pt x="451" y="927"/>
                  <a:pt x="451" y="927"/>
                </a:cubicBezTo>
                <a:cubicBezTo>
                  <a:pt x="445" y="934"/>
                  <a:pt x="437" y="937"/>
                  <a:pt x="428" y="937"/>
                </a:cubicBezTo>
                <a:cubicBezTo>
                  <a:pt x="420" y="937"/>
                  <a:pt x="412" y="934"/>
                  <a:pt x="406" y="928"/>
                </a:cubicBezTo>
                <a:close/>
                <a:moveTo>
                  <a:pt x="356" y="723"/>
                </a:moveTo>
                <a:cubicBezTo>
                  <a:pt x="359" y="731"/>
                  <a:pt x="362" y="738"/>
                  <a:pt x="366" y="745"/>
                </a:cubicBezTo>
                <a:cubicBezTo>
                  <a:pt x="366" y="745"/>
                  <a:pt x="366" y="745"/>
                  <a:pt x="366" y="745"/>
                </a:cubicBezTo>
                <a:cubicBezTo>
                  <a:pt x="375" y="763"/>
                  <a:pt x="386" y="780"/>
                  <a:pt x="399" y="796"/>
                </a:cubicBezTo>
                <a:cubicBezTo>
                  <a:pt x="405" y="802"/>
                  <a:pt x="410" y="809"/>
                  <a:pt x="416" y="815"/>
                </a:cubicBezTo>
                <a:cubicBezTo>
                  <a:pt x="437" y="835"/>
                  <a:pt x="460" y="852"/>
                  <a:pt x="486" y="865"/>
                </a:cubicBezTo>
                <a:cubicBezTo>
                  <a:pt x="493" y="869"/>
                  <a:pt x="500" y="872"/>
                  <a:pt x="508" y="875"/>
                </a:cubicBezTo>
                <a:cubicBezTo>
                  <a:pt x="608" y="915"/>
                  <a:pt x="722" y="891"/>
                  <a:pt x="798" y="815"/>
                </a:cubicBezTo>
                <a:cubicBezTo>
                  <a:pt x="903" y="710"/>
                  <a:pt x="903" y="538"/>
                  <a:pt x="798" y="433"/>
                </a:cubicBezTo>
                <a:cubicBezTo>
                  <a:pt x="745" y="381"/>
                  <a:pt x="676" y="354"/>
                  <a:pt x="607" y="354"/>
                </a:cubicBezTo>
                <a:cubicBezTo>
                  <a:pt x="538" y="354"/>
                  <a:pt x="469" y="381"/>
                  <a:pt x="416" y="433"/>
                </a:cubicBezTo>
                <a:cubicBezTo>
                  <a:pt x="340" y="509"/>
                  <a:pt x="317" y="623"/>
                  <a:pt x="356" y="723"/>
                </a:cubicBezTo>
                <a:close/>
                <a:moveTo>
                  <a:pt x="325" y="804"/>
                </a:moveTo>
                <a:cubicBezTo>
                  <a:pt x="325" y="804"/>
                  <a:pt x="325" y="804"/>
                  <a:pt x="325" y="804"/>
                </a:cubicBezTo>
                <a:cubicBezTo>
                  <a:pt x="427" y="906"/>
                  <a:pt x="427" y="906"/>
                  <a:pt x="427" y="906"/>
                </a:cubicBezTo>
                <a:cubicBezTo>
                  <a:pt x="428" y="907"/>
                  <a:pt x="429" y="907"/>
                  <a:pt x="430" y="906"/>
                </a:cubicBezTo>
                <a:cubicBezTo>
                  <a:pt x="454" y="882"/>
                  <a:pt x="454" y="882"/>
                  <a:pt x="454" y="882"/>
                </a:cubicBezTo>
                <a:cubicBezTo>
                  <a:pt x="453" y="882"/>
                  <a:pt x="453" y="882"/>
                  <a:pt x="453" y="881"/>
                </a:cubicBezTo>
                <a:cubicBezTo>
                  <a:pt x="443" y="876"/>
                  <a:pt x="434" y="869"/>
                  <a:pt x="426" y="863"/>
                </a:cubicBezTo>
                <a:cubicBezTo>
                  <a:pt x="424" y="861"/>
                  <a:pt x="422" y="860"/>
                  <a:pt x="420" y="858"/>
                </a:cubicBezTo>
                <a:cubicBezTo>
                  <a:pt x="411" y="851"/>
                  <a:pt x="403" y="844"/>
                  <a:pt x="395" y="836"/>
                </a:cubicBezTo>
                <a:cubicBezTo>
                  <a:pt x="387" y="828"/>
                  <a:pt x="380" y="820"/>
                  <a:pt x="373" y="811"/>
                </a:cubicBezTo>
                <a:cubicBezTo>
                  <a:pt x="371" y="809"/>
                  <a:pt x="369" y="807"/>
                  <a:pt x="368" y="805"/>
                </a:cubicBezTo>
                <a:cubicBezTo>
                  <a:pt x="361" y="796"/>
                  <a:pt x="355" y="787"/>
                  <a:pt x="349" y="778"/>
                </a:cubicBezTo>
                <a:cubicBezTo>
                  <a:pt x="349" y="777"/>
                  <a:pt x="349" y="777"/>
                  <a:pt x="349" y="777"/>
                </a:cubicBezTo>
                <a:cubicBezTo>
                  <a:pt x="325" y="801"/>
                  <a:pt x="325" y="801"/>
                  <a:pt x="325" y="801"/>
                </a:cubicBezTo>
                <a:cubicBezTo>
                  <a:pt x="324" y="802"/>
                  <a:pt x="324" y="803"/>
                  <a:pt x="325" y="804"/>
                </a:cubicBezTo>
                <a:close/>
                <a:moveTo>
                  <a:pt x="384" y="906"/>
                </a:moveTo>
                <a:cubicBezTo>
                  <a:pt x="325" y="847"/>
                  <a:pt x="325" y="847"/>
                  <a:pt x="325" y="847"/>
                </a:cubicBezTo>
                <a:cubicBezTo>
                  <a:pt x="47" y="1126"/>
                  <a:pt x="47" y="1126"/>
                  <a:pt x="47" y="1126"/>
                </a:cubicBezTo>
                <a:cubicBezTo>
                  <a:pt x="40" y="1133"/>
                  <a:pt x="36" y="1142"/>
                  <a:pt x="36" y="1152"/>
                </a:cubicBezTo>
                <a:cubicBezTo>
                  <a:pt x="36" y="1162"/>
                  <a:pt x="40" y="1171"/>
                  <a:pt x="47" y="1178"/>
                </a:cubicBezTo>
                <a:cubicBezTo>
                  <a:pt x="54" y="1185"/>
                  <a:pt x="54" y="1185"/>
                  <a:pt x="54" y="1185"/>
                </a:cubicBezTo>
                <a:cubicBezTo>
                  <a:pt x="68" y="1199"/>
                  <a:pt x="92" y="1199"/>
                  <a:pt x="106" y="1185"/>
                </a:cubicBezTo>
                <a:lnTo>
                  <a:pt x="384" y="906"/>
                </a:lnTo>
                <a:close/>
                <a:moveTo>
                  <a:pt x="1481" y="259"/>
                </a:moveTo>
                <a:cubicBezTo>
                  <a:pt x="1481" y="1453"/>
                  <a:pt x="1481" y="1453"/>
                  <a:pt x="1481" y="1453"/>
                </a:cubicBezTo>
                <a:cubicBezTo>
                  <a:pt x="1481" y="1489"/>
                  <a:pt x="1452" y="1519"/>
                  <a:pt x="1416" y="1519"/>
                </a:cubicBezTo>
                <a:cubicBezTo>
                  <a:pt x="552" y="1519"/>
                  <a:pt x="552" y="1519"/>
                  <a:pt x="552" y="1519"/>
                </a:cubicBezTo>
                <a:cubicBezTo>
                  <a:pt x="516" y="1519"/>
                  <a:pt x="487" y="1489"/>
                  <a:pt x="487" y="1453"/>
                </a:cubicBezTo>
                <a:cubicBezTo>
                  <a:pt x="487" y="1421"/>
                  <a:pt x="487" y="1421"/>
                  <a:pt x="487" y="1421"/>
                </a:cubicBezTo>
                <a:cubicBezTo>
                  <a:pt x="429" y="1421"/>
                  <a:pt x="429" y="1421"/>
                  <a:pt x="429" y="1421"/>
                </a:cubicBezTo>
                <a:cubicBezTo>
                  <a:pt x="392" y="1421"/>
                  <a:pt x="363" y="1392"/>
                  <a:pt x="363" y="1356"/>
                </a:cubicBezTo>
                <a:cubicBezTo>
                  <a:pt x="363" y="1032"/>
                  <a:pt x="363" y="1032"/>
                  <a:pt x="363" y="1032"/>
                </a:cubicBezTo>
                <a:cubicBezTo>
                  <a:pt x="363" y="1024"/>
                  <a:pt x="370" y="1017"/>
                  <a:pt x="378" y="1017"/>
                </a:cubicBezTo>
                <a:cubicBezTo>
                  <a:pt x="386" y="1017"/>
                  <a:pt x="393" y="1024"/>
                  <a:pt x="393" y="1032"/>
                </a:cubicBezTo>
                <a:cubicBezTo>
                  <a:pt x="393" y="1356"/>
                  <a:pt x="393" y="1356"/>
                  <a:pt x="393" y="1356"/>
                </a:cubicBezTo>
                <a:cubicBezTo>
                  <a:pt x="393" y="1375"/>
                  <a:pt x="409" y="1391"/>
                  <a:pt x="429" y="1391"/>
                </a:cubicBezTo>
                <a:cubicBezTo>
                  <a:pt x="502" y="1391"/>
                  <a:pt x="502" y="1391"/>
                  <a:pt x="502" y="1391"/>
                </a:cubicBezTo>
                <a:cubicBezTo>
                  <a:pt x="1318" y="1391"/>
                  <a:pt x="1318" y="1391"/>
                  <a:pt x="1318" y="1391"/>
                </a:cubicBezTo>
                <a:cubicBezTo>
                  <a:pt x="1337" y="1391"/>
                  <a:pt x="1353" y="1375"/>
                  <a:pt x="1353" y="1356"/>
                </a:cubicBezTo>
                <a:cubicBezTo>
                  <a:pt x="1353" y="209"/>
                  <a:pt x="1353" y="209"/>
                  <a:pt x="1353" y="209"/>
                </a:cubicBezTo>
                <a:cubicBezTo>
                  <a:pt x="1353" y="136"/>
                  <a:pt x="1353" y="136"/>
                  <a:pt x="1353" y="136"/>
                </a:cubicBezTo>
                <a:cubicBezTo>
                  <a:pt x="1353" y="117"/>
                  <a:pt x="1337" y="101"/>
                  <a:pt x="1318" y="101"/>
                </a:cubicBezTo>
                <a:cubicBezTo>
                  <a:pt x="1201" y="101"/>
                  <a:pt x="1201" y="101"/>
                  <a:pt x="1201" y="101"/>
                </a:cubicBezTo>
                <a:cubicBezTo>
                  <a:pt x="1201" y="141"/>
                  <a:pt x="1201" y="141"/>
                  <a:pt x="1201" y="141"/>
                </a:cubicBezTo>
                <a:cubicBezTo>
                  <a:pt x="1201" y="149"/>
                  <a:pt x="1194" y="156"/>
                  <a:pt x="1186" y="156"/>
                </a:cubicBezTo>
                <a:cubicBezTo>
                  <a:pt x="1177" y="156"/>
                  <a:pt x="1171" y="149"/>
                  <a:pt x="1171" y="141"/>
                </a:cubicBezTo>
                <a:cubicBezTo>
                  <a:pt x="1171" y="101"/>
                  <a:pt x="1171" y="101"/>
                  <a:pt x="1171" y="101"/>
                </a:cubicBezTo>
                <a:cubicBezTo>
                  <a:pt x="1093" y="101"/>
                  <a:pt x="1093" y="101"/>
                  <a:pt x="1093" y="101"/>
                </a:cubicBezTo>
                <a:cubicBezTo>
                  <a:pt x="1093" y="141"/>
                  <a:pt x="1093" y="141"/>
                  <a:pt x="1093" y="141"/>
                </a:cubicBezTo>
                <a:cubicBezTo>
                  <a:pt x="1093" y="149"/>
                  <a:pt x="1086" y="156"/>
                  <a:pt x="1078" y="156"/>
                </a:cubicBezTo>
                <a:cubicBezTo>
                  <a:pt x="1070" y="156"/>
                  <a:pt x="1063" y="149"/>
                  <a:pt x="1063" y="141"/>
                </a:cubicBezTo>
                <a:cubicBezTo>
                  <a:pt x="1063" y="101"/>
                  <a:pt x="1063" y="101"/>
                  <a:pt x="1063" y="101"/>
                </a:cubicBezTo>
                <a:cubicBezTo>
                  <a:pt x="986" y="101"/>
                  <a:pt x="986" y="101"/>
                  <a:pt x="986" y="101"/>
                </a:cubicBezTo>
                <a:cubicBezTo>
                  <a:pt x="986" y="141"/>
                  <a:pt x="986" y="141"/>
                  <a:pt x="986" y="141"/>
                </a:cubicBezTo>
                <a:cubicBezTo>
                  <a:pt x="986" y="149"/>
                  <a:pt x="979" y="156"/>
                  <a:pt x="970" y="156"/>
                </a:cubicBezTo>
                <a:cubicBezTo>
                  <a:pt x="962" y="156"/>
                  <a:pt x="955" y="149"/>
                  <a:pt x="955" y="141"/>
                </a:cubicBezTo>
                <a:cubicBezTo>
                  <a:pt x="955" y="101"/>
                  <a:pt x="955" y="101"/>
                  <a:pt x="955" y="101"/>
                </a:cubicBezTo>
                <a:cubicBezTo>
                  <a:pt x="878" y="101"/>
                  <a:pt x="878" y="101"/>
                  <a:pt x="878" y="101"/>
                </a:cubicBezTo>
                <a:cubicBezTo>
                  <a:pt x="878" y="141"/>
                  <a:pt x="878" y="141"/>
                  <a:pt x="878" y="141"/>
                </a:cubicBezTo>
                <a:cubicBezTo>
                  <a:pt x="878" y="149"/>
                  <a:pt x="871" y="156"/>
                  <a:pt x="863" y="156"/>
                </a:cubicBezTo>
                <a:cubicBezTo>
                  <a:pt x="855" y="156"/>
                  <a:pt x="848" y="149"/>
                  <a:pt x="848" y="141"/>
                </a:cubicBezTo>
                <a:cubicBezTo>
                  <a:pt x="848" y="101"/>
                  <a:pt x="848" y="101"/>
                  <a:pt x="848" y="101"/>
                </a:cubicBezTo>
                <a:cubicBezTo>
                  <a:pt x="770" y="101"/>
                  <a:pt x="770" y="101"/>
                  <a:pt x="770" y="101"/>
                </a:cubicBezTo>
                <a:cubicBezTo>
                  <a:pt x="770" y="141"/>
                  <a:pt x="770" y="141"/>
                  <a:pt x="770" y="141"/>
                </a:cubicBezTo>
                <a:cubicBezTo>
                  <a:pt x="770" y="149"/>
                  <a:pt x="764" y="156"/>
                  <a:pt x="755" y="156"/>
                </a:cubicBezTo>
                <a:cubicBezTo>
                  <a:pt x="747" y="156"/>
                  <a:pt x="740" y="149"/>
                  <a:pt x="740" y="141"/>
                </a:cubicBezTo>
                <a:cubicBezTo>
                  <a:pt x="740" y="101"/>
                  <a:pt x="740" y="101"/>
                  <a:pt x="740" y="101"/>
                </a:cubicBezTo>
                <a:cubicBezTo>
                  <a:pt x="663" y="101"/>
                  <a:pt x="663" y="101"/>
                  <a:pt x="663" y="101"/>
                </a:cubicBezTo>
                <a:cubicBezTo>
                  <a:pt x="663" y="141"/>
                  <a:pt x="663" y="141"/>
                  <a:pt x="663" y="141"/>
                </a:cubicBezTo>
                <a:cubicBezTo>
                  <a:pt x="663" y="149"/>
                  <a:pt x="656" y="156"/>
                  <a:pt x="648" y="156"/>
                </a:cubicBezTo>
                <a:cubicBezTo>
                  <a:pt x="639" y="156"/>
                  <a:pt x="633" y="149"/>
                  <a:pt x="633" y="141"/>
                </a:cubicBezTo>
                <a:cubicBezTo>
                  <a:pt x="633" y="101"/>
                  <a:pt x="633" y="101"/>
                  <a:pt x="633" y="101"/>
                </a:cubicBezTo>
                <a:cubicBezTo>
                  <a:pt x="555" y="101"/>
                  <a:pt x="555" y="101"/>
                  <a:pt x="555" y="101"/>
                </a:cubicBezTo>
                <a:cubicBezTo>
                  <a:pt x="555" y="141"/>
                  <a:pt x="555" y="141"/>
                  <a:pt x="555" y="141"/>
                </a:cubicBezTo>
                <a:cubicBezTo>
                  <a:pt x="555" y="149"/>
                  <a:pt x="548" y="156"/>
                  <a:pt x="540" y="156"/>
                </a:cubicBezTo>
                <a:cubicBezTo>
                  <a:pt x="532" y="156"/>
                  <a:pt x="525" y="149"/>
                  <a:pt x="525" y="141"/>
                </a:cubicBezTo>
                <a:cubicBezTo>
                  <a:pt x="525" y="101"/>
                  <a:pt x="525" y="101"/>
                  <a:pt x="525" y="101"/>
                </a:cubicBezTo>
                <a:cubicBezTo>
                  <a:pt x="429" y="101"/>
                  <a:pt x="429" y="101"/>
                  <a:pt x="429" y="101"/>
                </a:cubicBezTo>
                <a:cubicBezTo>
                  <a:pt x="409" y="101"/>
                  <a:pt x="393" y="117"/>
                  <a:pt x="393" y="136"/>
                </a:cubicBezTo>
                <a:cubicBezTo>
                  <a:pt x="393" y="339"/>
                  <a:pt x="393" y="339"/>
                  <a:pt x="393" y="339"/>
                </a:cubicBezTo>
                <a:cubicBezTo>
                  <a:pt x="393" y="348"/>
                  <a:pt x="386" y="354"/>
                  <a:pt x="378" y="354"/>
                </a:cubicBezTo>
                <a:cubicBezTo>
                  <a:pt x="370" y="354"/>
                  <a:pt x="363" y="348"/>
                  <a:pt x="363" y="339"/>
                </a:cubicBezTo>
                <a:cubicBezTo>
                  <a:pt x="363" y="136"/>
                  <a:pt x="363" y="136"/>
                  <a:pt x="363" y="136"/>
                </a:cubicBezTo>
                <a:cubicBezTo>
                  <a:pt x="363" y="100"/>
                  <a:pt x="392" y="71"/>
                  <a:pt x="429" y="71"/>
                </a:cubicBezTo>
                <a:cubicBezTo>
                  <a:pt x="525" y="71"/>
                  <a:pt x="525" y="71"/>
                  <a:pt x="525" y="71"/>
                </a:cubicBezTo>
                <a:cubicBezTo>
                  <a:pt x="525" y="15"/>
                  <a:pt x="525" y="15"/>
                  <a:pt x="525" y="15"/>
                </a:cubicBezTo>
                <a:cubicBezTo>
                  <a:pt x="525" y="6"/>
                  <a:pt x="532" y="0"/>
                  <a:pt x="540" y="0"/>
                </a:cubicBezTo>
                <a:cubicBezTo>
                  <a:pt x="548" y="0"/>
                  <a:pt x="555" y="6"/>
                  <a:pt x="555" y="15"/>
                </a:cubicBezTo>
                <a:cubicBezTo>
                  <a:pt x="555" y="71"/>
                  <a:pt x="555" y="71"/>
                  <a:pt x="555" y="71"/>
                </a:cubicBezTo>
                <a:cubicBezTo>
                  <a:pt x="633" y="71"/>
                  <a:pt x="633" y="71"/>
                  <a:pt x="633" y="71"/>
                </a:cubicBezTo>
                <a:cubicBezTo>
                  <a:pt x="633" y="15"/>
                  <a:pt x="633" y="15"/>
                  <a:pt x="633" y="15"/>
                </a:cubicBezTo>
                <a:cubicBezTo>
                  <a:pt x="633" y="6"/>
                  <a:pt x="639" y="0"/>
                  <a:pt x="648" y="0"/>
                </a:cubicBezTo>
                <a:cubicBezTo>
                  <a:pt x="656" y="0"/>
                  <a:pt x="663" y="6"/>
                  <a:pt x="663" y="15"/>
                </a:cubicBezTo>
                <a:cubicBezTo>
                  <a:pt x="663" y="71"/>
                  <a:pt x="663" y="71"/>
                  <a:pt x="663" y="71"/>
                </a:cubicBezTo>
                <a:cubicBezTo>
                  <a:pt x="740" y="71"/>
                  <a:pt x="740" y="71"/>
                  <a:pt x="740" y="71"/>
                </a:cubicBezTo>
                <a:cubicBezTo>
                  <a:pt x="740" y="15"/>
                  <a:pt x="740" y="15"/>
                  <a:pt x="740" y="15"/>
                </a:cubicBezTo>
                <a:cubicBezTo>
                  <a:pt x="740" y="6"/>
                  <a:pt x="747" y="0"/>
                  <a:pt x="755" y="0"/>
                </a:cubicBezTo>
                <a:cubicBezTo>
                  <a:pt x="764" y="0"/>
                  <a:pt x="770" y="6"/>
                  <a:pt x="770" y="15"/>
                </a:cubicBezTo>
                <a:cubicBezTo>
                  <a:pt x="770" y="71"/>
                  <a:pt x="770" y="71"/>
                  <a:pt x="770" y="71"/>
                </a:cubicBezTo>
                <a:cubicBezTo>
                  <a:pt x="848" y="71"/>
                  <a:pt x="848" y="71"/>
                  <a:pt x="848" y="71"/>
                </a:cubicBezTo>
                <a:cubicBezTo>
                  <a:pt x="848" y="15"/>
                  <a:pt x="848" y="15"/>
                  <a:pt x="848" y="15"/>
                </a:cubicBezTo>
                <a:cubicBezTo>
                  <a:pt x="848" y="6"/>
                  <a:pt x="855" y="0"/>
                  <a:pt x="863" y="0"/>
                </a:cubicBezTo>
                <a:cubicBezTo>
                  <a:pt x="871" y="0"/>
                  <a:pt x="878" y="6"/>
                  <a:pt x="878" y="15"/>
                </a:cubicBezTo>
                <a:cubicBezTo>
                  <a:pt x="878" y="71"/>
                  <a:pt x="878" y="71"/>
                  <a:pt x="878" y="71"/>
                </a:cubicBezTo>
                <a:cubicBezTo>
                  <a:pt x="955" y="71"/>
                  <a:pt x="955" y="71"/>
                  <a:pt x="955" y="71"/>
                </a:cubicBezTo>
                <a:cubicBezTo>
                  <a:pt x="955" y="15"/>
                  <a:pt x="955" y="15"/>
                  <a:pt x="955" y="15"/>
                </a:cubicBezTo>
                <a:cubicBezTo>
                  <a:pt x="955" y="6"/>
                  <a:pt x="962" y="0"/>
                  <a:pt x="970" y="0"/>
                </a:cubicBezTo>
                <a:cubicBezTo>
                  <a:pt x="979" y="0"/>
                  <a:pt x="986" y="6"/>
                  <a:pt x="986" y="15"/>
                </a:cubicBezTo>
                <a:cubicBezTo>
                  <a:pt x="986" y="71"/>
                  <a:pt x="986" y="71"/>
                  <a:pt x="986" y="71"/>
                </a:cubicBezTo>
                <a:cubicBezTo>
                  <a:pt x="1063" y="71"/>
                  <a:pt x="1063" y="71"/>
                  <a:pt x="1063" y="71"/>
                </a:cubicBezTo>
                <a:cubicBezTo>
                  <a:pt x="1063" y="15"/>
                  <a:pt x="1063" y="15"/>
                  <a:pt x="1063" y="15"/>
                </a:cubicBezTo>
                <a:cubicBezTo>
                  <a:pt x="1063" y="6"/>
                  <a:pt x="1070" y="0"/>
                  <a:pt x="1078" y="0"/>
                </a:cubicBezTo>
                <a:cubicBezTo>
                  <a:pt x="1086" y="0"/>
                  <a:pt x="1093" y="6"/>
                  <a:pt x="1093" y="15"/>
                </a:cubicBezTo>
                <a:cubicBezTo>
                  <a:pt x="1093" y="71"/>
                  <a:pt x="1093" y="71"/>
                  <a:pt x="1093" y="71"/>
                </a:cubicBezTo>
                <a:cubicBezTo>
                  <a:pt x="1171" y="71"/>
                  <a:pt x="1171" y="71"/>
                  <a:pt x="1171" y="71"/>
                </a:cubicBezTo>
                <a:cubicBezTo>
                  <a:pt x="1171" y="15"/>
                  <a:pt x="1171" y="15"/>
                  <a:pt x="1171" y="15"/>
                </a:cubicBezTo>
                <a:cubicBezTo>
                  <a:pt x="1171" y="6"/>
                  <a:pt x="1177" y="0"/>
                  <a:pt x="1186" y="0"/>
                </a:cubicBezTo>
                <a:cubicBezTo>
                  <a:pt x="1194" y="0"/>
                  <a:pt x="1201" y="6"/>
                  <a:pt x="1201" y="15"/>
                </a:cubicBezTo>
                <a:cubicBezTo>
                  <a:pt x="1201" y="71"/>
                  <a:pt x="1201" y="71"/>
                  <a:pt x="1201" y="71"/>
                </a:cubicBezTo>
                <a:cubicBezTo>
                  <a:pt x="1318" y="71"/>
                  <a:pt x="1318" y="71"/>
                  <a:pt x="1318" y="71"/>
                </a:cubicBezTo>
                <a:cubicBezTo>
                  <a:pt x="1354" y="71"/>
                  <a:pt x="1383" y="100"/>
                  <a:pt x="1383" y="136"/>
                </a:cubicBezTo>
                <a:cubicBezTo>
                  <a:pt x="1383" y="193"/>
                  <a:pt x="1383" y="193"/>
                  <a:pt x="1383" y="193"/>
                </a:cubicBezTo>
                <a:cubicBezTo>
                  <a:pt x="1416" y="193"/>
                  <a:pt x="1416" y="193"/>
                  <a:pt x="1416" y="193"/>
                </a:cubicBezTo>
                <a:cubicBezTo>
                  <a:pt x="1452" y="193"/>
                  <a:pt x="1481" y="223"/>
                  <a:pt x="1481" y="259"/>
                </a:cubicBezTo>
                <a:close/>
                <a:moveTo>
                  <a:pt x="1451" y="259"/>
                </a:moveTo>
                <a:cubicBezTo>
                  <a:pt x="1451" y="240"/>
                  <a:pt x="1435" y="224"/>
                  <a:pt x="1416" y="224"/>
                </a:cubicBezTo>
                <a:cubicBezTo>
                  <a:pt x="1383" y="224"/>
                  <a:pt x="1383" y="224"/>
                  <a:pt x="1383" y="224"/>
                </a:cubicBezTo>
                <a:cubicBezTo>
                  <a:pt x="1383" y="1356"/>
                  <a:pt x="1383" y="1356"/>
                  <a:pt x="1383" y="1356"/>
                </a:cubicBezTo>
                <a:cubicBezTo>
                  <a:pt x="1383" y="1392"/>
                  <a:pt x="1354" y="1421"/>
                  <a:pt x="1318" y="1421"/>
                </a:cubicBezTo>
                <a:cubicBezTo>
                  <a:pt x="517" y="1421"/>
                  <a:pt x="517" y="1421"/>
                  <a:pt x="517" y="1421"/>
                </a:cubicBezTo>
                <a:cubicBezTo>
                  <a:pt x="517" y="1453"/>
                  <a:pt x="517" y="1453"/>
                  <a:pt x="517" y="1453"/>
                </a:cubicBezTo>
                <a:cubicBezTo>
                  <a:pt x="517" y="1473"/>
                  <a:pt x="533" y="1488"/>
                  <a:pt x="552" y="1488"/>
                </a:cubicBezTo>
                <a:cubicBezTo>
                  <a:pt x="1416" y="1488"/>
                  <a:pt x="1416" y="1488"/>
                  <a:pt x="1416" y="1488"/>
                </a:cubicBezTo>
                <a:cubicBezTo>
                  <a:pt x="1435" y="1488"/>
                  <a:pt x="1451" y="1473"/>
                  <a:pt x="1451" y="1453"/>
                </a:cubicBezTo>
                <a:lnTo>
                  <a:pt x="1451" y="259"/>
                </a:lnTo>
                <a:close/>
                <a:moveTo>
                  <a:pt x="1061" y="867"/>
                </a:moveTo>
                <a:cubicBezTo>
                  <a:pt x="1069" y="867"/>
                  <a:pt x="1076" y="873"/>
                  <a:pt x="1076" y="882"/>
                </a:cubicBezTo>
                <a:cubicBezTo>
                  <a:pt x="1076" y="1301"/>
                  <a:pt x="1076" y="1301"/>
                  <a:pt x="1076" y="1301"/>
                </a:cubicBezTo>
                <a:cubicBezTo>
                  <a:pt x="1076" y="1309"/>
                  <a:pt x="1069" y="1316"/>
                  <a:pt x="1061" y="1316"/>
                </a:cubicBezTo>
                <a:cubicBezTo>
                  <a:pt x="951" y="1316"/>
                  <a:pt x="951" y="1316"/>
                  <a:pt x="951" y="1316"/>
                </a:cubicBezTo>
                <a:cubicBezTo>
                  <a:pt x="942" y="1316"/>
                  <a:pt x="936" y="1309"/>
                  <a:pt x="936" y="1301"/>
                </a:cubicBezTo>
                <a:cubicBezTo>
                  <a:pt x="936" y="882"/>
                  <a:pt x="936" y="882"/>
                  <a:pt x="936" y="882"/>
                </a:cubicBezTo>
                <a:cubicBezTo>
                  <a:pt x="936" y="873"/>
                  <a:pt x="942" y="867"/>
                  <a:pt x="951" y="867"/>
                </a:cubicBezTo>
                <a:lnTo>
                  <a:pt x="1061" y="867"/>
                </a:lnTo>
                <a:close/>
                <a:moveTo>
                  <a:pt x="1046" y="897"/>
                </a:moveTo>
                <a:cubicBezTo>
                  <a:pt x="966" y="897"/>
                  <a:pt x="966" y="897"/>
                  <a:pt x="966" y="897"/>
                </a:cubicBezTo>
                <a:cubicBezTo>
                  <a:pt x="966" y="1286"/>
                  <a:pt x="966" y="1286"/>
                  <a:pt x="966" y="1286"/>
                </a:cubicBezTo>
                <a:cubicBezTo>
                  <a:pt x="1046" y="1286"/>
                  <a:pt x="1046" y="1286"/>
                  <a:pt x="1046" y="1286"/>
                </a:cubicBezTo>
                <a:lnTo>
                  <a:pt x="1046" y="897"/>
                </a:lnTo>
                <a:close/>
                <a:moveTo>
                  <a:pt x="877" y="993"/>
                </a:moveTo>
                <a:cubicBezTo>
                  <a:pt x="886" y="993"/>
                  <a:pt x="892" y="1000"/>
                  <a:pt x="892" y="1008"/>
                </a:cubicBezTo>
                <a:cubicBezTo>
                  <a:pt x="892" y="1301"/>
                  <a:pt x="892" y="1301"/>
                  <a:pt x="892" y="1301"/>
                </a:cubicBezTo>
                <a:cubicBezTo>
                  <a:pt x="892" y="1309"/>
                  <a:pt x="886" y="1316"/>
                  <a:pt x="877" y="1316"/>
                </a:cubicBezTo>
                <a:cubicBezTo>
                  <a:pt x="768" y="1316"/>
                  <a:pt x="768" y="1316"/>
                  <a:pt x="768" y="1316"/>
                </a:cubicBezTo>
                <a:cubicBezTo>
                  <a:pt x="759" y="1316"/>
                  <a:pt x="752" y="1309"/>
                  <a:pt x="752" y="1301"/>
                </a:cubicBezTo>
                <a:cubicBezTo>
                  <a:pt x="752" y="1008"/>
                  <a:pt x="752" y="1008"/>
                  <a:pt x="752" y="1008"/>
                </a:cubicBezTo>
                <a:cubicBezTo>
                  <a:pt x="752" y="1000"/>
                  <a:pt x="759" y="993"/>
                  <a:pt x="768" y="993"/>
                </a:cubicBezTo>
                <a:lnTo>
                  <a:pt x="877" y="993"/>
                </a:lnTo>
                <a:close/>
                <a:moveTo>
                  <a:pt x="862" y="1023"/>
                </a:moveTo>
                <a:cubicBezTo>
                  <a:pt x="783" y="1023"/>
                  <a:pt x="783" y="1023"/>
                  <a:pt x="783" y="1023"/>
                </a:cubicBezTo>
                <a:cubicBezTo>
                  <a:pt x="783" y="1286"/>
                  <a:pt x="783" y="1286"/>
                  <a:pt x="783" y="1286"/>
                </a:cubicBezTo>
                <a:cubicBezTo>
                  <a:pt x="862" y="1286"/>
                  <a:pt x="862" y="1286"/>
                  <a:pt x="862" y="1286"/>
                </a:cubicBezTo>
                <a:lnTo>
                  <a:pt x="862" y="1023"/>
                </a:lnTo>
                <a:close/>
                <a:moveTo>
                  <a:pt x="1244" y="766"/>
                </a:moveTo>
                <a:cubicBezTo>
                  <a:pt x="1252" y="766"/>
                  <a:pt x="1259" y="773"/>
                  <a:pt x="1259" y="781"/>
                </a:cubicBezTo>
                <a:cubicBezTo>
                  <a:pt x="1259" y="1301"/>
                  <a:pt x="1259" y="1301"/>
                  <a:pt x="1259" y="1301"/>
                </a:cubicBezTo>
                <a:cubicBezTo>
                  <a:pt x="1259" y="1309"/>
                  <a:pt x="1252" y="1316"/>
                  <a:pt x="1244" y="1316"/>
                </a:cubicBezTo>
                <a:cubicBezTo>
                  <a:pt x="1134" y="1316"/>
                  <a:pt x="1134" y="1316"/>
                  <a:pt x="1134" y="1316"/>
                </a:cubicBezTo>
                <a:cubicBezTo>
                  <a:pt x="1126" y="1316"/>
                  <a:pt x="1119" y="1309"/>
                  <a:pt x="1119" y="1301"/>
                </a:cubicBezTo>
                <a:cubicBezTo>
                  <a:pt x="1119" y="781"/>
                  <a:pt x="1119" y="781"/>
                  <a:pt x="1119" y="781"/>
                </a:cubicBezTo>
                <a:cubicBezTo>
                  <a:pt x="1119" y="773"/>
                  <a:pt x="1126" y="766"/>
                  <a:pt x="1134" y="766"/>
                </a:cubicBezTo>
                <a:lnTo>
                  <a:pt x="1244" y="766"/>
                </a:lnTo>
                <a:close/>
                <a:moveTo>
                  <a:pt x="1229" y="796"/>
                </a:moveTo>
                <a:cubicBezTo>
                  <a:pt x="1149" y="796"/>
                  <a:pt x="1149" y="796"/>
                  <a:pt x="1149" y="796"/>
                </a:cubicBezTo>
                <a:cubicBezTo>
                  <a:pt x="1149" y="1286"/>
                  <a:pt x="1149" y="1286"/>
                  <a:pt x="1149" y="1286"/>
                </a:cubicBezTo>
                <a:cubicBezTo>
                  <a:pt x="1229" y="1286"/>
                  <a:pt x="1229" y="1286"/>
                  <a:pt x="1229" y="1286"/>
                </a:cubicBezTo>
                <a:lnTo>
                  <a:pt x="1229" y="796"/>
                </a:lnTo>
                <a:close/>
                <a:moveTo>
                  <a:pt x="1265" y="578"/>
                </a:moveTo>
                <a:cubicBezTo>
                  <a:pt x="1265" y="632"/>
                  <a:pt x="1221" y="676"/>
                  <a:pt x="1167" y="676"/>
                </a:cubicBezTo>
                <a:cubicBezTo>
                  <a:pt x="1113" y="676"/>
                  <a:pt x="1069" y="632"/>
                  <a:pt x="1069" y="578"/>
                </a:cubicBezTo>
                <a:cubicBezTo>
                  <a:pt x="1069" y="523"/>
                  <a:pt x="1113" y="479"/>
                  <a:pt x="1167" y="479"/>
                </a:cubicBezTo>
                <a:cubicBezTo>
                  <a:pt x="1221" y="479"/>
                  <a:pt x="1265" y="523"/>
                  <a:pt x="1265" y="578"/>
                </a:cubicBezTo>
                <a:close/>
                <a:moveTo>
                  <a:pt x="1235" y="578"/>
                </a:moveTo>
                <a:cubicBezTo>
                  <a:pt x="1235" y="540"/>
                  <a:pt x="1204" y="510"/>
                  <a:pt x="1167" y="510"/>
                </a:cubicBezTo>
                <a:cubicBezTo>
                  <a:pt x="1129" y="510"/>
                  <a:pt x="1099" y="540"/>
                  <a:pt x="1099" y="578"/>
                </a:cubicBezTo>
                <a:cubicBezTo>
                  <a:pt x="1099" y="615"/>
                  <a:pt x="1129" y="645"/>
                  <a:pt x="1167" y="645"/>
                </a:cubicBezTo>
                <a:cubicBezTo>
                  <a:pt x="1204" y="645"/>
                  <a:pt x="1235" y="615"/>
                  <a:pt x="1235" y="578"/>
                </a:cubicBezTo>
                <a:close/>
              </a:path>
            </a:pathLst>
          </a:custGeom>
          <a:solidFill>
            <a:schemeClr val="lt1"/>
          </a:solidFill>
          <a:ln>
            <a:noFill/>
          </a:ln>
        </p:spPr>
        <p:txBody>
          <a:bodyPr spcFirstLastPara="1" wrap="square" lIns="45713" tIns="22850" rIns="45713" bIns="2285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6" name="Google Shape;326;p15"/>
          <p:cNvSpPr/>
          <p:nvPr/>
        </p:nvSpPr>
        <p:spPr>
          <a:xfrm>
            <a:off x="7450471" y="2294426"/>
            <a:ext cx="693935" cy="783667"/>
          </a:xfrm>
          <a:custGeom>
            <a:avLst/>
            <a:gdLst/>
            <a:ahLst/>
            <a:cxnLst/>
            <a:rect l="0" t="0" r="0" b="0"/>
            <a:pathLst>
              <a:path w="1561" h="1764" extrusionOk="0">
                <a:moveTo>
                  <a:pt x="1436" y="1135"/>
                </a:moveTo>
                <a:cubicBezTo>
                  <a:pt x="1402" y="1135"/>
                  <a:pt x="1370" y="1148"/>
                  <a:pt x="1347" y="1171"/>
                </a:cubicBezTo>
                <a:cubicBezTo>
                  <a:pt x="1343" y="1175"/>
                  <a:pt x="1339" y="1179"/>
                  <a:pt x="1336" y="1184"/>
                </a:cubicBezTo>
                <a:cubicBezTo>
                  <a:pt x="1187" y="1098"/>
                  <a:pt x="1187" y="1098"/>
                  <a:pt x="1187" y="1098"/>
                </a:cubicBezTo>
                <a:cubicBezTo>
                  <a:pt x="1187" y="666"/>
                  <a:pt x="1187" y="666"/>
                  <a:pt x="1187" y="666"/>
                </a:cubicBezTo>
                <a:cubicBezTo>
                  <a:pt x="1336" y="580"/>
                  <a:pt x="1336" y="580"/>
                  <a:pt x="1336" y="580"/>
                </a:cubicBezTo>
                <a:cubicBezTo>
                  <a:pt x="1339" y="584"/>
                  <a:pt x="1343" y="588"/>
                  <a:pt x="1347" y="592"/>
                </a:cubicBezTo>
                <a:cubicBezTo>
                  <a:pt x="1370" y="616"/>
                  <a:pt x="1402" y="629"/>
                  <a:pt x="1436" y="629"/>
                </a:cubicBezTo>
                <a:cubicBezTo>
                  <a:pt x="1470" y="629"/>
                  <a:pt x="1501" y="616"/>
                  <a:pt x="1524" y="592"/>
                </a:cubicBezTo>
                <a:cubicBezTo>
                  <a:pt x="1548" y="569"/>
                  <a:pt x="1561" y="537"/>
                  <a:pt x="1561" y="504"/>
                </a:cubicBezTo>
                <a:cubicBezTo>
                  <a:pt x="1561" y="470"/>
                  <a:pt x="1548" y="438"/>
                  <a:pt x="1524" y="415"/>
                </a:cubicBezTo>
                <a:cubicBezTo>
                  <a:pt x="1501" y="391"/>
                  <a:pt x="1469" y="378"/>
                  <a:pt x="1436" y="378"/>
                </a:cubicBezTo>
                <a:cubicBezTo>
                  <a:pt x="1436" y="378"/>
                  <a:pt x="1436" y="378"/>
                  <a:pt x="1436" y="378"/>
                </a:cubicBezTo>
                <a:cubicBezTo>
                  <a:pt x="1402" y="378"/>
                  <a:pt x="1371" y="391"/>
                  <a:pt x="1347" y="415"/>
                </a:cubicBezTo>
                <a:cubicBezTo>
                  <a:pt x="1340" y="422"/>
                  <a:pt x="1333" y="431"/>
                  <a:pt x="1327" y="441"/>
                </a:cubicBezTo>
                <a:cubicBezTo>
                  <a:pt x="1307" y="475"/>
                  <a:pt x="1305" y="516"/>
                  <a:pt x="1320" y="552"/>
                </a:cubicBezTo>
                <a:cubicBezTo>
                  <a:pt x="1171" y="638"/>
                  <a:pt x="1171" y="638"/>
                  <a:pt x="1171" y="638"/>
                </a:cubicBezTo>
                <a:cubicBezTo>
                  <a:pt x="797" y="422"/>
                  <a:pt x="797" y="422"/>
                  <a:pt x="797" y="422"/>
                </a:cubicBezTo>
                <a:cubicBezTo>
                  <a:pt x="797" y="250"/>
                  <a:pt x="797" y="250"/>
                  <a:pt x="797" y="250"/>
                </a:cubicBezTo>
                <a:cubicBezTo>
                  <a:pt x="835" y="245"/>
                  <a:pt x="870" y="222"/>
                  <a:pt x="889" y="188"/>
                </a:cubicBezTo>
                <a:cubicBezTo>
                  <a:pt x="900" y="169"/>
                  <a:pt x="906" y="147"/>
                  <a:pt x="906" y="125"/>
                </a:cubicBezTo>
                <a:cubicBezTo>
                  <a:pt x="906" y="56"/>
                  <a:pt x="850" y="0"/>
                  <a:pt x="780" y="0"/>
                </a:cubicBezTo>
                <a:cubicBezTo>
                  <a:pt x="711" y="0"/>
                  <a:pt x="655" y="56"/>
                  <a:pt x="655" y="125"/>
                </a:cubicBezTo>
                <a:cubicBezTo>
                  <a:pt x="655" y="147"/>
                  <a:pt x="661" y="169"/>
                  <a:pt x="672" y="188"/>
                </a:cubicBezTo>
                <a:cubicBezTo>
                  <a:pt x="691" y="222"/>
                  <a:pt x="726" y="245"/>
                  <a:pt x="764" y="250"/>
                </a:cubicBezTo>
                <a:cubicBezTo>
                  <a:pt x="764" y="422"/>
                  <a:pt x="764" y="422"/>
                  <a:pt x="764" y="422"/>
                </a:cubicBezTo>
                <a:cubicBezTo>
                  <a:pt x="390" y="638"/>
                  <a:pt x="390" y="638"/>
                  <a:pt x="390" y="638"/>
                </a:cubicBezTo>
                <a:cubicBezTo>
                  <a:pt x="240" y="555"/>
                  <a:pt x="240" y="555"/>
                  <a:pt x="240" y="555"/>
                </a:cubicBezTo>
                <a:cubicBezTo>
                  <a:pt x="256" y="518"/>
                  <a:pt x="254" y="476"/>
                  <a:pt x="234" y="440"/>
                </a:cubicBezTo>
                <a:cubicBezTo>
                  <a:pt x="228" y="431"/>
                  <a:pt x="221" y="422"/>
                  <a:pt x="214" y="415"/>
                </a:cubicBezTo>
                <a:cubicBezTo>
                  <a:pt x="190" y="391"/>
                  <a:pt x="159" y="378"/>
                  <a:pt x="125" y="378"/>
                </a:cubicBezTo>
                <a:cubicBezTo>
                  <a:pt x="125" y="378"/>
                  <a:pt x="125" y="378"/>
                  <a:pt x="125" y="378"/>
                </a:cubicBezTo>
                <a:cubicBezTo>
                  <a:pt x="92" y="378"/>
                  <a:pt x="60" y="391"/>
                  <a:pt x="37" y="415"/>
                </a:cubicBezTo>
                <a:cubicBezTo>
                  <a:pt x="13" y="438"/>
                  <a:pt x="0" y="470"/>
                  <a:pt x="0" y="504"/>
                </a:cubicBezTo>
                <a:cubicBezTo>
                  <a:pt x="0" y="537"/>
                  <a:pt x="13" y="569"/>
                  <a:pt x="36" y="592"/>
                </a:cubicBezTo>
                <a:cubicBezTo>
                  <a:pt x="60" y="616"/>
                  <a:pt x="91" y="629"/>
                  <a:pt x="125" y="629"/>
                </a:cubicBezTo>
                <a:cubicBezTo>
                  <a:pt x="159" y="629"/>
                  <a:pt x="190" y="616"/>
                  <a:pt x="214" y="592"/>
                </a:cubicBezTo>
                <a:cubicBezTo>
                  <a:pt x="217" y="589"/>
                  <a:pt x="220" y="585"/>
                  <a:pt x="222" y="582"/>
                </a:cubicBezTo>
                <a:cubicBezTo>
                  <a:pt x="374" y="666"/>
                  <a:pt x="374" y="666"/>
                  <a:pt x="374" y="666"/>
                </a:cubicBezTo>
                <a:cubicBezTo>
                  <a:pt x="374" y="1098"/>
                  <a:pt x="374" y="1098"/>
                  <a:pt x="374" y="1098"/>
                </a:cubicBezTo>
                <a:cubicBezTo>
                  <a:pt x="225" y="1184"/>
                  <a:pt x="225" y="1184"/>
                  <a:pt x="225" y="1184"/>
                </a:cubicBezTo>
                <a:cubicBezTo>
                  <a:pt x="222" y="1179"/>
                  <a:pt x="218" y="1175"/>
                  <a:pt x="214" y="1171"/>
                </a:cubicBezTo>
                <a:cubicBezTo>
                  <a:pt x="190" y="1148"/>
                  <a:pt x="159" y="1135"/>
                  <a:pt x="125" y="1135"/>
                </a:cubicBezTo>
                <a:cubicBezTo>
                  <a:pt x="91" y="1135"/>
                  <a:pt x="60" y="1148"/>
                  <a:pt x="37" y="1171"/>
                </a:cubicBezTo>
                <a:cubicBezTo>
                  <a:pt x="13" y="1195"/>
                  <a:pt x="0" y="1226"/>
                  <a:pt x="0" y="1260"/>
                </a:cubicBezTo>
                <a:cubicBezTo>
                  <a:pt x="0" y="1293"/>
                  <a:pt x="13" y="1325"/>
                  <a:pt x="37" y="1349"/>
                </a:cubicBezTo>
                <a:cubicBezTo>
                  <a:pt x="61" y="1373"/>
                  <a:pt x="93" y="1386"/>
                  <a:pt x="125" y="1386"/>
                </a:cubicBezTo>
                <a:cubicBezTo>
                  <a:pt x="157" y="1386"/>
                  <a:pt x="190" y="1373"/>
                  <a:pt x="214" y="1349"/>
                </a:cubicBezTo>
                <a:cubicBezTo>
                  <a:pt x="222" y="1341"/>
                  <a:pt x="229" y="1332"/>
                  <a:pt x="234" y="1323"/>
                </a:cubicBezTo>
                <a:cubicBezTo>
                  <a:pt x="254" y="1289"/>
                  <a:pt x="256" y="1248"/>
                  <a:pt x="241" y="1212"/>
                </a:cubicBezTo>
                <a:cubicBezTo>
                  <a:pt x="390" y="1126"/>
                  <a:pt x="390" y="1126"/>
                  <a:pt x="390" y="1126"/>
                </a:cubicBezTo>
                <a:cubicBezTo>
                  <a:pt x="764" y="1342"/>
                  <a:pt x="764" y="1342"/>
                  <a:pt x="764" y="1342"/>
                </a:cubicBezTo>
                <a:cubicBezTo>
                  <a:pt x="764" y="1514"/>
                  <a:pt x="764" y="1514"/>
                  <a:pt x="764" y="1514"/>
                </a:cubicBezTo>
                <a:cubicBezTo>
                  <a:pt x="726" y="1519"/>
                  <a:pt x="691" y="1542"/>
                  <a:pt x="672" y="1576"/>
                </a:cubicBezTo>
                <a:cubicBezTo>
                  <a:pt x="661" y="1595"/>
                  <a:pt x="655" y="1616"/>
                  <a:pt x="655" y="1639"/>
                </a:cubicBezTo>
                <a:cubicBezTo>
                  <a:pt x="655" y="1708"/>
                  <a:pt x="711" y="1764"/>
                  <a:pt x="780" y="1764"/>
                </a:cubicBezTo>
                <a:cubicBezTo>
                  <a:pt x="850" y="1764"/>
                  <a:pt x="906" y="1708"/>
                  <a:pt x="906" y="1639"/>
                </a:cubicBezTo>
                <a:cubicBezTo>
                  <a:pt x="906" y="1616"/>
                  <a:pt x="900" y="1595"/>
                  <a:pt x="889" y="1576"/>
                </a:cubicBezTo>
                <a:cubicBezTo>
                  <a:pt x="870" y="1542"/>
                  <a:pt x="835" y="1519"/>
                  <a:pt x="797" y="1514"/>
                </a:cubicBezTo>
                <a:cubicBezTo>
                  <a:pt x="797" y="1342"/>
                  <a:pt x="797" y="1342"/>
                  <a:pt x="797" y="1342"/>
                </a:cubicBezTo>
                <a:cubicBezTo>
                  <a:pt x="1171" y="1126"/>
                  <a:pt x="1171" y="1126"/>
                  <a:pt x="1171" y="1126"/>
                </a:cubicBezTo>
                <a:cubicBezTo>
                  <a:pt x="1320" y="1212"/>
                  <a:pt x="1320" y="1212"/>
                  <a:pt x="1320" y="1212"/>
                </a:cubicBezTo>
                <a:cubicBezTo>
                  <a:pt x="1305" y="1248"/>
                  <a:pt x="1307" y="1289"/>
                  <a:pt x="1327" y="1323"/>
                </a:cubicBezTo>
                <a:cubicBezTo>
                  <a:pt x="1332" y="1332"/>
                  <a:pt x="1339" y="1341"/>
                  <a:pt x="1347" y="1349"/>
                </a:cubicBezTo>
                <a:cubicBezTo>
                  <a:pt x="1371" y="1373"/>
                  <a:pt x="1404" y="1386"/>
                  <a:pt x="1436" y="1386"/>
                </a:cubicBezTo>
                <a:cubicBezTo>
                  <a:pt x="1468" y="1386"/>
                  <a:pt x="1500" y="1373"/>
                  <a:pt x="1524" y="1349"/>
                </a:cubicBezTo>
                <a:cubicBezTo>
                  <a:pt x="1548" y="1325"/>
                  <a:pt x="1561" y="1293"/>
                  <a:pt x="1561" y="1260"/>
                </a:cubicBezTo>
                <a:cubicBezTo>
                  <a:pt x="1561" y="1226"/>
                  <a:pt x="1548" y="1195"/>
                  <a:pt x="1524" y="1172"/>
                </a:cubicBezTo>
                <a:cubicBezTo>
                  <a:pt x="1501" y="1148"/>
                  <a:pt x="1470" y="1135"/>
                  <a:pt x="1436" y="1135"/>
                </a:cubicBezTo>
                <a:close/>
                <a:moveTo>
                  <a:pt x="1355" y="457"/>
                </a:moveTo>
                <a:cubicBezTo>
                  <a:pt x="1359" y="449"/>
                  <a:pt x="1364" y="443"/>
                  <a:pt x="1369" y="437"/>
                </a:cubicBezTo>
                <a:cubicBezTo>
                  <a:pt x="1387" y="420"/>
                  <a:pt x="1411" y="410"/>
                  <a:pt x="1436" y="410"/>
                </a:cubicBezTo>
                <a:cubicBezTo>
                  <a:pt x="1436" y="410"/>
                  <a:pt x="1436" y="410"/>
                  <a:pt x="1436" y="410"/>
                </a:cubicBezTo>
                <a:cubicBezTo>
                  <a:pt x="1461" y="410"/>
                  <a:pt x="1484" y="420"/>
                  <a:pt x="1502" y="438"/>
                </a:cubicBezTo>
                <a:cubicBezTo>
                  <a:pt x="1519" y="455"/>
                  <a:pt x="1529" y="479"/>
                  <a:pt x="1529" y="504"/>
                </a:cubicBezTo>
                <a:cubicBezTo>
                  <a:pt x="1529" y="529"/>
                  <a:pt x="1519" y="552"/>
                  <a:pt x="1502" y="570"/>
                </a:cubicBezTo>
                <a:cubicBezTo>
                  <a:pt x="1502" y="570"/>
                  <a:pt x="1502" y="570"/>
                  <a:pt x="1502" y="570"/>
                </a:cubicBezTo>
                <a:cubicBezTo>
                  <a:pt x="1467" y="605"/>
                  <a:pt x="1405" y="605"/>
                  <a:pt x="1369" y="570"/>
                </a:cubicBezTo>
                <a:cubicBezTo>
                  <a:pt x="1364" y="564"/>
                  <a:pt x="1359" y="557"/>
                  <a:pt x="1355" y="550"/>
                </a:cubicBezTo>
                <a:cubicBezTo>
                  <a:pt x="1338" y="521"/>
                  <a:pt x="1338" y="485"/>
                  <a:pt x="1355" y="457"/>
                </a:cubicBezTo>
                <a:close/>
                <a:moveTo>
                  <a:pt x="699" y="172"/>
                </a:moveTo>
                <a:cubicBezTo>
                  <a:pt x="691" y="158"/>
                  <a:pt x="687" y="142"/>
                  <a:pt x="687" y="125"/>
                </a:cubicBezTo>
                <a:cubicBezTo>
                  <a:pt x="687" y="74"/>
                  <a:pt x="729" y="32"/>
                  <a:pt x="780" y="32"/>
                </a:cubicBezTo>
                <a:cubicBezTo>
                  <a:pt x="832" y="32"/>
                  <a:pt x="874" y="74"/>
                  <a:pt x="874" y="125"/>
                </a:cubicBezTo>
                <a:cubicBezTo>
                  <a:pt x="874" y="142"/>
                  <a:pt x="870" y="158"/>
                  <a:pt x="862" y="172"/>
                </a:cubicBezTo>
                <a:cubicBezTo>
                  <a:pt x="845" y="201"/>
                  <a:pt x="814" y="219"/>
                  <a:pt x="780" y="219"/>
                </a:cubicBezTo>
                <a:cubicBezTo>
                  <a:pt x="747" y="219"/>
                  <a:pt x="716" y="201"/>
                  <a:pt x="699" y="172"/>
                </a:cubicBezTo>
                <a:close/>
                <a:moveTo>
                  <a:pt x="191" y="570"/>
                </a:moveTo>
                <a:cubicBezTo>
                  <a:pt x="156" y="605"/>
                  <a:pt x="94" y="605"/>
                  <a:pt x="59" y="570"/>
                </a:cubicBezTo>
                <a:cubicBezTo>
                  <a:pt x="41" y="552"/>
                  <a:pt x="32" y="529"/>
                  <a:pt x="32" y="504"/>
                </a:cubicBezTo>
                <a:cubicBezTo>
                  <a:pt x="32" y="479"/>
                  <a:pt x="41" y="455"/>
                  <a:pt x="59" y="437"/>
                </a:cubicBezTo>
                <a:cubicBezTo>
                  <a:pt x="77" y="420"/>
                  <a:pt x="100" y="410"/>
                  <a:pt x="125" y="410"/>
                </a:cubicBezTo>
                <a:cubicBezTo>
                  <a:pt x="125" y="410"/>
                  <a:pt x="125" y="410"/>
                  <a:pt x="125" y="410"/>
                </a:cubicBezTo>
                <a:cubicBezTo>
                  <a:pt x="150" y="410"/>
                  <a:pt x="174" y="420"/>
                  <a:pt x="191" y="437"/>
                </a:cubicBezTo>
                <a:cubicBezTo>
                  <a:pt x="197" y="443"/>
                  <a:pt x="202" y="449"/>
                  <a:pt x="206" y="457"/>
                </a:cubicBezTo>
                <a:cubicBezTo>
                  <a:pt x="224" y="486"/>
                  <a:pt x="223" y="523"/>
                  <a:pt x="205" y="553"/>
                </a:cubicBezTo>
                <a:cubicBezTo>
                  <a:pt x="201" y="559"/>
                  <a:pt x="197" y="565"/>
                  <a:pt x="191" y="570"/>
                </a:cubicBezTo>
                <a:close/>
                <a:moveTo>
                  <a:pt x="206" y="1307"/>
                </a:moveTo>
                <a:cubicBezTo>
                  <a:pt x="206" y="1307"/>
                  <a:pt x="206" y="1307"/>
                  <a:pt x="206" y="1307"/>
                </a:cubicBezTo>
                <a:cubicBezTo>
                  <a:pt x="202" y="1314"/>
                  <a:pt x="197" y="1321"/>
                  <a:pt x="192" y="1326"/>
                </a:cubicBezTo>
                <a:cubicBezTo>
                  <a:pt x="155" y="1363"/>
                  <a:pt x="96" y="1363"/>
                  <a:pt x="59" y="1326"/>
                </a:cubicBezTo>
                <a:cubicBezTo>
                  <a:pt x="41" y="1309"/>
                  <a:pt x="32" y="1285"/>
                  <a:pt x="32" y="1260"/>
                </a:cubicBezTo>
                <a:cubicBezTo>
                  <a:pt x="32" y="1235"/>
                  <a:pt x="42" y="1212"/>
                  <a:pt x="59" y="1194"/>
                </a:cubicBezTo>
                <a:cubicBezTo>
                  <a:pt x="77" y="1176"/>
                  <a:pt x="100" y="1167"/>
                  <a:pt x="125" y="1167"/>
                </a:cubicBezTo>
                <a:cubicBezTo>
                  <a:pt x="150" y="1167"/>
                  <a:pt x="174" y="1176"/>
                  <a:pt x="192" y="1194"/>
                </a:cubicBezTo>
                <a:cubicBezTo>
                  <a:pt x="197" y="1200"/>
                  <a:pt x="202" y="1206"/>
                  <a:pt x="206" y="1213"/>
                </a:cubicBezTo>
                <a:cubicBezTo>
                  <a:pt x="223" y="1242"/>
                  <a:pt x="223" y="1278"/>
                  <a:pt x="206" y="1307"/>
                </a:cubicBezTo>
                <a:close/>
                <a:moveTo>
                  <a:pt x="862" y="1592"/>
                </a:moveTo>
                <a:cubicBezTo>
                  <a:pt x="870" y="1606"/>
                  <a:pt x="874" y="1622"/>
                  <a:pt x="874" y="1639"/>
                </a:cubicBezTo>
                <a:cubicBezTo>
                  <a:pt x="874" y="1690"/>
                  <a:pt x="832" y="1732"/>
                  <a:pt x="780" y="1732"/>
                </a:cubicBezTo>
                <a:cubicBezTo>
                  <a:pt x="729" y="1732"/>
                  <a:pt x="687" y="1690"/>
                  <a:pt x="687" y="1639"/>
                </a:cubicBezTo>
                <a:cubicBezTo>
                  <a:pt x="687" y="1622"/>
                  <a:pt x="691" y="1606"/>
                  <a:pt x="699" y="1592"/>
                </a:cubicBezTo>
                <a:cubicBezTo>
                  <a:pt x="716" y="1563"/>
                  <a:pt x="747" y="1545"/>
                  <a:pt x="780" y="1545"/>
                </a:cubicBezTo>
                <a:cubicBezTo>
                  <a:pt x="814" y="1545"/>
                  <a:pt x="845" y="1563"/>
                  <a:pt x="862" y="1592"/>
                </a:cubicBezTo>
                <a:close/>
                <a:moveTo>
                  <a:pt x="1155" y="1098"/>
                </a:moveTo>
                <a:cubicBezTo>
                  <a:pt x="780" y="1314"/>
                  <a:pt x="780" y="1314"/>
                  <a:pt x="780" y="1314"/>
                </a:cubicBezTo>
                <a:cubicBezTo>
                  <a:pt x="406" y="1098"/>
                  <a:pt x="406" y="1098"/>
                  <a:pt x="406" y="1098"/>
                </a:cubicBezTo>
                <a:cubicBezTo>
                  <a:pt x="406" y="666"/>
                  <a:pt x="406" y="666"/>
                  <a:pt x="406" y="666"/>
                </a:cubicBezTo>
                <a:cubicBezTo>
                  <a:pt x="780" y="449"/>
                  <a:pt x="780" y="449"/>
                  <a:pt x="780" y="449"/>
                </a:cubicBezTo>
                <a:cubicBezTo>
                  <a:pt x="1155" y="666"/>
                  <a:pt x="1155" y="666"/>
                  <a:pt x="1155" y="666"/>
                </a:cubicBezTo>
                <a:lnTo>
                  <a:pt x="1155" y="1098"/>
                </a:lnTo>
                <a:close/>
                <a:moveTo>
                  <a:pt x="1502" y="1326"/>
                </a:moveTo>
                <a:cubicBezTo>
                  <a:pt x="1465" y="1363"/>
                  <a:pt x="1406" y="1363"/>
                  <a:pt x="1369" y="1326"/>
                </a:cubicBezTo>
                <a:cubicBezTo>
                  <a:pt x="1364" y="1321"/>
                  <a:pt x="1359" y="1314"/>
                  <a:pt x="1355" y="1307"/>
                </a:cubicBezTo>
                <a:cubicBezTo>
                  <a:pt x="1338" y="1278"/>
                  <a:pt x="1338" y="1242"/>
                  <a:pt x="1355" y="1213"/>
                </a:cubicBezTo>
                <a:cubicBezTo>
                  <a:pt x="1359" y="1206"/>
                  <a:pt x="1364" y="1200"/>
                  <a:pt x="1369" y="1194"/>
                </a:cubicBezTo>
                <a:cubicBezTo>
                  <a:pt x="1387" y="1176"/>
                  <a:pt x="1411" y="1167"/>
                  <a:pt x="1436" y="1167"/>
                </a:cubicBezTo>
                <a:cubicBezTo>
                  <a:pt x="1461" y="1167"/>
                  <a:pt x="1484" y="1176"/>
                  <a:pt x="1502" y="1194"/>
                </a:cubicBezTo>
                <a:cubicBezTo>
                  <a:pt x="1519" y="1212"/>
                  <a:pt x="1529" y="1235"/>
                  <a:pt x="1529" y="1260"/>
                </a:cubicBezTo>
                <a:cubicBezTo>
                  <a:pt x="1529" y="1285"/>
                  <a:pt x="1519" y="1309"/>
                  <a:pt x="1502" y="1326"/>
                </a:cubicBezTo>
                <a:close/>
                <a:moveTo>
                  <a:pt x="596" y="776"/>
                </a:moveTo>
                <a:cubicBezTo>
                  <a:pt x="596" y="988"/>
                  <a:pt x="596" y="988"/>
                  <a:pt x="596" y="988"/>
                </a:cubicBezTo>
                <a:cubicBezTo>
                  <a:pt x="780" y="1094"/>
                  <a:pt x="780" y="1094"/>
                  <a:pt x="780" y="1094"/>
                </a:cubicBezTo>
                <a:cubicBezTo>
                  <a:pt x="965" y="988"/>
                  <a:pt x="965" y="988"/>
                  <a:pt x="965" y="988"/>
                </a:cubicBezTo>
                <a:cubicBezTo>
                  <a:pt x="965" y="776"/>
                  <a:pt x="965" y="776"/>
                  <a:pt x="965" y="776"/>
                </a:cubicBezTo>
                <a:cubicBezTo>
                  <a:pt x="780" y="669"/>
                  <a:pt x="780" y="669"/>
                  <a:pt x="780" y="669"/>
                </a:cubicBezTo>
                <a:lnTo>
                  <a:pt x="596" y="776"/>
                </a:lnTo>
                <a:close/>
                <a:moveTo>
                  <a:pt x="933" y="970"/>
                </a:moveTo>
                <a:cubicBezTo>
                  <a:pt x="780" y="1057"/>
                  <a:pt x="780" y="1057"/>
                  <a:pt x="780" y="1057"/>
                </a:cubicBezTo>
                <a:cubicBezTo>
                  <a:pt x="628" y="970"/>
                  <a:pt x="628" y="970"/>
                  <a:pt x="628" y="970"/>
                </a:cubicBezTo>
                <a:cubicBezTo>
                  <a:pt x="628" y="794"/>
                  <a:pt x="628" y="794"/>
                  <a:pt x="628" y="794"/>
                </a:cubicBezTo>
                <a:cubicBezTo>
                  <a:pt x="780" y="706"/>
                  <a:pt x="780" y="706"/>
                  <a:pt x="780" y="706"/>
                </a:cubicBezTo>
                <a:cubicBezTo>
                  <a:pt x="933" y="794"/>
                  <a:pt x="933" y="794"/>
                  <a:pt x="933" y="794"/>
                </a:cubicBezTo>
                <a:lnTo>
                  <a:pt x="933" y="970"/>
                </a:lnTo>
                <a:close/>
              </a:path>
            </a:pathLst>
          </a:custGeom>
          <a:solidFill>
            <a:schemeClr val="lt1"/>
          </a:solidFill>
          <a:ln>
            <a:noFill/>
          </a:ln>
        </p:spPr>
        <p:txBody>
          <a:bodyPr spcFirstLastPara="1" wrap="square" lIns="45713" tIns="22850" rIns="45713" bIns="2285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7" name="Google Shape;327;p15"/>
          <p:cNvSpPr/>
          <p:nvPr/>
        </p:nvSpPr>
        <p:spPr>
          <a:xfrm>
            <a:off x="5811478" y="2380607"/>
            <a:ext cx="576451" cy="611303"/>
          </a:xfrm>
          <a:custGeom>
            <a:avLst/>
            <a:gdLst/>
            <a:ahLst/>
            <a:cxnLst/>
            <a:rect l="0" t="0" r="0" b="0"/>
            <a:pathLst>
              <a:path w="1881" h="1996" extrusionOk="0">
                <a:moveTo>
                  <a:pt x="1881" y="595"/>
                </a:moveTo>
                <a:cubicBezTo>
                  <a:pt x="1881" y="595"/>
                  <a:pt x="1881" y="595"/>
                  <a:pt x="1881" y="595"/>
                </a:cubicBezTo>
                <a:cubicBezTo>
                  <a:pt x="1881" y="356"/>
                  <a:pt x="1881" y="356"/>
                  <a:pt x="1881" y="356"/>
                </a:cubicBezTo>
                <a:cubicBezTo>
                  <a:pt x="1881" y="286"/>
                  <a:pt x="1824" y="229"/>
                  <a:pt x="1755" y="229"/>
                </a:cubicBezTo>
                <a:cubicBezTo>
                  <a:pt x="1536" y="229"/>
                  <a:pt x="1536" y="229"/>
                  <a:pt x="1536" y="229"/>
                </a:cubicBezTo>
                <a:cubicBezTo>
                  <a:pt x="1536" y="91"/>
                  <a:pt x="1536" y="91"/>
                  <a:pt x="1536" y="91"/>
                </a:cubicBezTo>
                <a:cubicBezTo>
                  <a:pt x="1536" y="41"/>
                  <a:pt x="1495" y="0"/>
                  <a:pt x="1445" y="0"/>
                </a:cubicBezTo>
                <a:cubicBezTo>
                  <a:pt x="1356" y="0"/>
                  <a:pt x="1356" y="0"/>
                  <a:pt x="1356" y="0"/>
                </a:cubicBezTo>
                <a:cubicBezTo>
                  <a:pt x="1305" y="0"/>
                  <a:pt x="1264" y="41"/>
                  <a:pt x="1264" y="91"/>
                </a:cubicBezTo>
                <a:cubicBezTo>
                  <a:pt x="1264" y="229"/>
                  <a:pt x="1264" y="229"/>
                  <a:pt x="1264" y="229"/>
                </a:cubicBezTo>
                <a:cubicBezTo>
                  <a:pt x="617" y="229"/>
                  <a:pt x="617" y="229"/>
                  <a:pt x="617" y="229"/>
                </a:cubicBezTo>
                <a:cubicBezTo>
                  <a:pt x="617" y="91"/>
                  <a:pt x="617" y="91"/>
                  <a:pt x="617" y="91"/>
                </a:cubicBezTo>
                <a:cubicBezTo>
                  <a:pt x="617" y="41"/>
                  <a:pt x="576" y="0"/>
                  <a:pt x="526" y="0"/>
                </a:cubicBezTo>
                <a:cubicBezTo>
                  <a:pt x="436" y="0"/>
                  <a:pt x="436" y="0"/>
                  <a:pt x="436" y="0"/>
                </a:cubicBezTo>
                <a:cubicBezTo>
                  <a:pt x="386" y="0"/>
                  <a:pt x="345" y="41"/>
                  <a:pt x="345" y="91"/>
                </a:cubicBezTo>
                <a:cubicBezTo>
                  <a:pt x="345" y="229"/>
                  <a:pt x="345" y="229"/>
                  <a:pt x="345" y="229"/>
                </a:cubicBezTo>
                <a:cubicBezTo>
                  <a:pt x="127" y="229"/>
                  <a:pt x="127" y="229"/>
                  <a:pt x="127" y="229"/>
                </a:cubicBezTo>
                <a:cubicBezTo>
                  <a:pt x="57" y="229"/>
                  <a:pt x="0" y="286"/>
                  <a:pt x="0" y="356"/>
                </a:cubicBezTo>
                <a:cubicBezTo>
                  <a:pt x="0" y="595"/>
                  <a:pt x="0" y="595"/>
                  <a:pt x="0" y="595"/>
                </a:cubicBezTo>
                <a:cubicBezTo>
                  <a:pt x="0" y="595"/>
                  <a:pt x="0" y="595"/>
                  <a:pt x="0" y="595"/>
                </a:cubicBezTo>
                <a:cubicBezTo>
                  <a:pt x="0" y="596"/>
                  <a:pt x="0" y="596"/>
                  <a:pt x="0" y="596"/>
                </a:cubicBezTo>
                <a:cubicBezTo>
                  <a:pt x="0" y="1869"/>
                  <a:pt x="0" y="1869"/>
                  <a:pt x="0" y="1869"/>
                </a:cubicBezTo>
                <a:cubicBezTo>
                  <a:pt x="0" y="1939"/>
                  <a:pt x="57" y="1996"/>
                  <a:pt x="127" y="1996"/>
                </a:cubicBezTo>
                <a:cubicBezTo>
                  <a:pt x="1755" y="1996"/>
                  <a:pt x="1755" y="1996"/>
                  <a:pt x="1755" y="1996"/>
                </a:cubicBezTo>
                <a:cubicBezTo>
                  <a:pt x="1824" y="1996"/>
                  <a:pt x="1881" y="1939"/>
                  <a:pt x="1881" y="1869"/>
                </a:cubicBezTo>
                <a:cubicBezTo>
                  <a:pt x="1881" y="596"/>
                  <a:pt x="1881" y="596"/>
                  <a:pt x="1881" y="596"/>
                </a:cubicBezTo>
                <a:cubicBezTo>
                  <a:pt x="1881" y="596"/>
                  <a:pt x="1881" y="596"/>
                  <a:pt x="1881" y="595"/>
                </a:cubicBezTo>
                <a:close/>
                <a:moveTo>
                  <a:pt x="1307" y="91"/>
                </a:moveTo>
                <a:cubicBezTo>
                  <a:pt x="1307" y="64"/>
                  <a:pt x="1328" y="42"/>
                  <a:pt x="1356" y="42"/>
                </a:cubicBezTo>
                <a:cubicBezTo>
                  <a:pt x="1445" y="42"/>
                  <a:pt x="1445" y="42"/>
                  <a:pt x="1445" y="42"/>
                </a:cubicBezTo>
                <a:cubicBezTo>
                  <a:pt x="1472" y="42"/>
                  <a:pt x="1494" y="64"/>
                  <a:pt x="1494" y="91"/>
                </a:cubicBezTo>
                <a:cubicBezTo>
                  <a:pt x="1494" y="229"/>
                  <a:pt x="1494" y="229"/>
                  <a:pt x="1494" y="229"/>
                </a:cubicBezTo>
                <a:cubicBezTo>
                  <a:pt x="1494" y="410"/>
                  <a:pt x="1494" y="410"/>
                  <a:pt x="1494" y="410"/>
                </a:cubicBezTo>
                <a:cubicBezTo>
                  <a:pt x="1494" y="437"/>
                  <a:pt x="1472" y="459"/>
                  <a:pt x="1445" y="459"/>
                </a:cubicBezTo>
                <a:cubicBezTo>
                  <a:pt x="1356" y="459"/>
                  <a:pt x="1356" y="459"/>
                  <a:pt x="1356" y="459"/>
                </a:cubicBezTo>
                <a:cubicBezTo>
                  <a:pt x="1329" y="459"/>
                  <a:pt x="1307" y="437"/>
                  <a:pt x="1307" y="410"/>
                </a:cubicBezTo>
                <a:cubicBezTo>
                  <a:pt x="1307" y="229"/>
                  <a:pt x="1307" y="229"/>
                  <a:pt x="1307" y="229"/>
                </a:cubicBezTo>
                <a:lnTo>
                  <a:pt x="1307" y="91"/>
                </a:lnTo>
                <a:close/>
                <a:moveTo>
                  <a:pt x="387" y="91"/>
                </a:moveTo>
                <a:cubicBezTo>
                  <a:pt x="387" y="64"/>
                  <a:pt x="409" y="42"/>
                  <a:pt x="436" y="42"/>
                </a:cubicBezTo>
                <a:cubicBezTo>
                  <a:pt x="526" y="42"/>
                  <a:pt x="526" y="42"/>
                  <a:pt x="526" y="42"/>
                </a:cubicBezTo>
                <a:cubicBezTo>
                  <a:pt x="553" y="42"/>
                  <a:pt x="575" y="64"/>
                  <a:pt x="575" y="91"/>
                </a:cubicBezTo>
                <a:cubicBezTo>
                  <a:pt x="575" y="229"/>
                  <a:pt x="575" y="229"/>
                  <a:pt x="575" y="229"/>
                </a:cubicBezTo>
                <a:cubicBezTo>
                  <a:pt x="575" y="410"/>
                  <a:pt x="575" y="410"/>
                  <a:pt x="575" y="410"/>
                </a:cubicBezTo>
                <a:cubicBezTo>
                  <a:pt x="575" y="437"/>
                  <a:pt x="553" y="459"/>
                  <a:pt x="526" y="459"/>
                </a:cubicBezTo>
                <a:cubicBezTo>
                  <a:pt x="436" y="459"/>
                  <a:pt x="436" y="459"/>
                  <a:pt x="436" y="459"/>
                </a:cubicBezTo>
                <a:cubicBezTo>
                  <a:pt x="409" y="459"/>
                  <a:pt x="387" y="437"/>
                  <a:pt x="387" y="410"/>
                </a:cubicBezTo>
                <a:cubicBezTo>
                  <a:pt x="387" y="229"/>
                  <a:pt x="387" y="229"/>
                  <a:pt x="387" y="229"/>
                </a:cubicBezTo>
                <a:lnTo>
                  <a:pt x="387" y="91"/>
                </a:lnTo>
                <a:close/>
                <a:moveTo>
                  <a:pt x="127" y="272"/>
                </a:moveTo>
                <a:cubicBezTo>
                  <a:pt x="345" y="272"/>
                  <a:pt x="345" y="272"/>
                  <a:pt x="345" y="272"/>
                </a:cubicBezTo>
                <a:cubicBezTo>
                  <a:pt x="345" y="410"/>
                  <a:pt x="345" y="410"/>
                  <a:pt x="345" y="410"/>
                </a:cubicBezTo>
                <a:cubicBezTo>
                  <a:pt x="345" y="461"/>
                  <a:pt x="386" y="502"/>
                  <a:pt x="436" y="502"/>
                </a:cubicBezTo>
                <a:cubicBezTo>
                  <a:pt x="526" y="502"/>
                  <a:pt x="526" y="502"/>
                  <a:pt x="526" y="502"/>
                </a:cubicBezTo>
                <a:cubicBezTo>
                  <a:pt x="576" y="502"/>
                  <a:pt x="617" y="461"/>
                  <a:pt x="617" y="410"/>
                </a:cubicBezTo>
                <a:cubicBezTo>
                  <a:pt x="617" y="272"/>
                  <a:pt x="617" y="272"/>
                  <a:pt x="617" y="272"/>
                </a:cubicBezTo>
                <a:cubicBezTo>
                  <a:pt x="1264" y="272"/>
                  <a:pt x="1264" y="272"/>
                  <a:pt x="1264" y="272"/>
                </a:cubicBezTo>
                <a:cubicBezTo>
                  <a:pt x="1264" y="410"/>
                  <a:pt x="1264" y="410"/>
                  <a:pt x="1264" y="410"/>
                </a:cubicBezTo>
                <a:cubicBezTo>
                  <a:pt x="1264" y="461"/>
                  <a:pt x="1305" y="502"/>
                  <a:pt x="1356" y="502"/>
                </a:cubicBezTo>
                <a:cubicBezTo>
                  <a:pt x="1445" y="502"/>
                  <a:pt x="1445" y="502"/>
                  <a:pt x="1445" y="502"/>
                </a:cubicBezTo>
                <a:cubicBezTo>
                  <a:pt x="1495" y="502"/>
                  <a:pt x="1536" y="461"/>
                  <a:pt x="1536" y="410"/>
                </a:cubicBezTo>
                <a:cubicBezTo>
                  <a:pt x="1536" y="272"/>
                  <a:pt x="1536" y="272"/>
                  <a:pt x="1536" y="272"/>
                </a:cubicBezTo>
                <a:cubicBezTo>
                  <a:pt x="1755" y="272"/>
                  <a:pt x="1755" y="272"/>
                  <a:pt x="1755" y="272"/>
                </a:cubicBezTo>
                <a:cubicBezTo>
                  <a:pt x="1801" y="272"/>
                  <a:pt x="1839" y="309"/>
                  <a:pt x="1839" y="356"/>
                </a:cubicBezTo>
                <a:cubicBezTo>
                  <a:pt x="1839" y="574"/>
                  <a:pt x="1839" y="574"/>
                  <a:pt x="1839" y="574"/>
                </a:cubicBezTo>
                <a:cubicBezTo>
                  <a:pt x="42" y="574"/>
                  <a:pt x="42" y="574"/>
                  <a:pt x="42" y="574"/>
                </a:cubicBezTo>
                <a:cubicBezTo>
                  <a:pt x="42" y="356"/>
                  <a:pt x="42" y="356"/>
                  <a:pt x="42" y="356"/>
                </a:cubicBezTo>
                <a:cubicBezTo>
                  <a:pt x="42" y="309"/>
                  <a:pt x="80" y="272"/>
                  <a:pt x="127" y="272"/>
                </a:cubicBezTo>
                <a:close/>
                <a:moveTo>
                  <a:pt x="1755" y="1953"/>
                </a:moveTo>
                <a:cubicBezTo>
                  <a:pt x="127" y="1953"/>
                  <a:pt x="127" y="1953"/>
                  <a:pt x="127" y="1953"/>
                </a:cubicBezTo>
                <a:cubicBezTo>
                  <a:pt x="80" y="1953"/>
                  <a:pt x="42" y="1916"/>
                  <a:pt x="42" y="1869"/>
                </a:cubicBezTo>
                <a:cubicBezTo>
                  <a:pt x="42" y="617"/>
                  <a:pt x="42" y="617"/>
                  <a:pt x="42" y="617"/>
                </a:cubicBezTo>
                <a:cubicBezTo>
                  <a:pt x="1839" y="617"/>
                  <a:pt x="1839" y="617"/>
                  <a:pt x="1839" y="617"/>
                </a:cubicBezTo>
                <a:cubicBezTo>
                  <a:pt x="1839" y="1869"/>
                  <a:pt x="1839" y="1869"/>
                  <a:pt x="1839" y="1869"/>
                </a:cubicBezTo>
                <a:cubicBezTo>
                  <a:pt x="1839" y="1916"/>
                  <a:pt x="1801" y="1953"/>
                  <a:pt x="1755" y="1953"/>
                </a:cubicBezTo>
                <a:close/>
                <a:moveTo>
                  <a:pt x="1231" y="1078"/>
                </a:moveTo>
                <a:cubicBezTo>
                  <a:pt x="1240" y="1085"/>
                  <a:pt x="1242" y="1098"/>
                  <a:pt x="1235" y="1107"/>
                </a:cubicBezTo>
                <a:cubicBezTo>
                  <a:pt x="907" y="1531"/>
                  <a:pt x="907" y="1531"/>
                  <a:pt x="907" y="1531"/>
                </a:cubicBezTo>
                <a:cubicBezTo>
                  <a:pt x="903" y="1536"/>
                  <a:pt x="897" y="1539"/>
                  <a:pt x="890" y="1539"/>
                </a:cubicBezTo>
                <a:cubicBezTo>
                  <a:pt x="886" y="1539"/>
                  <a:pt x="882" y="1537"/>
                  <a:pt x="878" y="1535"/>
                </a:cubicBezTo>
                <a:cubicBezTo>
                  <a:pt x="664" y="1382"/>
                  <a:pt x="664" y="1382"/>
                  <a:pt x="664" y="1382"/>
                </a:cubicBezTo>
                <a:cubicBezTo>
                  <a:pt x="655" y="1376"/>
                  <a:pt x="653" y="1363"/>
                  <a:pt x="660" y="1353"/>
                </a:cubicBezTo>
                <a:cubicBezTo>
                  <a:pt x="666" y="1344"/>
                  <a:pt x="679" y="1341"/>
                  <a:pt x="689" y="1348"/>
                </a:cubicBezTo>
                <a:cubicBezTo>
                  <a:pt x="886" y="1489"/>
                  <a:pt x="886" y="1489"/>
                  <a:pt x="886" y="1489"/>
                </a:cubicBezTo>
                <a:cubicBezTo>
                  <a:pt x="1202" y="1081"/>
                  <a:pt x="1202" y="1081"/>
                  <a:pt x="1202" y="1081"/>
                </a:cubicBezTo>
                <a:cubicBezTo>
                  <a:pt x="1209" y="1072"/>
                  <a:pt x="1222" y="1070"/>
                  <a:pt x="1231" y="1078"/>
                </a:cubicBezTo>
                <a:close/>
                <a:moveTo>
                  <a:pt x="941" y="804"/>
                </a:moveTo>
                <a:cubicBezTo>
                  <a:pt x="676" y="804"/>
                  <a:pt x="460" y="1020"/>
                  <a:pt x="460" y="1285"/>
                </a:cubicBezTo>
                <a:cubicBezTo>
                  <a:pt x="460" y="1550"/>
                  <a:pt x="676" y="1766"/>
                  <a:pt x="941" y="1766"/>
                </a:cubicBezTo>
                <a:cubicBezTo>
                  <a:pt x="1206" y="1766"/>
                  <a:pt x="1421" y="1550"/>
                  <a:pt x="1421" y="1285"/>
                </a:cubicBezTo>
                <a:cubicBezTo>
                  <a:pt x="1421" y="1020"/>
                  <a:pt x="1206" y="804"/>
                  <a:pt x="941" y="804"/>
                </a:cubicBezTo>
                <a:close/>
                <a:moveTo>
                  <a:pt x="941" y="1724"/>
                </a:moveTo>
                <a:cubicBezTo>
                  <a:pt x="699" y="1724"/>
                  <a:pt x="502" y="1527"/>
                  <a:pt x="502" y="1285"/>
                </a:cubicBezTo>
                <a:cubicBezTo>
                  <a:pt x="502" y="1043"/>
                  <a:pt x="699" y="846"/>
                  <a:pt x="941" y="846"/>
                </a:cubicBezTo>
                <a:cubicBezTo>
                  <a:pt x="1183" y="846"/>
                  <a:pt x="1379" y="1043"/>
                  <a:pt x="1379" y="1285"/>
                </a:cubicBezTo>
                <a:cubicBezTo>
                  <a:pt x="1379" y="1527"/>
                  <a:pt x="1183" y="1724"/>
                  <a:pt x="941" y="1724"/>
                </a:cubicBezTo>
                <a:close/>
              </a:path>
            </a:pathLst>
          </a:custGeom>
          <a:solidFill>
            <a:schemeClr val="lt1"/>
          </a:solidFill>
          <a:ln>
            <a:noFill/>
          </a:ln>
        </p:spPr>
        <p:txBody>
          <a:bodyPr spcFirstLastPara="1" wrap="square" lIns="45713" tIns="22850" rIns="45713" bIns="2285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8" name="Google Shape;328;p15"/>
          <p:cNvSpPr/>
          <p:nvPr/>
        </p:nvSpPr>
        <p:spPr>
          <a:xfrm>
            <a:off x="4102416" y="2293245"/>
            <a:ext cx="576884" cy="786027"/>
          </a:xfrm>
          <a:custGeom>
            <a:avLst/>
            <a:gdLst/>
            <a:ahLst/>
            <a:cxnLst/>
            <a:rect l="0" t="0" r="0" b="0"/>
            <a:pathLst>
              <a:path w="1466" h="2000" extrusionOk="0">
                <a:moveTo>
                  <a:pt x="868" y="605"/>
                </a:moveTo>
                <a:cubicBezTo>
                  <a:pt x="846" y="567"/>
                  <a:pt x="815" y="535"/>
                  <a:pt x="777" y="514"/>
                </a:cubicBezTo>
                <a:cubicBezTo>
                  <a:pt x="761" y="505"/>
                  <a:pt x="744" y="498"/>
                  <a:pt x="727" y="494"/>
                </a:cubicBezTo>
                <a:cubicBezTo>
                  <a:pt x="685" y="482"/>
                  <a:pt x="640" y="482"/>
                  <a:pt x="599" y="493"/>
                </a:cubicBezTo>
                <a:cubicBezTo>
                  <a:pt x="581" y="498"/>
                  <a:pt x="565" y="505"/>
                  <a:pt x="548" y="514"/>
                </a:cubicBezTo>
                <a:cubicBezTo>
                  <a:pt x="510" y="536"/>
                  <a:pt x="479" y="567"/>
                  <a:pt x="458" y="605"/>
                </a:cubicBezTo>
                <a:cubicBezTo>
                  <a:pt x="449" y="621"/>
                  <a:pt x="442" y="638"/>
                  <a:pt x="437" y="655"/>
                </a:cubicBezTo>
                <a:cubicBezTo>
                  <a:pt x="431" y="676"/>
                  <a:pt x="428" y="697"/>
                  <a:pt x="428" y="719"/>
                </a:cubicBezTo>
                <a:cubicBezTo>
                  <a:pt x="428" y="741"/>
                  <a:pt x="431" y="763"/>
                  <a:pt x="437" y="783"/>
                </a:cubicBezTo>
                <a:cubicBezTo>
                  <a:pt x="442" y="800"/>
                  <a:pt x="449" y="817"/>
                  <a:pt x="458" y="834"/>
                </a:cubicBezTo>
                <a:cubicBezTo>
                  <a:pt x="479" y="872"/>
                  <a:pt x="510" y="903"/>
                  <a:pt x="548" y="924"/>
                </a:cubicBezTo>
                <a:cubicBezTo>
                  <a:pt x="565" y="933"/>
                  <a:pt x="582" y="940"/>
                  <a:pt x="599" y="945"/>
                </a:cubicBezTo>
                <a:cubicBezTo>
                  <a:pt x="619" y="951"/>
                  <a:pt x="641" y="954"/>
                  <a:pt x="663" y="954"/>
                </a:cubicBezTo>
                <a:cubicBezTo>
                  <a:pt x="685" y="954"/>
                  <a:pt x="706" y="951"/>
                  <a:pt x="727" y="945"/>
                </a:cubicBezTo>
                <a:cubicBezTo>
                  <a:pt x="744" y="940"/>
                  <a:pt x="761" y="933"/>
                  <a:pt x="777" y="924"/>
                </a:cubicBezTo>
                <a:cubicBezTo>
                  <a:pt x="815" y="903"/>
                  <a:pt x="846" y="872"/>
                  <a:pt x="868" y="834"/>
                </a:cubicBezTo>
                <a:cubicBezTo>
                  <a:pt x="877" y="817"/>
                  <a:pt x="884" y="800"/>
                  <a:pt x="888" y="783"/>
                </a:cubicBezTo>
                <a:cubicBezTo>
                  <a:pt x="894" y="763"/>
                  <a:pt x="897" y="741"/>
                  <a:pt x="897" y="719"/>
                </a:cubicBezTo>
                <a:cubicBezTo>
                  <a:pt x="897" y="697"/>
                  <a:pt x="894" y="676"/>
                  <a:pt x="888" y="655"/>
                </a:cubicBezTo>
                <a:cubicBezTo>
                  <a:pt x="884" y="638"/>
                  <a:pt x="877" y="621"/>
                  <a:pt x="868" y="605"/>
                </a:cubicBezTo>
                <a:close/>
                <a:moveTo>
                  <a:pt x="855" y="774"/>
                </a:moveTo>
                <a:cubicBezTo>
                  <a:pt x="851" y="788"/>
                  <a:pt x="845" y="803"/>
                  <a:pt x="837" y="817"/>
                </a:cubicBezTo>
                <a:cubicBezTo>
                  <a:pt x="819" y="849"/>
                  <a:pt x="792" y="876"/>
                  <a:pt x="760" y="894"/>
                </a:cubicBezTo>
                <a:cubicBezTo>
                  <a:pt x="746" y="901"/>
                  <a:pt x="732" y="907"/>
                  <a:pt x="717" y="911"/>
                </a:cubicBezTo>
                <a:cubicBezTo>
                  <a:pt x="682" y="921"/>
                  <a:pt x="644" y="921"/>
                  <a:pt x="608" y="911"/>
                </a:cubicBezTo>
                <a:cubicBezTo>
                  <a:pt x="594" y="907"/>
                  <a:pt x="579" y="901"/>
                  <a:pt x="565" y="894"/>
                </a:cubicBezTo>
                <a:cubicBezTo>
                  <a:pt x="533" y="875"/>
                  <a:pt x="506" y="849"/>
                  <a:pt x="488" y="816"/>
                </a:cubicBezTo>
                <a:cubicBezTo>
                  <a:pt x="481" y="803"/>
                  <a:pt x="475" y="788"/>
                  <a:pt x="471" y="774"/>
                </a:cubicBezTo>
                <a:cubicBezTo>
                  <a:pt x="466" y="756"/>
                  <a:pt x="463" y="738"/>
                  <a:pt x="463" y="719"/>
                </a:cubicBezTo>
                <a:cubicBezTo>
                  <a:pt x="463" y="701"/>
                  <a:pt x="466" y="682"/>
                  <a:pt x="471" y="665"/>
                </a:cubicBezTo>
                <a:cubicBezTo>
                  <a:pt x="475" y="650"/>
                  <a:pt x="481" y="636"/>
                  <a:pt x="488" y="622"/>
                </a:cubicBezTo>
                <a:cubicBezTo>
                  <a:pt x="506" y="590"/>
                  <a:pt x="533" y="563"/>
                  <a:pt x="565" y="545"/>
                </a:cubicBezTo>
                <a:cubicBezTo>
                  <a:pt x="579" y="537"/>
                  <a:pt x="594" y="531"/>
                  <a:pt x="608" y="527"/>
                </a:cubicBezTo>
                <a:cubicBezTo>
                  <a:pt x="626" y="522"/>
                  <a:pt x="644" y="520"/>
                  <a:pt x="663" y="520"/>
                </a:cubicBezTo>
                <a:cubicBezTo>
                  <a:pt x="681" y="520"/>
                  <a:pt x="700" y="522"/>
                  <a:pt x="717" y="527"/>
                </a:cubicBezTo>
                <a:cubicBezTo>
                  <a:pt x="732" y="531"/>
                  <a:pt x="746" y="537"/>
                  <a:pt x="760" y="545"/>
                </a:cubicBezTo>
                <a:cubicBezTo>
                  <a:pt x="792" y="563"/>
                  <a:pt x="819" y="590"/>
                  <a:pt x="837" y="622"/>
                </a:cubicBezTo>
                <a:cubicBezTo>
                  <a:pt x="845" y="636"/>
                  <a:pt x="851" y="650"/>
                  <a:pt x="855" y="665"/>
                </a:cubicBezTo>
                <a:cubicBezTo>
                  <a:pt x="860" y="682"/>
                  <a:pt x="862" y="701"/>
                  <a:pt x="862" y="719"/>
                </a:cubicBezTo>
                <a:cubicBezTo>
                  <a:pt x="862" y="738"/>
                  <a:pt x="860" y="756"/>
                  <a:pt x="855" y="774"/>
                </a:cubicBezTo>
                <a:close/>
                <a:moveTo>
                  <a:pt x="1064" y="620"/>
                </a:moveTo>
                <a:cubicBezTo>
                  <a:pt x="1019" y="620"/>
                  <a:pt x="1019" y="620"/>
                  <a:pt x="1019" y="620"/>
                </a:cubicBezTo>
                <a:cubicBezTo>
                  <a:pt x="1019" y="620"/>
                  <a:pt x="1019" y="619"/>
                  <a:pt x="1019" y="618"/>
                </a:cubicBezTo>
                <a:cubicBezTo>
                  <a:pt x="1011" y="591"/>
                  <a:pt x="1000" y="564"/>
                  <a:pt x="986" y="539"/>
                </a:cubicBezTo>
                <a:cubicBezTo>
                  <a:pt x="986" y="538"/>
                  <a:pt x="986" y="537"/>
                  <a:pt x="985" y="537"/>
                </a:cubicBezTo>
                <a:cubicBezTo>
                  <a:pt x="1016" y="506"/>
                  <a:pt x="1016" y="506"/>
                  <a:pt x="1016" y="506"/>
                </a:cubicBezTo>
                <a:cubicBezTo>
                  <a:pt x="1036" y="486"/>
                  <a:pt x="1036" y="454"/>
                  <a:pt x="1016" y="434"/>
                </a:cubicBezTo>
                <a:cubicBezTo>
                  <a:pt x="948" y="366"/>
                  <a:pt x="948" y="366"/>
                  <a:pt x="948" y="366"/>
                </a:cubicBezTo>
                <a:cubicBezTo>
                  <a:pt x="928" y="346"/>
                  <a:pt x="896" y="346"/>
                  <a:pt x="876" y="366"/>
                </a:cubicBezTo>
                <a:cubicBezTo>
                  <a:pt x="845" y="397"/>
                  <a:pt x="845" y="397"/>
                  <a:pt x="845" y="397"/>
                </a:cubicBezTo>
                <a:cubicBezTo>
                  <a:pt x="844" y="396"/>
                  <a:pt x="844" y="396"/>
                  <a:pt x="843" y="396"/>
                </a:cubicBezTo>
                <a:cubicBezTo>
                  <a:pt x="817" y="381"/>
                  <a:pt x="791" y="370"/>
                  <a:pt x="764" y="363"/>
                </a:cubicBezTo>
                <a:cubicBezTo>
                  <a:pt x="763" y="363"/>
                  <a:pt x="762" y="363"/>
                  <a:pt x="762" y="362"/>
                </a:cubicBezTo>
                <a:cubicBezTo>
                  <a:pt x="762" y="318"/>
                  <a:pt x="762" y="318"/>
                  <a:pt x="762" y="318"/>
                </a:cubicBezTo>
                <a:cubicBezTo>
                  <a:pt x="762" y="290"/>
                  <a:pt x="739" y="267"/>
                  <a:pt x="711" y="267"/>
                </a:cubicBezTo>
                <a:cubicBezTo>
                  <a:pt x="614" y="267"/>
                  <a:pt x="614" y="267"/>
                  <a:pt x="614" y="267"/>
                </a:cubicBezTo>
                <a:cubicBezTo>
                  <a:pt x="587" y="267"/>
                  <a:pt x="564" y="290"/>
                  <a:pt x="564" y="318"/>
                </a:cubicBezTo>
                <a:cubicBezTo>
                  <a:pt x="564" y="362"/>
                  <a:pt x="564" y="362"/>
                  <a:pt x="564" y="362"/>
                </a:cubicBezTo>
                <a:cubicBezTo>
                  <a:pt x="563" y="363"/>
                  <a:pt x="562" y="363"/>
                  <a:pt x="562" y="363"/>
                </a:cubicBezTo>
                <a:cubicBezTo>
                  <a:pt x="535" y="371"/>
                  <a:pt x="508" y="382"/>
                  <a:pt x="482" y="396"/>
                </a:cubicBezTo>
                <a:cubicBezTo>
                  <a:pt x="481" y="396"/>
                  <a:pt x="481" y="396"/>
                  <a:pt x="480" y="397"/>
                </a:cubicBezTo>
                <a:cubicBezTo>
                  <a:pt x="449" y="366"/>
                  <a:pt x="449" y="366"/>
                  <a:pt x="449" y="366"/>
                </a:cubicBezTo>
                <a:cubicBezTo>
                  <a:pt x="429" y="346"/>
                  <a:pt x="397" y="346"/>
                  <a:pt x="377" y="366"/>
                </a:cubicBezTo>
                <a:cubicBezTo>
                  <a:pt x="309" y="434"/>
                  <a:pt x="309" y="434"/>
                  <a:pt x="309" y="434"/>
                </a:cubicBezTo>
                <a:cubicBezTo>
                  <a:pt x="300" y="443"/>
                  <a:pt x="294" y="456"/>
                  <a:pt x="294" y="470"/>
                </a:cubicBezTo>
                <a:cubicBezTo>
                  <a:pt x="294" y="483"/>
                  <a:pt x="300" y="496"/>
                  <a:pt x="309" y="506"/>
                </a:cubicBezTo>
                <a:cubicBezTo>
                  <a:pt x="340" y="537"/>
                  <a:pt x="340" y="537"/>
                  <a:pt x="340" y="537"/>
                </a:cubicBezTo>
                <a:cubicBezTo>
                  <a:pt x="340" y="538"/>
                  <a:pt x="340" y="538"/>
                  <a:pt x="339" y="539"/>
                </a:cubicBezTo>
                <a:cubicBezTo>
                  <a:pt x="325" y="565"/>
                  <a:pt x="314" y="591"/>
                  <a:pt x="307" y="618"/>
                </a:cubicBezTo>
                <a:cubicBezTo>
                  <a:pt x="306" y="619"/>
                  <a:pt x="306" y="619"/>
                  <a:pt x="306" y="620"/>
                </a:cubicBezTo>
                <a:cubicBezTo>
                  <a:pt x="262" y="620"/>
                  <a:pt x="262" y="620"/>
                  <a:pt x="262" y="620"/>
                </a:cubicBezTo>
                <a:cubicBezTo>
                  <a:pt x="234" y="620"/>
                  <a:pt x="211" y="643"/>
                  <a:pt x="211" y="671"/>
                </a:cubicBezTo>
                <a:cubicBezTo>
                  <a:pt x="211" y="767"/>
                  <a:pt x="211" y="767"/>
                  <a:pt x="211" y="767"/>
                </a:cubicBezTo>
                <a:cubicBezTo>
                  <a:pt x="211" y="795"/>
                  <a:pt x="234" y="818"/>
                  <a:pt x="262" y="818"/>
                </a:cubicBezTo>
                <a:cubicBezTo>
                  <a:pt x="306" y="818"/>
                  <a:pt x="306" y="818"/>
                  <a:pt x="306" y="818"/>
                </a:cubicBezTo>
                <a:cubicBezTo>
                  <a:pt x="306" y="819"/>
                  <a:pt x="306" y="819"/>
                  <a:pt x="307" y="820"/>
                </a:cubicBezTo>
                <a:cubicBezTo>
                  <a:pt x="314" y="847"/>
                  <a:pt x="325" y="874"/>
                  <a:pt x="339" y="900"/>
                </a:cubicBezTo>
                <a:cubicBezTo>
                  <a:pt x="340" y="900"/>
                  <a:pt x="340" y="901"/>
                  <a:pt x="340" y="902"/>
                </a:cubicBezTo>
                <a:cubicBezTo>
                  <a:pt x="309" y="933"/>
                  <a:pt x="309" y="933"/>
                  <a:pt x="309" y="933"/>
                </a:cubicBezTo>
                <a:cubicBezTo>
                  <a:pt x="300" y="942"/>
                  <a:pt x="294" y="955"/>
                  <a:pt x="294" y="969"/>
                </a:cubicBezTo>
                <a:cubicBezTo>
                  <a:pt x="294" y="982"/>
                  <a:pt x="300" y="995"/>
                  <a:pt x="309" y="1005"/>
                </a:cubicBezTo>
                <a:cubicBezTo>
                  <a:pt x="377" y="1073"/>
                  <a:pt x="377" y="1073"/>
                  <a:pt x="377" y="1073"/>
                </a:cubicBezTo>
                <a:cubicBezTo>
                  <a:pt x="397" y="1093"/>
                  <a:pt x="429" y="1093"/>
                  <a:pt x="449" y="1073"/>
                </a:cubicBezTo>
                <a:cubicBezTo>
                  <a:pt x="480" y="1042"/>
                  <a:pt x="480" y="1042"/>
                  <a:pt x="480" y="1042"/>
                </a:cubicBezTo>
                <a:cubicBezTo>
                  <a:pt x="481" y="1042"/>
                  <a:pt x="482" y="1042"/>
                  <a:pt x="482" y="1043"/>
                </a:cubicBezTo>
                <a:cubicBezTo>
                  <a:pt x="508" y="1057"/>
                  <a:pt x="534" y="1068"/>
                  <a:pt x="562" y="1075"/>
                </a:cubicBezTo>
                <a:cubicBezTo>
                  <a:pt x="562" y="1076"/>
                  <a:pt x="563" y="1076"/>
                  <a:pt x="564" y="1076"/>
                </a:cubicBezTo>
                <a:cubicBezTo>
                  <a:pt x="564" y="1120"/>
                  <a:pt x="564" y="1120"/>
                  <a:pt x="564" y="1120"/>
                </a:cubicBezTo>
                <a:cubicBezTo>
                  <a:pt x="564" y="1148"/>
                  <a:pt x="587" y="1171"/>
                  <a:pt x="614" y="1171"/>
                </a:cubicBezTo>
                <a:cubicBezTo>
                  <a:pt x="711" y="1171"/>
                  <a:pt x="711" y="1171"/>
                  <a:pt x="711" y="1171"/>
                </a:cubicBezTo>
                <a:cubicBezTo>
                  <a:pt x="739" y="1171"/>
                  <a:pt x="762" y="1148"/>
                  <a:pt x="762" y="1120"/>
                </a:cubicBezTo>
                <a:cubicBezTo>
                  <a:pt x="762" y="1076"/>
                  <a:pt x="762" y="1076"/>
                  <a:pt x="762" y="1076"/>
                </a:cubicBezTo>
                <a:cubicBezTo>
                  <a:pt x="762" y="1076"/>
                  <a:pt x="763" y="1076"/>
                  <a:pt x="764" y="1075"/>
                </a:cubicBezTo>
                <a:cubicBezTo>
                  <a:pt x="791" y="1068"/>
                  <a:pt x="817" y="1057"/>
                  <a:pt x="843" y="1043"/>
                </a:cubicBezTo>
                <a:cubicBezTo>
                  <a:pt x="844" y="1042"/>
                  <a:pt x="844" y="1042"/>
                  <a:pt x="845" y="1042"/>
                </a:cubicBezTo>
                <a:cubicBezTo>
                  <a:pt x="876" y="1073"/>
                  <a:pt x="876" y="1073"/>
                  <a:pt x="876" y="1073"/>
                </a:cubicBezTo>
                <a:cubicBezTo>
                  <a:pt x="896" y="1093"/>
                  <a:pt x="928" y="1092"/>
                  <a:pt x="948" y="1073"/>
                </a:cubicBezTo>
                <a:cubicBezTo>
                  <a:pt x="1016" y="1005"/>
                  <a:pt x="1016" y="1005"/>
                  <a:pt x="1016" y="1005"/>
                </a:cubicBezTo>
                <a:cubicBezTo>
                  <a:pt x="1036" y="985"/>
                  <a:pt x="1036" y="953"/>
                  <a:pt x="1016" y="933"/>
                </a:cubicBezTo>
                <a:cubicBezTo>
                  <a:pt x="985" y="902"/>
                  <a:pt x="985" y="902"/>
                  <a:pt x="985" y="902"/>
                </a:cubicBezTo>
                <a:cubicBezTo>
                  <a:pt x="986" y="901"/>
                  <a:pt x="986" y="900"/>
                  <a:pt x="986" y="900"/>
                </a:cubicBezTo>
                <a:cubicBezTo>
                  <a:pt x="1000" y="874"/>
                  <a:pt x="1011" y="848"/>
                  <a:pt x="1019" y="820"/>
                </a:cubicBezTo>
                <a:cubicBezTo>
                  <a:pt x="1019" y="820"/>
                  <a:pt x="1019" y="819"/>
                  <a:pt x="1019" y="818"/>
                </a:cubicBezTo>
                <a:cubicBezTo>
                  <a:pt x="1064" y="818"/>
                  <a:pt x="1064" y="818"/>
                  <a:pt x="1064" y="818"/>
                </a:cubicBezTo>
                <a:cubicBezTo>
                  <a:pt x="1092" y="818"/>
                  <a:pt x="1115" y="795"/>
                  <a:pt x="1115" y="767"/>
                </a:cubicBezTo>
                <a:cubicBezTo>
                  <a:pt x="1115" y="671"/>
                  <a:pt x="1115" y="671"/>
                  <a:pt x="1115" y="671"/>
                </a:cubicBezTo>
                <a:cubicBezTo>
                  <a:pt x="1115" y="643"/>
                  <a:pt x="1092" y="620"/>
                  <a:pt x="1064" y="620"/>
                </a:cubicBezTo>
                <a:close/>
                <a:moveTo>
                  <a:pt x="1079" y="767"/>
                </a:moveTo>
                <a:cubicBezTo>
                  <a:pt x="1079" y="776"/>
                  <a:pt x="1072" y="783"/>
                  <a:pt x="1064" y="783"/>
                </a:cubicBezTo>
                <a:cubicBezTo>
                  <a:pt x="1006" y="783"/>
                  <a:pt x="1006" y="783"/>
                  <a:pt x="1006" y="783"/>
                </a:cubicBezTo>
                <a:cubicBezTo>
                  <a:pt x="991" y="786"/>
                  <a:pt x="991" y="786"/>
                  <a:pt x="991" y="786"/>
                </a:cubicBezTo>
                <a:cubicBezTo>
                  <a:pt x="988" y="800"/>
                  <a:pt x="988" y="800"/>
                  <a:pt x="988" y="800"/>
                </a:cubicBezTo>
                <a:cubicBezTo>
                  <a:pt x="987" y="803"/>
                  <a:pt x="986" y="807"/>
                  <a:pt x="985" y="811"/>
                </a:cubicBezTo>
                <a:cubicBezTo>
                  <a:pt x="978" y="835"/>
                  <a:pt x="968" y="860"/>
                  <a:pt x="956" y="883"/>
                </a:cubicBezTo>
                <a:cubicBezTo>
                  <a:pt x="954" y="886"/>
                  <a:pt x="952" y="889"/>
                  <a:pt x="950" y="892"/>
                </a:cubicBezTo>
                <a:cubicBezTo>
                  <a:pt x="941" y="907"/>
                  <a:pt x="941" y="907"/>
                  <a:pt x="941" y="907"/>
                </a:cubicBezTo>
                <a:cubicBezTo>
                  <a:pt x="992" y="958"/>
                  <a:pt x="992" y="958"/>
                  <a:pt x="992" y="958"/>
                </a:cubicBezTo>
                <a:cubicBezTo>
                  <a:pt x="998" y="964"/>
                  <a:pt x="998" y="974"/>
                  <a:pt x="992" y="980"/>
                </a:cubicBezTo>
                <a:cubicBezTo>
                  <a:pt x="923" y="1048"/>
                  <a:pt x="923" y="1048"/>
                  <a:pt x="923" y="1048"/>
                </a:cubicBezTo>
                <a:cubicBezTo>
                  <a:pt x="917" y="1054"/>
                  <a:pt x="907" y="1054"/>
                  <a:pt x="901" y="1048"/>
                </a:cubicBezTo>
                <a:cubicBezTo>
                  <a:pt x="850" y="997"/>
                  <a:pt x="850" y="997"/>
                  <a:pt x="850" y="997"/>
                </a:cubicBezTo>
                <a:cubicBezTo>
                  <a:pt x="835" y="1006"/>
                  <a:pt x="835" y="1006"/>
                  <a:pt x="835" y="1006"/>
                </a:cubicBezTo>
                <a:cubicBezTo>
                  <a:pt x="832" y="1008"/>
                  <a:pt x="829" y="1010"/>
                  <a:pt x="826" y="1012"/>
                </a:cubicBezTo>
                <a:cubicBezTo>
                  <a:pt x="803" y="1025"/>
                  <a:pt x="779" y="1035"/>
                  <a:pt x="754" y="1042"/>
                </a:cubicBezTo>
                <a:cubicBezTo>
                  <a:pt x="750" y="1043"/>
                  <a:pt x="747" y="1044"/>
                  <a:pt x="740" y="1045"/>
                </a:cubicBezTo>
                <a:cubicBezTo>
                  <a:pt x="727" y="1048"/>
                  <a:pt x="727" y="1048"/>
                  <a:pt x="727" y="1048"/>
                </a:cubicBezTo>
                <a:cubicBezTo>
                  <a:pt x="727" y="1120"/>
                  <a:pt x="727" y="1120"/>
                  <a:pt x="727" y="1120"/>
                </a:cubicBezTo>
                <a:cubicBezTo>
                  <a:pt x="727" y="1129"/>
                  <a:pt x="720" y="1136"/>
                  <a:pt x="711" y="1136"/>
                </a:cubicBezTo>
                <a:cubicBezTo>
                  <a:pt x="614" y="1136"/>
                  <a:pt x="614" y="1136"/>
                  <a:pt x="614" y="1136"/>
                </a:cubicBezTo>
                <a:cubicBezTo>
                  <a:pt x="606" y="1136"/>
                  <a:pt x="599" y="1129"/>
                  <a:pt x="599" y="1120"/>
                </a:cubicBezTo>
                <a:cubicBezTo>
                  <a:pt x="599" y="1062"/>
                  <a:pt x="599" y="1062"/>
                  <a:pt x="599" y="1062"/>
                </a:cubicBezTo>
                <a:cubicBezTo>
                  <a:pt x="596" y="1048"/>
                  <a:pt x="596" y="1048"/>
                  <a:pt x="596" y="1048"/>
                </a:cubicBezTo>
                <a:cubicBezTo>
                  <a:pt x="583" y="1044"/>
                  <a:pt x="583" y="1044"/>
                  <a:pt x="583" y="1044"/>
                </a:cubicBezTo>
                <a:cubicBezTo>
                  <a:pt x="579" y="1044"/>
                  <a:pt x="575" y="1043"/>
                  <a:pt x="571" y="1042"/>
                </a:cubicBezTo>
                <a:cubicBezTo>
                  <a:pt x="547" y="1035"/>
                  <a:pt x="522" y="1025"/>
                  <a:pt x="499" y="1012"/>
                </a:cubicBezTo>
                <a:cubicBezTo>
                  <a:pt x="496" y="1010"/>
                  <a:pt x="493" y="1008"/>
                  <a:pt x="490" y="1007"/>
                </a:cubicBezTo>
                <a:cubicBezTo>
                  <a:pt x="475" y="997"/>
                  <a:pt x="475" y="997"/>
                  <a:pt x="475" y="997"/>
                </a:cubicBezTo>
                <a:cubicBezTo>
                  <a:pt x="424" y="1048"/>
                  <a:pt x="424" y="1048"/>
                  <a:pt x="424" y="1048"/>
                </a:cubicBezTo>
                <a:cubicBezTo>
                  <a:pt x="418" y="1054"/>
                  <a:pt x="408" y="1054"/>
                  <a:pt x="402" y="1048"/>
                </a:cubicBezTo>
                <a:cubicBezTo>
                  <a:pt x="334" y="980"/>
                  <a:pt x="334" y="980"/>
                  <a:pt x="334" y="980"/>
                </a:cubicBezTo>
                <a:cubicBezTo>
                  <a:pt x="331" y="977"/>
                  <a:pt x="329" y="973"/>
                  <a:pt x="329" y="969"/>
                </a:cubicBezTo>
                <a:cubicBezTo>
                  <a:pt x="329" y="965"/>
                  <a:pt x="331" y="961"/>
                  <a:pt x="334" y="958"/>
                </a:cubicBezTo>
                <a:cubicBezTo>
                  <a:pt x="375" y="917"/>
                  <a:pt x="375" y="917"/>
                  <a:pt x="375" y="917"/>
                </a:cubicBezTo>
                <a:cubicBezTo>
                  <a:pt x="383" y="904"/>
                  <a:pt x="383" y="904"/>
                  <a:pt x="383" y="904"/>
                </a:cubicBezTo>
                <a:cubicBezTo>
                  <a:pt x="376" y="892"/>
                  <a:pt x="376" y="892"/>
                  <a:pt x="376" y="892"/>
                </a:cubicBezTo>
                <a:cubicBezTo>
                  <a:pt x="374" y="889"/>
                  <a:pt x="372" y="886"/>
                  <a:pt x="370" y="883"/>
                </a:cubicBezTo>
                <a:cubicBezTo>
                  <a:pt x="357" y="859"/>
                  <a:pt x="347" y="835"/>
                  <a:pt x="340" y="811"/>
                </a:cubicBezTo>
                <a:cubicBezTo>
                  <a:pt x="339" y="807"/>
                  <a:pt x="339" y="803"/>
                  <a:pt x="337" y="797"/>
                </a:cubicBezTo>
                <a:cubicBezTo>
                  <a:pt x="334" y="783"/>
                  <a:pt x="334" y="783"/>
                  <a:pt x="334" y="783"/>
                </a:cubicBezTo>
                <a:cubicBezTo>
                  <a:pt x="262" y="783"/>
                  <a:pt x="262" y="783"/>
                  <a:pt x="262" y="783"/>
                </a:cubicBezTo>
                <a:cubicBezTo>
                  <a:pt x="253" y="783"/>
                  <a:pt x="246" y="776"/>
                  <a:pt x="246" y="767"/>
                </a:cubicBezTo>
                <a:cubicBezTo>
                  <a:pt x="246" y="671"/>
                  <a:pt x="246" y="671"/>
                  <a:pt x="246" y="671"/>
                </a:cubicBezTo>
                <a:cubicBezTo>
                  <a:pt x="246" y="662"/>
                  <a:pt x="253" y="655"/>
                  <a:pt x="262" y="655"/>
                </a:cubicBezTo>
                <a:cubicBezTo>
                  <a:pt x="334" y="655"/>
                  <a:pt x="334" y="655"/>
                  <a:pt x="334" y="655"/>
                </a:cubicBezTo>
                <a:cubicBezTo>
                  <a:pt x="338" y="638"/>
                  <a:pt x="338" y="638"/>
                  <a:pt x="338" y="638"/>
                </a:cubicBezTo>
                <a:cubicBezTo>
                  <a:pt x="339" y="635"/>
                  <a:pt x="339" y="631"/>
                  <a:pt x="340" y="628"/>
                </a:cubicBezTo>
                <a:cubicBezTo>
                  <a:pt x="347" y="603"/>
                  <a:pt x="357" y="579"/>
                  <a:pt x="370" y="556"/>
                </a:cubicBezTo>
                <a:cubicBezTo>
                  <a:pt x="372" y="553"/>
                  <a:pt x="374" y="549"/>
                  <a:pt x="378" y="543"/>
                </a:cubicBezTo>
                <a:cubicBezTo>
                  <a:pt x="385" y="532"/>
                  <a:pt x="385" y="532"/>
                  <a:pt x="385" y="532"/>
                </a:cubicBezTo>
                <a:cubicBezTo>
                  <a:pt x="334" y="481"/>
                  <a:pt x="334" y="481"/>
                  <a:pt x="334" y="481"/>
                </a:cubicBezTo>
                <a:cubicBezTo>
                  <a:pt x="331" y="478"/>
                  <a:pt x="329" y="474"/>
                  <a:pt x="329" y="470"/>
                </a:cubicBezTo>
                <a:cubicBezTo>
                  <a:pt x="329" y="466"/>
                  <a:pt x="331" y="462"/>
                  <a:pt x="334" y="459"/>
                </a:cubicBezTo>
                <a:cubicBezTo>
                  <a:pt x="402" y="390"/>
                  <a:pt x="402" y="390"/>
                  <a:pt x="402" y="390"/>
                </a:cubicBezTo>
                <a:cubicBezTo>
                  <a:pt x="408" y="384"/>
                  <a:pt x="418" y="384"/>
                  <a:pt x="424" y="390"/>
                </a:cubicBezTo>
                <a:cubicBezTo>
                  <a:pt x="465" y="431"/>
                  <a:pt x="465" y="431"/>
                  <a:pt x="465" y="431"/>
                </a:cubicBezTo>
                <a:cubicBezTo>
                  <a:pt x="478" y="440"/>
                  <a:pt x="478" y="440"/>
                  <a:pt x="478" y="440"/>
                </a:cubicBezTo>
                <a:cubicBezTo>
                  <a:pt x="490" y="432"/>
                  <a:pt x="490" y="432"/>
                  <a:pt x="490" y="432"/>
                </a:cubicBezTo>
                <a:cubicBezTo>
                  <a:pt x="493" y="430"/>
                  <a:pt x="496" y="428"/>
                  <a:pt x="499" y="426"/>
                </a:cubicBezTo>
                <a:cubicBezTo>
                  <a:pt x="522" y="414"/>
                  <a:pt x="547" y="404"/>
                  <a:pt x="571" y="397"/>
                </a:cubicBezTo>
                <a:cubicBezTo>
                  <a:pt x="575" y="396"/>
                  <a:pt x="579" y="395"/>
                  <a:pt x="585" y="393"/>
                </a:cubicBezTo>
                <a:cubicBezTo>
                  <a:pt x="599" y="390"/>
                  <a:pt x="599" y="390"/>
                  <a:pt x="599" y="390"/>
                </a:cubicBezTo>
                <a:cubicBezTo>
                  <a:pt x="599" y="318"/>
                  <a:pt x="599" y="318"/>
                  <a:pt x="599" y="318"/>
                </a:cubicBezTo>
                <a:cubicBezTo>
                  <a:pt x="599" y="309"/>
                  <a:pt x="606" y="303"/>
                  <a:pt x="614" y="303"/>
                </a:cubicBezTo>
                <a:cubicBezTo>
                  <a:pt x="711" y="303"/>
                  <a:pt x="711" y="303"/>
                  <a:pt x="711" y="303"/>
                </a:cubicBezTo>
                <a:cubicBezTo>
                  <a:pt x="720" y="303"/>
                  <a:pt x="727" y="310"/>
                  <a:pt x="727" y="318"/>
                </a:cubicBezTo>
                <a:cubicBezTo>
                  <a:pt x="727" y="376"/>
                  <a:pt x="727" y="376"/>
                  <a:pt x="727" y="376"/>
                </a:cubicBezTo>
                <a:cubicBezTo>
                  <a:pt x="730" y="391"/>
                  <a:pt x="730" y="391"/>
                  <a:pt x="730" y="391"/>
                </a:cubicBezTo>
                <a:cubicBezTo>
                  <a:pt x="743" y="394"/>
                  <a:pt x="743" y="394"/>
                  <a:pt x="743" y="394"/>
                </a:cubicBezTo>
                <a:cubicBezTo>
                  <a:pt x="747" y="395"/>
                  <a:pt x="751" y="396"/>
                  <a:pt x="754" y="397"/>
                </a:cubicBezTo>
                <a:cubicBezTo>
                  <a:pt x="779" y="403"/>
                  <a:pt x="803" y="413"/>
                  <a:pt x="826" y="426"/>
                </a:cubicBezTo>
                <a:cubicBezTo>
                  <a:pt x="829" y="428"/>
                  <a:pt x="832" y="430"/>
                  <a:pt x="835" y="432"/>
                </a:cubicBezTo>
                <a:cubicBezTo>
                  <a:pt x="850" y="441"/>
                  <a:pt x="850" y="441"/>
                  <a:pt x="850" y="441"/>
                </a:cubicBezTo>
                <a:cubicBezTo>
                  <a:pt x="901" y="391"/>
                  <a:pt x="901" y="391"/>
                  <a:pt x="901" y="391"/>
                </a:cubicBezTo>
                <a:cubicBezTo>
                  <a:pt x="907" y="384"/>
                  <a:pt x="917" y="384"/>
                  <a:pt x="923" y="390"/>
                </a:cubicBezTo>
                <a:cubicBezTo>
                  <a:pt x="992" y="459"/>
                  <a:pt x="992" y="459"/>
                  <a:pt x="992" y="459"/>
                </a:cubicBezTo>
                <a:cubicBezTo>
                  <a:pt x="998" y="465"/>
                  <a:pt x="998" y="475"/>
                  <a:pt x="992" y="481"/>
                </a:cubicBezTo>
                <a:cubicBezTo>
                  <a:pt x="951" y="522"/>
                  <a:pt x="951" y="522"/>
                  <a:pt x="951" y="522"/>
                </a:cubicBezTo>
                <a:cubicBezTo>
                  <a:pt x="942" y="534"/>
                  <a:pt x="942" y="534"/>
                  <a:pt x="942" y="534"/>
                </a:cubicBezTo>
                <a:cubicBezTo>
                  <a:pt x="950" y="546"/>
                  <a:pt x="950" y="546"/>
                  <a:pt x="950" y="546"/>
                </a:cubicBezTo>
                <a:cubicBezTo>
                  <a:pt x="952" y="549"/>
                  <a:pt x="954" y="552"/>
                  <a:pt x="955" y="556"/>
                </a:cubicBezTo>
                <a:cubicBezTo>
                  <a:pt x="968" y="579"/>
                  <a:pt x="978" y="603"/>
                  <a:pt x="985" y="628"/>
                </a:cubicBezTo>
                <a:cubicBezTo>
                  <a:pt x="986" y="631"/>
                  <a:pt x="987" y="635"/>
                  <a:pt x="988" y="638"/>
                </a:cubicBezTo>
                <a:cubicBezTo>
                  <a:pt x="992" y="655"/>
                  <a:pt x="992" y="655"/>
                  <a:pt x="992" y="655"/>
                </a:cubicBezTo>
                <a:cubicBezTo>
                  <a:pt x="1064" y="655"/>
                  <a:pt x="1064" y="655"/>
                  <a:pt x="1064" y="655"/>
                </a:cubicBezTo>
                <a:cubicBezTo>
                  <a:pt x="1072" y="655"/>
                  <a:pt x="1079" y="662"/>
                  <a:pt x="1079" y="671"/>
                </a:cubicBezTo>
                <a:lnTo>
                  <a:pt x="1079" y="767"/>
                </a:lnTo>
                <a:close/>
                <a:moveTo>
                  <a:pt x="1462" y="907"/>
                </a:moveTo>
                <a:cubicBezTo>
                  <a:pt x="1459" y="891"/>
                  <a:pt x="1452" y="875"/>
                  <a:pt x="1441" y="862"/>
                </a:cubicBezTo>
                <a:cubicBezTo>
                  <a:pt x="1285" y="693"/>
                  <a:pt x="1285" y="693"/>
                  <a:pt x="1285" y="693"/>
                </a:cubicBezTo>
                <a:cubicBezTo>
                  <a:pt x="1264" y="669"/>
                  <a:pt x="1247" y="641"/>
                  <a:pt x="1235" y="610"/>
                </a:cubicBezTo>
                <a:cubicBezTo>
                  <a:pt x="1128" y="354"/>
                  <a:pt x="1128" y="354"/>
                  <a:pt x="1128" y="354"/>
                </a:cubicBezTo>
                <a:cubicBezTo>
                  <a:pt x="1145" y="354"/>
                  <a:pt x="1162" y="350"/>
                  <a:pt x="1177" y="342"/>
                </a:cubicBezTo>
                <a:cubicBezTo>
                  <a:pt x="1200" y="331"/>
                  <a:pt x="1212" y="318"/>
                  <a:pt x="1218" y="296"/>
                </a:cubicBezTo>
                <a:cubicBezTo>
                  <a:pt x="1223" y="279"/>
                  <a:pt x="1211" y="264"/>
                  <a:pt x="1203" y="253"/>
                </a:cubicBezTo>
                <a:cubicBezTo>
                  <a:pt x="1164" y="199"/>
                  <a:pt x="1047" y="109"/>
                  <a:pt x="918" y="50"/>
                </a:cubicBezTo>
                <a:cubicBezTo>
                  <a:pt x="807" y="0"/>
                  <a:pt x="649" y="0"/>
                  <a:pt x="564" y="5"/>
                </a:cubicBezTo>
                <a:cubicBezTo>
                  <a:pt x="447" y="12"/>
                  <a:pt x="282" y="45"/>
                  <a:pt x="165" y="163"/>
                </a:cubicBezTo>
                <a:cubicBezTo>
                  <a:pt x="47" y="281"/>
                  <a:pt x="0" y="409"/>
                  <a:pt x="5" y="605"/>
                </a:cubicBezTo>
                <a:cubicBezTo>
                  <a:pt x="10" y="842"/>
                  <a:pt x="85" y="1134"/>
                  <a:pt x="121" y="1274"/>
                </a:cubicBezTo>
                <a:cubicBezTo>
                  <a:pt x="126" y="1297"/>
                  <a:pt x="131" y="1316"/>
                  <a:pt x="134" y="1329"/>
                </a:cubicBezTo>
                <a:cubicBezTo>
                  <a:pt x="137" y="1339"/>
                  <a:pt x="147" y="1408"/>
                  <a:pt x="134" y="1468"/>
                </a:cubicBezTo>
                <a:cubicBezTo>
                  <a:pt x="128" y="1493"/>
                  <a:pt x="76" y="1555"/>
                  <a:pt x="45" y="1588"/>
                </a:cubicBezTo>
                <a:cubicBezTo>
                  <a:pt x="28" y="1606"/>
                  <a:pt x="28" y="1606"/>
                  <a:pt x="28" y="1606"/>
                </a:cubicBezTo>
                <a:cubicBezTo>
                  <a:pt x="896" y="2000"/>
                  <a:pt x="896" y="2000"/>
                  <a:pt x="896" y="2000"/>
                </a:cubicBezTo>
                <a:cubicBezTo>
                  <a:pt x="958" y="1696"/>
                  <a:pt x="958" y="1696"/>
                  <a:pt x="958" y="1696"/>
                </a:cubicBezTo>
                <a:cubicBezTo>
                  <a:pt x="966" y="1656"/>
                  <a:pt x="995" y="1623"/>
                  <a:pt x="1035" y="1612"/>
                </a:cubicBezTo>
                <a:cubicBezTo>
                  <a:pt x="1067" y="1602"/>
                  <a:pt x="1104" y="1588"/>
                  <a:pt x="1143" y="1571"/>
                </a:cubicBezTo>
                <a:cubicBezTo>
                  <a:pt x="1199" y="1547"/>
                  <a:pt x="1236" y="1526"/>
                  <a:pt x="1255" y="1508"/>
                </a:cubicBezTo>
                <a:cubicBezTo>
                  <a:pt x="1289" y="1476"/>
                  <a:pt x="1305" y="1430"/>
                  <a:pt x="1296" y="1384"/>
                </a:cubicBezTo>
                <a:cubicBezTo>
                  <a:pt x="1283" y="1319"/>
                  <a:pt x="1283" y="1319"/>
                  <a:pt x="1283" y="1319"/>
                </a:cubicBezTo>
                <a:cubicBezTo>
                  <a:pt x="1282" y="1315"/>
                  <a:pt x="1282" y="1315"/>
                  <a:pt x="1282" y="1315"/>
                </a:cubicBezTo>
                <a:cubicBezTo>
                  <a:pt x="1274" y="1296"/>
                  <a:pt x="1280" y="1273"/>
                  <a:pt x="1298" y="1260"/>
                </a:cubicBezTo>
                <a:cubicBezTo>
                  <a:pt x="1329" y="1230"/>
                  <a:pt x="1329" y="1230"/>
                  <a:pt x="1329" y="1230"/>
                </a:cubicBezTo>
                <a:cubicBezTo>
                  <a:pt x="1340" y="1219"/>
                  <a:pt x="1346" y="1206"/>
                  <a:pt x="1346" y="1193"/>
                </a:cubicBezTo>
                <a:cubicBezTo>
                  <a:pt x="1346" y="1183"/>
                  <a:pt x="1343" y="1173"/>
                  <a:pt x="1335" y="1165"/>
                </a:cubicBezTo>
                <a:cubicBezTo>
                  <a:pt x="1337" y="1163"/>
                  <a:pt x="1337" y="1163"/>
                  <a:pt x="1337" y="1163"/>
                </a:cubicBezTo>
                <a:cubicBezTo>
                  <a:pt x="1348" y="1152"/>
                  <a:pt x="1352" y="1135"/>
                  <a:pt x="1347" y="1119"/>
                </a:cubicBezTo>
                <a:cubicBezTo>
                  <a:pt x="1318" y="1041"/>
                  <a:pt x="1318" y="1041"/>
                  <a:pt x="1318" y="1041"/>
                </a:cubicBezTo>
                <a:cubicBezTo>
                  <a:pt x="1316" y="1036"/>
                  <a:pt x="1317" y="1031"/>
                  <a:pt x="1319" y="1027"/>
                </a:cubicBezTo>
                <a:cubicBezTo>
                  <a:pt x="1321" y="1023"/>
                  <a:pt x="1325" y="1020"/>
                  <a:pt x="1329" y="1019"/>
                </a:cubicBezTo>
                <a:cubicBezTo>
                  <a:pt x="1383" y="1013"/>
                  <a:pt x="1383" y="1013"/>
                  <a:pt x="1383" y="1013"/>
                </a:cubicBezTo>
                <a:cubicBezTo>
                  <a:pt x="1408" y="1009"/>
                  <a:pt x="1431" y="996"/>
                  <a:pt x="1446" y="976"/>
                </a:cubicBezTo>
                <a:cubicBezTo>
                  <a:pt x="1461" y="956"/>
                  <a:pt x="1466" y="931"/>
                  <a:pt x="1462" y="907"/>
                </a:cubicBezTo>
                <a:close/>
                <a:moveTo>
                  <a:pt x="1418" y="955"/>
                </a:moveTo>
                <a:cubicBezTo>
                  <a:pt x="1408" y="967"/>
                  <a:pt x="1394" y="976"/>
                  <a:pt x="1378" y="978"/>
                </a:cubicBezTo>
                <a:cubicBezTo>
                  <a:pt x="1324" y="985"/>
                  <a:pt x="1324" y="985"/>
                  <a:pt x="1324" y="985"/>
                </a:cubicBezTo>
                <a:cubicBezTo>
                  <a:pt x="1308" y="987"/>
                  <a:pt x="1295" y="997"/>
                  <a:pt x="1288" y="1011"/>
                </a:cubicBezTo>
                <a:cubicBezTo>
                  <a:pt x="1282" y="1022"/>
                  <a:pt x="1280" y="1036"/>
                  <a:pt x="1284" y="1051"/>
                </a:cubicBezTo>
                <a:cubicBezTo>
                  <a:pt x="1314" y="1131"/>
                  <a:pt x="1314" y="1131"/>
                  <a:pt x="1314" y="1131"/>
                </a:cubicBezTo>
                <a:cubicBezTo>
                  <a:pt x="1315" y="1133"/>
                  <a:pt x="1314" y="1135"/>
                  <a:pt x="1313" y="1137"/>
                </a:cubicBezTo>
                <a:cubicBezTo>
                  <a:pt x="1302" y="1144"/>
                  <a:pt x="1296" y="1158"/>
                  <a:pt x="1299" y="1172"/>
                </a:cubicBezTo>
                <a:cubicBezTo>
                  <a:pt x="1300" y="1174"/>
                  <a:pt x="1302" y="1179"/>
                  <a:pt x="1304" y="1182"/>
                </a:cubicBezTo>
                <a:cubicBezTo>
                  <a:pt x="1308" y="1188"/>
                  <a:pt x="1308" y="1188"/>
                  <a:pt x="1308" y="1188"/>
                </a:cubicBezTo>
                <a:cubicBezTo>
                  <a:pt x="1311" y="1191"/>
                  <a:pt x="1311" y="1192"/>
                  <a:pt x="1311" y="1193"/>
                </a:cubicBezTo>
                <a:cubicBezTo>
                  <a:pt x="1311" y="1196"/>
                  <a:pt x="1309" y="1201"/>
                  <a:pt x="1305" y="1204"/>
                </a:cubicBezTo>
                <a:cubicBezTo>
                  <a:pt x="1275" y="1233"/>
                  <a:pt x="1275" y="1233"/>
                  <a:pt x="1275" y="1233"/>
                </a:cubicBezTo>
                <a:cubicBezTo>
                  <a:pt x="1246" y="1254"/>
                  <a:pt x="1235" y="1294"/>
                  <a:pt x="1249" y="1327"/>
                </a:cubicBezTo>
                <a:cubicBezTo>
                  <a:pt x="1261" y="1390"/>
                  <a:pt x="1261" y="1390"/>
                  <a:pt x="1261" y="1390"/>
                </a:cubicBezTo>
                <a:cubicBezTo>
                  <a:pt x="1268" y="1424"/>
                  <a:pt x="1257" y="1459"/>
                  <a:pt x="1231" y="1482"/>
                </a:cubicBezTo>
                <a:cubicBezTo>
                  <a:pt x="1215" y="1497"/>
                  <a:pt x="1180" y="1517"/>
                  <a:pt x="1129" y="1539"/>
                </a:cubicBezTo>
                <a:cubicBezTo>
                  <a:pt x="1091" y="1556"/>
                  <a:pt x="1056" y="1569"/>
                  <a:pt x="1025" y="1578"/>
                </a:cubicBezTo>
                <a:cubicBezTo>
                  <a:pt x="973" y="1594"/>
                  <a:pt x="934" y="1636"/>
                  <a:pt x="923" y="1689"/>
                </a:cubicBezTo>
                <a:cubicBezTo>
                  <a:pt x="870" y="1949"/>
                  <a:pt x="870" y="1949"/>
                  <a:pt x="870" y="1949"/>
                </a:cubicBezTo>
                <a:cubicBezTo>
                  <a:pt x="87" y="1594"/>
                  <a:pt x="87" y="1594"/>
                  <a:pt x="87" y="1594"/>
                </a:cubicBezTo>
                <a:cubicBezTo>
                  <a:pt x="113" y="1564"/>
                  <a:pt x="161" y="1508"/>
                  <a:pt x="168" y="1475"/>
                </a:cubicBezTo>
                <a:cubicBezTo>
                  <a:pt x="183" y="1408"/>
                  <a:pt x="171" y="1333"/>
                  <a:pt x="169" y="1321"/>
                </a:cubicBezTo>
                <a:cubicBezTo>
                  <a:pt x="165" y="1308"/>
                  <a:pt x="161" y="1289"/>
                  <a:pt x="155" y="1265"/>
                </a:cubicBezTo>
                <a:cubicBezTo>
                  <a:pt x="119" y="1126"/>
                  <a:pt x="45" y="837"/>
                  <a:pt x="40" y="604"/>
                </a:cubicBezTo>
                <a:cubicBezTo>
                  <a:pt x="36" y="417"/>
                  <a:pt x="78" y="300"/>
                  <a:pt x="190" y="188"/>
                </a:cubicBezTo>
                <a:cubicBezTo>
                  <a:pt x="299" y="78"/>
                  <a:pt x="455" y="47"/>
                  <a:pt x="567" y="41"/>
                </a:cubicBezTo>
                <a:cubicBezTo>
                  <a:pt x="632" y="37"/>
                  <a:pt x="796" y="33"/>
                  <a:pt x="904" y="82"/>
                </a:cubicBezTo>
                <a:cubicBezTo>
                  <a:pt x="1038" y="143"/>
                  <a:pt x="1145" y="232"/>
                  <a:pt x="1176" y="274"/>
                </a:cubicBezTo>
                <a:cubicBezTo>
                  <a:pt x="1178" y="278"/>
                  <a:pt x="1184" y="285"/>
                  <a:pt x="1184" y="287"/>
                </a:cubicBezTo>
                <a:cubicBezTo>
                  <a:pt x="1182" y="296"/>
                  <a:pt x="1179" y="302"/>
                  <a:pt x="1162" y="311"/>
                </a:cubicBezTo>
                <a:cubicBezTo>
                  <a:pt x="1151" y="316"/>
                  <a:pt x="1139" y="319"/>
                  <a:pt x="1127" y="319"/>
                </a:cubicBezTo>
                <a:cubicBezTo>
                  <a:pt x="1115" y="319"/>
                  <a:pt x="1104" y="326"/>
                  <a:pt x="1097" y="336"/>
                </a:cubicBezTo>
                <a:cubicBezTo>
                  <a:pt x="1090" y="346"/>
                  <a:pt x="1089" y="359"/>
                  <a:pt x="1094" y="370"/>
                </a:cubicBezTo>
                <a:cubicBezTo>
                  <a:pt x="1203" y="623"/>
                  <a:pt x="1203" y="623"/>
                  <a:pt x="1203" y="623"/>
                </a:cubicBezTo>
                <a:cubicBezTo>
                  <a:pt x="1216" y="657"/>
                  <a:pt x="1235" y="689"/>
                  <a:pt x="1259" y="717"/>
                </a:cubicBezTo>
                <a:cubicBezTo>
                  <a:pt x="1414" y="886"/>
                  <a:pt x="1414" y="886"/>
                  <a:pt x="1414" y="886"/>
                </a:cubicBezTo>
                <a:cubicBezTo>
                  <a:pt x="1421" y="894"/>
                  <a:pt x="1426" y="903"/>
                  <a:pt x="1428" y="913"/>
                </a:cubicBezTo>
                <a:cubicBezTo>
                  <a:pt x="1430" y="928"/>
                  <a:pt x="1427" y="943"/>
                  <a:pt x="1418" y="955"/>
                </a:cubicBezTo>
                <a:close/>
              </a:path>
            </a:pathLst>
          </a:custGeom>
          <a:solidFill>
            <a:schemeClr val="lt1"/>
          </a:solidFill>
          <a:ln>
            <a:noFill/>
          </a:ln>
        </p:spPr>
        <p:txBody>
          <a:bodyPr spcFirstLastPara="1" wrap="square" lIns="45713" tIns="22850" rIns="45713" bIns="2285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29" name="Google Shape;329;p15"/>
          <p:cNvSpPr/>
          <p:nvPr/>
        </p:nvSpPr>
        <p:spPr>
          <a:xfrm>
            <a:off x="9214353" y="2327901"/>
            <a:ext cx="642648" cy="641946"/>
          </a:xfrm>
          <a:custGeom>
            <a:avLst/>
            <a:gdLst/>
            <a:ahLst/>
            <a:cxnLst/>
            <a:rect l="0" t="0" r="0" b="0"/>
            <a:pathLst>
              <a:path w="2376" h="2376" extrusionOk="0">
                <a:moveTo>
                  <a:pt x="2220" y="0"/>
                </a:moveTo>
                <a:cubicBezTo>
                  <a:pt x="156" y="0"/>
                  <a:pt x="156" y="0"/>
                  <a:pt x="156" y="0"/>
                </a:cubicBezTo>
                <a:cubicBezTo>
                  <a:pt x="70" y="0"/>
                  <a:pt x="0" y="70"/>
                  <a:pt x="0" y="156"/>
                </a:cubicBezTo>
                <a:cubicBezTo>
                  <a:pt x="0" y="1783"/>
                  <a:pt x="0" y="1783"/>
                  <a:pt x="0" y="1783"/>
                </a:cubicBezTo>
                <a:cubicBezTo>
                  <a:pt x="0" y="1869"/>
                  <a:pt x="70" y="1939"/>
                  <a:pt x="156" y="1939"/>
                </a:cubicBezTo>
                <a:cubicBezTo>
                  <a:pt x="1006" y="1939"/>
                  <a:pt x="1006" y="1939"/>
                  <a:pt x="1006" y="1939"/>
                </a:cubicBezTo>
                <a:cubicBezTo>
                  <a:pt x="883" y="2186"/>
                  <a:pt x="883" y="2186"/>
                  <a:pt x="883" y="2186"/>
                </a:cubicBezTo>
                <a:cubicBezTo>
                  <a:pt x="824" y="2186"/>
                  <a:pt x="824" y="2186"/>
                  <a:pt x="824" y="2186"/>
                </a:cubicBezTo>
                <a:cubicBezTo>
                  <a:pt x="771" y="2186"/>
                  <a:pt x="729" y="2228"/>
                  <a:pt x="729" y="2281"/>
                </a:cubicBezTo>
                <a:cubicBezTo>
                  <a:pt x="729" y="2333"/>
                  <a:pt x="771" y="2376"/>
                  <a:pt x="824" y="2376"/>
                </a:cubicBezTo>
                <a:cubicBezTo>
                  <a:pt x="1552" y="2376"/>
                  <a:pt x="1552" y="2376"/>
                  <a:pt x="1552" y="2376"/>
                </a:cubicBezTo>
                <a:cubicBezTo>
                  <a:pt x="1605" y="2376"/>
                  <a:pt x="1647" y="2333"/>
                  <a:pt x="1647" y="2281"/>
                </a:cubicBezTo>
                <a:cubicBezTo>
                  <a:pt x="1647" y="2228"/>
                  <a:pt x="1605" y="2186"/>
                  <a:pt x="1552" y="2186"/>
                </a:cubicBezTo>
                <a:cubicBezTo>
                  <a:pt x="1493" y="2186"/>
                  <a:pt x="1493" y="2186"/>
                  <a:pt x="1493" y="2186"/>
                </a:cubicBezTo>
                <a:cubicBezTo>
                  <a:pt x="1370" y="1939"/>
                  <a:pt x="1370" y="1939"/>
                  <a:pt x="1370" y="1939"/>
                </a:cubicBezTo>
                <a:cubicBezTo>
                  <a:pt x="2220" y="1939"/>
                  <a:pt x="2220" y="1939"/>
                  <a:pt x="2220" y="1939"/>
                </a:cubicBezTo>
                <a:cubicBezTo>
                  <a:pt x="2306" y="1939"/>
                  <a:pt x="2376" y="1869"/>
                  <a:pt x="2376" y="1783"/>
                </a:cubicBezTo>
                <a:cubicBezTo>
                  <a:pt x="2376" y="156"/>
                  <a:pt x="2376" y="156"/>
                  <a:pt x="2376" y="156"/>
                </a:cubicBezTo>
                <a:cubicBezTo>
                  <a:pt x="2376" y="70"/>
                  <a:pt x="2306" y="0"/>
                  <a:pt x="2220" y="0"/>
                </a:cubicBezTo>
                <a:close/>
                <a:moveTo>
                  <a:pt x="1603" y="2281"/>
                </a:moveTo>
                <a:cubicBezTo>
                  <a:pt x="1603" y="2309"/>
                  <a:pt x="1580" y="2331"/>
                  <a:pt x="1552" y="2331"/>
                </a:cubicBezTo>
                <a:cubicBezTo>
                  <a:pt x="824" y="2331"/>
                  <a:pt x="824" y="2331"/>
                  <a:pt x="824" y="2331"/>
                </a:cubicBezTo>
                <a:cubicBezTo>
                  <a:pt x="796" y="2331"/>
                  <a:pt x="773" y="2309"/>
                  <a:pt x="773" y="2281"/>
                </a:cubicBezTo>
                <a:cubicBezTo>
                  <a:pt x="773" y="2253"/>
                  <a:pt x="796" y="2230"/>
                  <a:pt x="824" y="2230"/>
                </a:cubicBezTo>
                <a:cubicBezTo>
                  <a:pt x="1552" y="2230"/>
                  <a:pt x="1552" y="2230"/>
                  <a:pt x="1552" y="2230"/>
                </a:cubicBezTo>
                <a:cubicBezTo>
                  <a:pt x="1580" y="2230"/>
                  <a:pt x="1603" y="2253"/>
                  <a:pt x="1603" y="2281"/>
                </a:cubicBezTo>
                <a:close/>
                <a:moveTo>
                  <a:pt x="1443" y="2186"/>
                </a:moveTo>
                <a:cubicBezTo>
                  <a:pt x="933" y="2186"/>
                  <a:pt x="933" y="2186"/>
                  <a:pt x="933" y="2186"/>
                </a:cubicBezTo>
                <a:cubicBezTo>
                  <a:pt x="1056" y="1939"/>
                  <a:pt x="1056" y="1939"/>
                  <a:pt x="1056" y="1939"/>
                </a:cubicBezTo>
                <a:cubicBezTo>
                  <a:pt x="1320" y="1939"/>
                  <a:pt x="1320" y="1939"/>
                  <a:pt x="1320" y="1939"/>
                </a:cubicBezTo>
                <a:lnTo>
                  <a:pt x="1443" y="2186"/>
                </a:lnTo>
                <a:close/>
                <a:moveTo>
                  <a:pt x="2331" y="1783"/>
                </a:moveTo>
                <a:cubicBezTo>
                  <a:pt x="2331" y="1844"/>
                  <a:pt x="2281" y="1894"/>
                  <a:pt x="2220" y="1894"/>
                </a:cubicBezTo>
                <a:cubicBezTo>
                  <a:pt x="156" y="1894"/>
                  <a:pt x="156" y="1894"/>
                  <a:pt x="156" y="1894"/>
                </a:cubicBezTo>
                <a:cubicBezTo>
                  <a:pt x="95" y="1894"/>
                  <a:pt x="45" y="1844"/>
                  <a:pt x="45" y="1783"/>
                </a:cubicBezTo>
                <a:cubicBezTo>
                  <a:pt x="45" y="156"/>
                  <a:pt x="45" y="156"/>
                  <a:pt x="45" y="156"/>
                </a:cubicBezTo>
                <a:cubicBezTo>
                  <a:pt x="45" y="95"/>
                  <a:pt x="95" y="45"/>
                  <a:pt x="156" y="45"/>
                </a:cubicBezTo>
                <a:cubicBezTo>
                  <a:pt x="2220" y="45"/>
                  <a:pt x="2220" y="45"/>
                  <a:pt x="2220" y="45"/>
                </a:cubicBezTo>
                <a:cubicBezTo>
                  <a:pt x="2281" y="45"/>
                  <a:pt x="2331" y="95"/>
                  <a:pt x="2331" y="156"/>
                </a:cubicBezTo>
                <a:lnTo>
                  <a:pt x="2331" y="1783"/>
                </a:lnTo>
                <a:close/>
                <a:moveTo>
                  <a:pt x="146" y="1647"/>
                </a:moveTo>
                <a:cubicBezTo>
                  <a:pt x="2230" y="1647"/>
                  <a:pt x="2230" y="1647"/>
                  <a:pt x="2230" y="1647"/>
                </a:cubicBezTo>
                <a:cubicBezTo>
                  <a:pt x="2230" y="146"/>
                  <a:pt x="2230" y="146"/>
                  <a:pt x="2230" y="146"/>
                </a:cubicBezTo>
                <a:cubicBezTo>
                  <a:pt x="146" y="146"/>
                  <a:pt x="146" y="146"/>
                  <a:pt x="146" y="146"/>
                </a:cubicBezTo>
                <a:lnTo>
                  <a:pt x="146" y="1647"/>
                </a:lnTo>
                <a:close/>
                <a:moveTo>
                  <a:pt x="191" y="190"/>
                </a:moveTo>
                <a:cubicBezTo>
                  <a:pt x="2186" y="190"/>
                  <a:pt x="2186" y="190"/>
                  <a:pt x="2186" y="190"/>
                </a:cubicBezTo>
                <a:cubicBezTo>
                  <a:pt x="2186" y="1603"/>
                  <a:pt x="2186" y="1603"/>
                  <a:pt x="2186" y="1603"/>
                </a:cubicBezTo>
                <a:cubicBezTo>
                  <a:pt x="191" y="1603"/>
                  <a:pt x="191" y="1603"/>
                  <a:pt x="191" y="1603"/>
                </a:cubicBezTo>
                <a:lnTo>
                  <a:pt x="191" y="190"/>
                </a:lnTo>
                <a:close/>
                <a:moveTo>
                  <a:pt x="1188" y="1686"/>
                </a:moveTo>
                <a:cubicBezTo>
                  <a:pt x="1141" y="1686"/>
                  <a:pt x="1104" y="1724"/>
                  <a:pt x="1104" y="1771"/>
                </a:cubicBezTo>
                <a:cubicBezTo>
                  <a:pt x="1104" y="1817"/>
                  <a:pt x="1141" y="1855"/>
                  <a:pt x="1188" y="1855"/>
                </a:cubicBezTo>
                <a:cubicBezTo>
                  <a:pt x="1234" y="1855"/>
                  <a:pt x="1272" y="1817"/>
                  <a:pt x="1272" y="1771"/>
                </a:cubicBezTo>
                <a:cubicBezTo>
                  <a:pt x="1272" y="1724"/>
                  <a:pt x="1234" y="1686"/>
                  <a:pt x="1188" y="1686"/>
                </a:cubicBezTo>
                <a:close/>
                <a:moveTo>
                  <a:pt x="1188" y="1811"/>
                </a:moveTo>
                <a:cubicBezTo>
                  <a:pt x="1166" y="1811"/>
                  <a:pt x="1148" y="1793"/>
                  <a:pt x="1148" y="1771"/>
                </a:cubicBezTo>
                <a:cubicBezTo>
                  <a:pt x="1148" y="1749"/>
                  <a:pt x="1166" y="1731"/>
                  <a:pt x="1188" y="1731"/>
                </a:cubicBezTo>
                <a:cubicBezTo>
                  <a:pt x="1210" y="1731"/>
                  <a:pt x="1228" y="1749"/>
                  <a:pt x="1228" y="1771"/>
                </a:cubicBezTo>
                <a:cubicBezTo>
                  <a:pt x="1228" y="1793"/>
                  <a:pt x="1210" y="1811"/>
                  <a:pt x="1188" y="1811"/>
                </a:cubicBezTo>
                <a:close/>
                <a:moveTo>
                  <a:pt x="1430" y="761"/>
                </a:moveTo>
                <a:cubicBezTo>
                  <a:pt x="1405" y="716"/>
                  <a:pt x="1368" y="680"/>
                  <a:pt x="1323" y="655"/>
                </a:cubicBezTo>
                <a:cubicBezTo>
                  <a:pt x="1304" y="644"/>
                  <a:pt x="1284" y="636"/>
                  <a:pt x="1264" y="630"/>
                </a:cubicBezTo>
                <a:cubicBezTo>
                  <a:pt x="1215" y="616"/>
                  <a:pt x="1161" y="616"/>
                  <a:pt x="1113" y="630"/>
                </a:cubicBezTo>
                <a:cubicBezTo>
                  <a:pt x="1092" y="636"/>
                  <a:pt x="1072" y="644"/>
                  <a:pt x="1053" y="655"/>
                </a:cubicBezTo>
                <a:cubicBezTo>
                  <a:pt x="1008" y="680"/>
                  <a:pt x="971" y="717"/>
                  <a:pt x="946" y="762"/>
                </a:cubicBezTo>
                <a:cubicBezTo>
                  <a:pt x="935" y="781"/>
                  <a:pt x="927" y="801"/>
                  <a:pt x="922" y="821"/>
                </a:cubicBezTo>
                <a:cubicBezTo>
                  <a:pt x="915" y="845"/>
                  <a:pt x="911" y="871"/>
                  <a:pt x="911" y="897"/>
                </a:cubicBezTo>
                <a:cubicBezTo>
                  <a:pt x="911" y="922"/>
                  <a:pt x="915" y="948"/>
                  <a:pt x="922" y="972"/>
                </a:cubicBezTo>
                <a:cubicBezTo>
                  <a:pt x="927" y="992"/>
                  <a:pt x="935" y="1012"/>
                  <a:pt x="946" y="1032"/>
                </a:cubicBezTo>
                <a:cubicBezTo>
                  <a:pt x="971" y="1077"/>
                  <a:pt x="1008" y="1114"/>
                  <a:pt x="1053" y="1139"/>
                </a:cubicBezTo>
                <a:cubicBezTo>
                  <a:pt x="1072" y="1149"/>
                  <a:pt x="1092" y="1158"/>
                  <a:pt x="1112" y="1163"/>
                </a:cubicBezTo>
                <a:cubicBezTo>
                  <a:pt x="1137" y="1170"/>
                  <a:pt x="1162" y="1174"/>
                  <a:pt x="1188" y="1174"/>
                </a:cubicBezTo>
                <a:cubicBezTo>
                  <a:pt x="1214" y="1174"/>
                  <a:pt x="1239" y="1170"/>
                  <a:pt x="1264" y="1163"/>
                </a:cubicBezTo>
                <a:cubicBezTo>
                  <a:pt x="1284" y="1158"/>
                  <a:pt x="1304" y="1149"/>
                  <a:pt x="1323" y="1139"/>
                </a:cubicBezTo>
                <a:cubicBezTo>
                  <a:pt x="1368" y="1114"/>
                  <a:pt x="1405" y="1077"/>
                  <a:pt x="1430" y="1032"/>
                </a:cubicBezTo>
                <a:cubicBezTo>
                  <a:pt x="1441" y="1013"/>
                  <a:pt x="1449" y="993"/>
                  <a:pt x="1455" y="972"/>
                </a:cubicBezTo>
                <a:cubicBezTo>
                  <a:pt x="1462" y="948"/>
                  <a:pt x="1465" y="922"/>
                  <a:pt x="1465" y="897"/>
                </a:cubicBezTo>
                <a:cubicBezTo>
                  <a:pt x="1465" y="871"/>
                  <a:pt x="1462" y="845"/>
                  <a:pt x="1455" y="821"/>
                </a:cubicBezTo>
                <a:cubicBezTo>
                  <a:pt x="1449" y="801"/>
                  <a:pt x="1441" y="781"/>
                  <a:pt x="1430" y="761"/>
                </a:cubicBezTo>
                <a:close/>
                <a:moveTo>
                  <a:pt x="1412" y="960"/>
                </a:moveTo>
                <a:cubicBezTo>
                  <a:pt x="1407" y="977"/>
                  <a:pt x="1400" y="994"/>
                  <a:pt x="1391" y="1010"/>
                </a:cubicBezTo>
                <a:cubicBezTo>
                  <a:pt x="1370" y="1048"/>
                  <a:pt x="1339" y="1079"/>
                  <a:pt x="1302" y="1100"/>
                </a:cubicBezTo>
                <a:cubicBezTo>
                  <a:pt x="1285" y="1109"/>
                  <a:pt x="1269" y="1116"/>
                  <a:pt x="1252" y="1120"/>
                </a:cubicBezTo>
                <a:cubicBezTo>
                  <a:pt x="1211" y="1132"/>
                  <a:pt x="1166" y="1132"/>
                  <a:pt x="1125" y="1120"/>
                </a:cubicBezTo>
                <a:cubicBezTo>
                  <a:pt x="1107" y="1116"/>
                  <a:pt x="1091" y="1109"/>
                  <a:pt x="1075" y="1100"/>
                </a:cubicBezTo>
                <a:cubicBezTo>
                  <a:pt x="1037" y="1079"/>
                  <a:pt x="1006" y="1048"/>
                  <a:pt x="985" y="1010"/>
                </a:cubicBezTo>
                <a:cubicBezTo>
                  <a:pt x="976" y="994"/>
                  <a:pt x="969" y="977"/>
                  <a:pt x="964" y="960"/>
                </a:cubicBezTo>
                <a:cubicBezTo>
                  <a:pt x="959" y="940"/>
                  <a:pt x="956" y="918"/>
                  <a:pt x="956" y="897"/>
                </a:cubicBezTo>
                <a:cubicBezTo>
                  <a:pt x="956" y="875"/>
                  <a:pt x="959" y="854"/>
                  <a:pt x="964" y="833"/>
                </a:cubicBezTo>
                <a:cubicBezTo>
                  <a:pt x="969" y="816"/>
                  <a:pt x="976" y="799"/>
                  <a:pt x="985" y="783"/>
                </a:cubicBezTo>
                <a:cubicBezTo>
                  <a:pt x="1006" y="746"/>
                  <a:pt x="1037" y="715"/>
                  <a:pt x="1075" y="694"/>
                </a:cubicBezTo>
                <a:cubicBezTo>
                  <a:pt x="1091" y="685"/>
                  <a:pt x="1107" y="678"/>
                  <a:pt x="1125" y="673"/>
                </a:cubicBezTo>
                <a:cubicBezTo>
                  <a:pt x="1145" y="667"/>
                  <a:pt x="1167" y="664"/>
                  <a:pt x="1188" y="664"/>
                </a:cubicBezTo>
                <a:cubicBezTo>
                  <a:pt x="1210" y="664"/>
                  <a:pt x="1231" y="667"/>
                  <a:pt x="1252" y="673"/>
                </a:cubicBezTo>
                <a:cubicBezTo>
                  <a:pt x="1269" y="678"/>
                  <a:pt x="1285" y="684"/>
                  <a:pt x="1302" y="693"/>
                </a:cubicBezTo>
                <a:cubicBezTo>
                  <a:pt x="1339" y="714"/>
                  <a:pt x="1370" y="745"/>
                  <a:pt x="1391" y="783"/>
                </a:cubicBezTo>
                <a:cubicBezTo>
                  <a:pt x="1400" y="799"/>
                  <a:pt x="1407" y="816"/>
                  <a:pt x="1412" y="833"/>
                </a:cubicBezTo>
                <a:cubicBezTo>
                  <a:pt x="1418" y="854"/>
                  <a:pt x="1421" y="875"/>
                  <a:pt x="1421" y="897"/>
                </a:cubicBezTo>
                <a:cubicBezTo>
                  <a:pt x="1421" y="918"/>
                  <a:pt x="1418" y="940"/>
                  <a:pt x="1412" y="960"/>
                </a:cubicBezTo>
                <a:close/>
                <a:moveTo>
                  <a:pt x="1659" y="779"/>
                </a:moveTo>
                <a:cubicBezTo>
                  <a:pt x="1608" y="779"/>
                  <a:pt x="1608" y="779"/>
                  <a:pt x="1608" y="779"/>
                </a:cubicBezTo>
                <a:cubicBezTo>
                  <a:pt x="1608" y="778"/>
                  <a:pt x="1608" y="778"/>
                  <a:pt x="1608" y="778"/>
                </a:cubicBezTo>
                <a:cubicBezTo>
                  <a:pt x="1599" y="746"/>
                  <a:pt x="1586" y="714"/>
                  <a:pt x="1569" y="684"/>
                </a:cubicBezTo>
                <a:cubicBezTo>
                  <a:pt x="1569" y="683"/>
                  <a:pt x="1569" y="683"/>
                  <a:pt x="1569" y="683"/>
                </a:cubicBezTo>
                <a:cubicBezTo>
                  <a:pt x="1604" y="647"/>
                  <a:pt x="1604" y="647"/>
                  <a:pt x="1604" y="647"/>
                </a:cubicBezTo>
                <a:cubicBezTo>
                  <a:pt x="1628" y="623"/>
                  <a:pt x="1628" y="584"/>
                  <a:pt x="1604" y="560"/>
                </a:cubicBezTo>
                <a:cubicBezTo>
                  <a:pt x="1524" y="480"/>
                  <a:pt x="1524" y="480"/>
                  <a:pt x="1524" y="480"/>
                </a:cubicBezTo>
                <a:cubicBezTo>
                  <a:pt x="1501" y="457"/>
                  <a:pt x="1462" y="457"/>
                  <a:pt x="1438" y="480"/>
                </a:cubicBezTo>
                <a:cubicBezTo>
                  <a:pt x="1402" y="516"/>
                  <a:pt x="1402" y="516"/>
                  <a:pt x="1402" y="516"/>
                </a:cubicBezTo>
                <a:cubicBezTo>
                  <a:pt x="1402" y="516"/>
                  <a:pt x="1401" y="516"/>
                  <a:pt x="1401" y="516"/>
                </a:cubicBezTo>
                <a:cubicBezTo>
                  <a:pt x="1370" y="499"/>
                  <a:pt x="1339" y="486"/>
                  <a:pt x="1307" y="477"/>
                </a:cubicBezTo>
                <a:cubicBezTo>
                  <a:pt x="1307" y="477"/>
                  <a:pt x="1306" y="477"/>
                  <a:pt x="1306" y="477"/>
                </a:cubicBezTo>
                <a:cubicBezTo>
                  <a:pt x="1306" y="426"/>
                  <a:pt x="1306" y="426"/>
                  <a:pt x="1306" y="426"/>
                </a:cubicBezTo>
                <a:cubicBezTo>
                  <a:pt x="1306" y="392"/>
                  <a:pt x="1279" y="365"/>
                  <a:pt x="1245" y="365"/>
                </a:cubicBezTo>
                <a:cubicBezTo>
                  <a:pt x="1132" y="365"/>
                  <a:pt x="1132" y="365"/>
                  <a:pt x="1132" y="365"/>
                </a:cubicBezTo>
                <a:cubicBezTo>
                  <a:pt x="1098" y="365"/>
                  <a:pt x="1070" y="392"/>
                  <a:pt x="1070" y="426"/>
                </a:cubicBezTo>
                <a:cubicBezTo>
                  <a:pt x="1070" y="477"/>
                  <a:pt x="1070" y="477"/>
                  <a:pt x="1070" y="477"/>
                </a:cubicBezTo>
                <a:cubicBezTo>
                  <a:pt x="1070" y="477"/>
                  <a:pt x="1070" y="477"/>
                  <a:pt x="1069" y="477"/>
                </a:cubicBezTo>
                <a:cubicBezTo>
                  <a:pt x="1037" y="486"/>
                  <a:pt x="1005" y="499"/>
                  <a:pt x="975" y="516"/>
                </a:cubicBezTo>
                <a:cubicBezTo>
                  <a:pt x="975" y="516"/>
                  <a:pt x="975" y="516"/>
                  <a:pt x="974" y="516"/>
                </a:cubicBezTo>
                <a:cubicBezTo>
                  <a:pt x="938" y="480"/>
                  <a:pt x="938" y="480"/>
                  <a:pt x="938" y="480"/>
                </a:cubicBezTo>
                <a:cubicBezTo>
                  <a:pt x="915" y="457"/>
                  <a:pt x="875" y="457"/>
                  <a:pt x="852" y="480"/>
                </a:cubicBezTo>
                <a:cubicBezTo>
                  <a:pt x="772" y="560"/>
                  <a:pt x="772" y="560"/>
                  <a:pt x="772" y="560"/>
                </a:cubicBezTo>
                <a:cubicBezTo>
                  <a:pt x="760" y="572"/>
                  <a:pt x="754" y="587"/>
                  <a:pt x="754" y="604"/>
                </a:cubicBezTo>
                <a:cubicBezTo>
                  <a:pt x="754" y="620"/>
                  <a:pt x="760" y="636"/>
                  <a:pt x="772" y="647"/>
                </a:cubicBezTo>
                <a:cubicBezTo>
                  <a:pt x="808" y="683"/>
                  <a:pt x="808" y="683"/>
                  <a:pt x="808" y="683"/>
                </a:cubicBezTo>
                <a:cubicBezTo>
                  <a:pt x="807" y="683"/>
                  <a:pt x="807" y="684"/>
                  <a:pt x="807" y="684"/>
                </a:cubicBezTo>
                <a:cubicBezTo>
                  <a:pt x="790" y="714"/>
                  <a:pt x="777" y="746"/>
                  <a:pt x="768" y="778"/>
                </a:cubicBezTo>
                <a:cubicBezTo>
                  <a:pt x="768" y="778"/>
                  <a:pt x="768" y="778"/>
                  <a:pt x="768" y="779"/>
                </a:cubicBezTo>
                <a:cubicBezTo>
                  <a:pt x="717" y="779"/>
                  <a:pt x="717" y="779"/>
                  <a:pt x="717" y="779"/>
                </a:cubicBezTo>
                <a:cubicBezTo>
                  <a:pt x="683" y="779"/>
                  <a:pt x="656" y="806"/>
                  <a:pt x="656" y="840"/>
                </a:cubicBezTo>
                <a:cubicBezTo>
                  <a:pt x="656" y="953"/>
                  <a:pt x="656" y="953"/>
                  <a:pt x="656" y="953"/>
                </a:cubicBezTo>
                <a:cubicBezTo>
                  <a:pt x="656" y="987"/>
                  <a:pt x="683" y="1015"/>
                  <a:pt x="717" y="1015"/>
                </a:cubicBezTo>
                <a:cubicBezTo>
                  <a:pt x="768" y="1015"/>
                  <a:pt x="768" y="1015"/>
                  <a:pt x="768" y="1015"/>
                </a:cubicBezTo>
                <a:cubicBezTo>
                  <a:pt x="768" y="1015"/>
                  <a:pt x="768" y="1015"/>
                  <a:pt x="768" y="1015"/>
                </a:cubicBezTo>
                <a:cubicBezTo>
                  <a:pt x="777" y="1047"/>
                  <a:pt x="790" y="1079"/>
                  <a:pt x="807" y="1109"/>
                </a:cubicBezTo>
                <a:cubicBezTo>
                  <a:pt x="807" y="1110"/>
                  <a:pt x="807" y="1110"/>
                  <a:pt x="808" y="1110"/>
                </a:cubicBezTo>
                <a:cubicBezTo>
                  <a:pt x="772" y="1146"/>
                  <a:pt x="772" y="1146"/>
                  <a:pt x="772" y="1146"/>
                </a:cubicBezTo>
                <a:cubicBezTo>
                  <a:pt x="760" y="1158"/>
                  <a:pt x="754" y="1173"/>
                  <a:pt x="754" y="1190"/>
                </a:cubicBezTo>
                <a:cubicBezTo>
                  <a:pt x="754" y="1206"/>
                  <a:pt x="760" y="1221"/>
                  <a:pt x="772" y="1233"/>
                </a:cubicBezTo>
                <a:cubicBezTo>
                  <a:pt x="852" y="1313"/>
                  <a:pt x="852" y="1313"/>
                  <a:pt x="852" y="1313"/>
                </a:cubicBezTo>
                <a:cubicBezTo>
                  <a:pt x="875" y="1336"/>
                  <a:pt x="915" y="1336"/>
                  <a:pt x="938" y="1313"/>
                </a:cubicBezTo>
                <a:cubicBezTo>
                  <a:pt x="974" y="1277"/>
                  <a:pt x="974" y="1277"/>
                  <a:pt x="974" y="1277"/>
                </a:cubicBezTo>
                <a:cubicBezTo>
                  <a:pt x="975" y="1277"/>
                  <a:pt x="975" y="1278"/>
                  <a:pt x="975" y="1278"/>
                </a:cubicBezTo>
                <a:cubicBezTo>
                  <a:pt x="1005" y="1294"/>
                  <a:pt x="1037" y="1307"/>
                  <a:pt x="1069" y="1316"/>
                </a:cubicBezTo>
                <a:cubicBezTo>
                  <a:pt x="1069" y="1316"/>
                  <a:pt x="1070" y="1317"/>
                  <a:pt x="1070" y="1317"/>
                </a:cubicBezTo>
                <a:cubicBezTo>
                  <a:pt x="1070" y="1368"/>
                  <a:pt x="1070" y="1368"/>
                  <a:pt x="1070" y="1368"/>
                </a:cubicBezTo>
                <a:cubicBezTo>
                  <a:pt x="1070" y="1401"/>
                  <a:pt x="1098" y="1429"/>
                  <a:pt x="1132" y="1429"/>
                </a:cubicBezTo>
                <a:cubicBezTo>
                  <a:pt x="1245" y="1429"/>
                  <a:pt x="1245" y="1429"/>
                  <a:pt x="1245" y="1429"/>
                </a:cubicBezTo>
                <a:cubicBezTo>
                  <a:pt x="1279" y="1429"/>
                  <a:pt x="1306" y="1401"/>
                  <a:pt x="1306" y="1368"/>
                </a:cubicBezTo>
                <a:cubicBezTo>
                  <a:pt x="1306" y="1317"/>
                  <a:pt x="1306" y="1317"/>
                  <a:pt x="1306" y="1317"/>
                </a:cubicBezTo>
                <a:cubicBezTo>
                  <a:pt x="1306" y="1317"/>
                  <a:pt x="1307" y="1317"/>
                  <a:pt x="1307" y="1316"/>
                </a:cubicBezTo>
                <a:cubicBezTo>
                  <a:pt x="1339" y="1308"/>
                  <a:pt x="1370" y="1295"/>
                  <a:pt x="1401" y="1278"/>
                </a:cubicBezTo>
                <a:cubicBezTo>
                  <a:pt x="1401" y="1278"/>
                  <a:pt x="1402" y="1277"/>
                  <a:pt x="1402" y="1277"/>
                </a:cubicBezTo>
                <a:cubicBezTo>
                  <a:pt x="1438" y="1313"/>
                  <a:pt x="1438" y="1313"/>
                  <a:pt x="1438" y="1313"/>
                </a:cubicBezTo>
                <a:cubicBezTo>
                  <a:pt x="1462" y="1337"/>
                  <a:pt x="1501" y="1337"/>
                  <a:pt x="1524" y="1313"/>
                </a:cubicBezTo>
                <a:cubicBezTo>
                  <a:pt x="1604" y="1233"/>
                  <a:pt x="1604" y="1233"/>
                  <a:pt x="1604" y="1233"/>
                </a:cubicBezTo>
                <a:cubicBezTo>
                  <a:pt x="1616" y="1221"/>
                  <a:pt x="1622" y="1206"/>
                  <a:pt x="1622" y="1190"/>
                </a:cubicBezTo>
                <a:cubicBezTo>
                  <a:pt x="1622" y="1173"/>
                  <a:pt x="1616" y="1158"/>
                  <a:pt x="1604" y="1146"/>
                </a:cubicBezTo>
                <a:cubicBezTo>
                  <a:pt x="1569" y="1111"/>
                  <a:pt x="1569" y="1111"/>
                  <a:pt x="1569" y="1111"/>
                </a:cubicBezTo>
                <a:cubicBezTo>
                  <a:pt x="1569" y="1110"/>
                  <a:pt x="1569" y="1110"/>
                  <a:pt x="1569" y="1109"/>
                </a:cubicBezTo>
                <a:cubicBezTo>
                  <a:pt x="1586" y="1079"/>
                  <a:pt x="1599" y="1048"/>
                  <a:pt x="1608" y="1016"/>
                </a:cubicBezTo>
                <a:cubicBezTo>
                  <a:pt x="1608" y="1015"/>
                  <a:pt x="1608" y="1015"/>
                  <a:pt x="1608" y="1015"/>
                </a:cubicBezTo>
                <a:cubicBezTo>
                  <a:pt x="1659" y="1015"/>
                  <a:pt x="1659" y="1015"/>
                  <a:pt x="1659" y="1015"/>
                </a:cubicBezTo>
                <a:cubicBezTo>
                  <a:pt x="1693" y="1015"/>
                  <a:pt x="1720" y="987"/>
                  <a:pt x="1720" y="953"/>
                </a:cubicBezTo>
                <a:cubicBezTo>
                  <a:pt x="1720" y="840"/>
                  <a:pt x="1720" y="840"/>
                  <a:pt x="1720" y="840"/>
                </a:cubicBezTo>
                <a:cubicBezTo>
                  <a:pt x="1720" y="806"/>
                  <a:pt x="1693" y="779"/>
                  <a:pt x="1659" y="779"/>
                </a:cubicBezTo>
                <a:close/>
                <a:moveTo>
                  <a:pt x="1676" y="953"/>
                </a:moveTo>
                <a:cubicBezTo>
                  <a:pt x="1676" y="962"/>
                  <a:pt x="1668" y="970"/>
                  <a:pt x="1659" y="970"/>
                </a:cubicBezTo>
                <a:cubicBezTo>
                  <a:pt x="1591" y="970"/>
                  <a:pt x="1591" y="970"/>
                  <a:pt x="1591" y="970"/>
                </a:cubicBezTo>
                <a:cubicBezTo>
                  <a:pt x="1572" y="974"/>
                  <a:pt x="1572" y="974"/>
                  <a:pt x="1572" y="974"/>
                </a:cubicBezTo>
                <a:cubicBezTo>
                  <a:pt x="1568" y="991"/>
                  <a:pt x="1568" y="991"/>
                  <a:pt x="1568" y="991"/>
                </a:cubicBezTo>
                <a:cubicBezTo>
                  <a:pt x="1567" y="995"/>
                  <a:pt x="1566" y="999"/>
                  <a:pt x="1565" y="1004"/>
                </a:cubicBezTo>
                <a:cubicBezTo>
                  <a:pt x="1557" y="1033"/>
                  <a:pt x="1545" y="1061"/>
                  <a:pt x="1530" y="1088"/>
                </a:cubicBezTo>
                <a:cubicBezTo>
                  <a:pt x="1528" y="1091"/>
                  <a:pt x="1526" y="1095"/>
                  <a:pt x="1522" y="1102"/>
                </a:cubicBezTo>
                <a:cubicBezTo>
                  <a:pt x="1512" y="1117"/>
                  <a:pt x="1512" y="1117"/>
                  <a:pt x="1512" y="1117"/>
                </a:cubicBezTo>
                <a:cubicBezTo>
                  <a:pt x="1573" y="1178"/>
                  <a:pt x="1573" y="1178"/>
                  <a:pt x="1573" y="1178"/>
                </a:cubicBezTo>
                <a:cubicBezTo>
                  <a:pt x="1576" y="1181"/>
                  <a:pt x="1578" y="1185"/>
                  <a:pt x="1578" y="1190"/>
                </a:cubicBezTo>
                <a:cubicBezTo>
                  <a:pt x="1578" y="1194"/>
                  <a:pt x="1576" y="1198"/>
                  <a:pt x="1573" y="1201"/>
                </a:cubicBezTo>
                <a:cubicBezTo>
                  <a:pt x="1493" y="1281"/>
                  <a:pt x="1493" y="1281"/>
                  <a:pt x="1493" y="1281"/>
                </a:cubicBezTo>
                <a:cubicBezTo>
                  <a:pt x="1486" y="1288"/>
                  <a:pt x="1476" y="1288"/>
                  <a:pt x="1469" y="1281"/>
                </a:cubicBezTo>
                <a:cubicBezTo>
                  <a:pt x="1421" y="1233"/>
                  <a:pt x="1421" y="1233"/>
                  <a:pt x="1421" y="1233"/>
                </a:cubicBezTo>
                <a:cubicBezTo>
                  <a:pt x="1405" y="1223"/>
                  <a:pt x="1405" y="1223"/>
                  <a:pt x="1405" y="1223"/>
                </a:cubicBezTo>
                <a:cubicBezTo>
                  <a:pt x="1390" y="1232"/>
                  <a:pt x="1390" y="1232"/>
                  <a:pt x="1390" y="1232"/>
                </a:cubicBezTo>
                <a:cubicBezTo>
                  <a:pt x="1386" y="1235"/>
                  <a:pt x="1383" y="1237"/>
                  <a:pt x="1379" y="1239"/>
                </a:cubicBezTo>
                <a:cubicBezTo>
                  <a:pt x="1352" y="1254"/>
                  <a:pt x="1324" y="1266"/>
                  <a:pt x="1295" y="1274"/>
                </a:cubicBezTo>
                <a:cubicBezTo>
                  <a:pt x="1291" y="1275"/>
                  <a:pt x="1287" y="1276"/>
                  <a:pt x="1279" y="1278"/>
                </a:cubicBezTo>
                <a:cubicBezTo>
                  <a:pt x="1262" y="1282"/>
                  <a:pt x="1262" y="1282"/>
                  <a:pt x="1262" y="1282"/>
                </a:cubicBezTo>
                <a:cubicBezTo>
                  <a:pt x="1262" y="1368"/>
                  <a:pt x="1262" y="1368"/>
                  <a:pt x="1262" y="1368"/>
                </a:cubicBezTo>
                <a:cubicBezTo>
                  <a:pt x="1262" y="1377"/>
                  <a:pt x="1254" y="1384"/>
                  <a:pt x="1245" y="1384"/>
                </a:cubicBezTo>
                <a:cubicBezTo>
                  <a:pt x="1132" y="1384"/>
                  <a:pt x="1132" y="1384"/>
                  <a:pt x="1132" y="1384"/>
                </a:cubicBezTo>
                <a:cubicBezTo>
                  <a:pt x="1122" y="1384"/>
                  <a:pt x="1115" y="1377"/>
                  <a:pt x="1115" y="1368"/>
                </a:cubicBezTo>
                <a:cubicBezTo>
                  <a:pt x="1115" y="1299"/>
                  <a:pt x="1115" y="1299"/>
                  <a:pt x="1115" y="1299"/>
                </a:cubicBezTo>
                <a:cubicBezTo>
                  <a:pt x="1111" y="1281"/>
                  <a:pt x="1111" y="1281"/>
                  <a:pt x="1111" y="1281"/>
                </a:cubicBezTo>
                <a:cubicBezTo>
                  <a:pt x="1094" y="1277"/>
                  <a:pt x="1094" y="1277"/>
                  <a:pt x="1094" y="1277"/>
                </a:cubicBezTo>
                <a:cubicBezTo>
                  <a:pt x="1090" y="1276"/>
                  <a:pt x="1086" y="1275"/>
                  <a:pt x="1081" y="1274"/>
                </a:cubicBezTo>
                <a:cubicBezTo>
                  <a:pt x="1052" y="1265"/>
                  <a:pt x="1024" y="1254"/>
                  <a:pt x="997" y="1239"/>
                </a:cubicBezTo>
                <a:cubicBezTo>
                  <a:pt x="993" y="1237"/>
                  <a:pt x="990" y="1235"/>
                  <a:pt x="983" y="1230"/>
                </a:cubicBezTo>
                <a:cubicBezTo>
                  <a:pt x="968" y="1221"/>
                  <a:pt x="968" y="1221"/>
                  <a:pt x="968" y="1221"/>
                </a:cubicBezTo>
                <a:cubicBezTo>
                  <a:pt x="907" y="1281"/>
                  <a:pt x="907" y="1281"/>
                  <a:pt x="907" y="1281"/>
                </a:cubicBezTo>
                <a:cubicBezTo>
                  <a:pt x="901" y="1288"/>
                  <a:pt x="890" y="1288"/>
                  <a:pt x="883" y="1281"/>
                </a:cubicBezTo>
                <a:cubicBezTo>
                  <a:pt x="803" y="1201"/>
                  <a:pt x="803" y="1201"/>
                  <a:pt x="803" y="1201"/>
                </a:cubicBezTo>
                <a:cubicBezTo>
                  <a:pt x="800" y="1198"/>
                  <a:pt x="798" y="1194"/>
                  <a:pt x="798" y="1190"/>
                </a:cubicBezTo>
                <a:cubicBezTo>
                  <a:pt x="798" y="1185"/>
                  <a:pt x="800" y="1181"/>
                  <a:pt x="803" y="1178"/>
                </a:cubicBezTo>
                <a:cubicBezTo>
                  <a:pt x="851" y="1130"/>
                  <a:pt x="851" y="1130"/>
                  <a:pt x="851" y="1130"/>
                </a:cubicBezTo>
                <a:cubicBezTo>
                  <a:pt x="862" y="1113"/>
                  <a:pt x="862" y="1113"/>
                  <a:pt x="862" y="1113"/>
                </a:cubicBezTo>
                <a:cubicBezTo>
                  <a:pt x="852" y="1098"/>
                  <a:pt x="852" y="1098"/>
                  <a:pt x="852" y="1098"/>
                </a:cubicBezTo>
                <a:cubicBezTo>
                  <a:pt x="850" y="1095"/>
                  <a:pt x="848" y="1091"/>
                  <a:pt x="846" y="1088"/>
                </a:cubicBezTo>
                <a:cubicBezTo>
                  <a:pt x="831" y="1060"/>
                  <a:pt x="819" y="1032"/>
                  <a:pt x="811" y="1003"/>
                </a:cubicBezTo>
                <a:cubicBezTo>
                  <a:pt x="810" y="999"/>
                  <a:pt x="809" y="995"/>
                  <a:pt x="807" y="987"/>
                </a:cubicBezTo>
                <a:cubicBezTo>
                  <a:pt x="803" y="970"/>
                  <a:pt x="803" y="970"/>
                  <a:pt x="803" y="970"/>
                </a:cubicBezTo>
                <a:cubicBezTo>
                  <a:pt x="717" y="970"/>
                  <a:pt x="717" y="970"/>
                  <a:pt x="717" y="970"/>
                </a:cubicBezTo>
                <a:cubicBezTo>
                  <a:pt x="708" y="970"/>
                  <a:pt x="700" y="963"/>
                  <a:pt x="700" y="953"/>
                </a:cubicBezTo>
                <a:cubicBezTo>
                  <a:pt x="700" y="840"/>
                  <a:pt x="700" y="840"/>
                  <a:pt x="700" y="840"/>
                </a:cubicBezTo>
                <a:cubicBezTo>
                  <a:pt x="700" y="831"/>
                  <a:pt x="708" y="823"/>
                  <a:pt x="717" y="823"/>
                </a:cubicBezTo>
                <a:cubicBezTo>
                  <a:pt x="786" y="823"/>
                  <a:pt x="786" y="823"/>
                  <a:pt x="786" y="823"/>
                </a:cubicBezTo>
                <a:cubicBezTo>
                  <a:pt x="804" y="820"/>
                  <a:pt x="804" y="820"/>
                  <a:pt x="804" y="820"/>
                </a:cubicBezTo>
                <a:cubicBezTo>
                  <a:pt x="808" y="803"/>
                  <a:pt x="808" y="803"/>
                  <a:pt x="808" y="803"/>
                </a:cubicBezTo>
                <a:cubicBezTo>
                  <a:pt x="809" y="798"/>
                  <a:pt x="810" y="794"/>
                  <a:pt x="811" y="790"/>
                </a:cubicBezTo>
                <a:cubicBezTo>
                  <a:pt x="819" y="761"/>
                  <a:pt x="831" y="733"/>
                  <a:pt x="846" y="706"/>
                </a:cubicBezTo>
                <a:cubicBezTo>
                  <a:pt x="848" y="702"/>
                  <a:pt x="850" y="698"/>
                  <a:pt x="855" y="691"/>
                </a:cubicBezTo>
                <a:cubicBezTo>
                  <a:pt x="864" y="676"/>
                  <a:pt x="864" y="676"/>
                  <a:pt x="864" y="676"/>
                </a:cubicBezTo>
                <a:cubicBezTo>
                  <a:pt x="803" y="615"/>
                  <a:pt x="803" y="615"/>
                  <a:pt x="803" y="615"/>
                </a:cubicBezTo>
                <a:cubicBezTo>
                  <a:pt x="800" y="612"/>
                  <a:pt x="798" y="608"/>
                  <a:pt x="798" y="604"/>
                </a:cubicBezTo>
                <a:cubicBezTo>
                  <a:pt x="798" y="599"/>
                  <a:pt x="800" y="595"/>
                  <a:pt x="803" y="592"/>
                </a:cubicBezTo>
                <a:cubicBezTo>
                  <a:pt x="883" y="512"/>
                  <a:pt x="883" y="512"/>
                  <a:pt x="883" y="512"/>
                </a:cubicBezTo>
                <a:cubicBezTo>
                  <a:pt x="890" y="506"/>
                  <a:pt x="901" y="506"/>
                  <a:pt x="907" y="512"/>
                </a:cubicBezTo>
                <a:cubicBezTo>
                  <a:pt x="955" y="560"/>
                  <a:pt x="955" y="560"/>
                  <a:pt x="955" y="560"/>
                </a:cubicBezTo>
                <a:cubicBezTo>
                  <a:pt x="971" y="570"/>
                  <a:pt x="971" y="570"/>
                  <a:pt x="971" y="570"/>
                </a:cubicBezTo>
                <a:cubicBezTo>
                  <a:pt x="986" y="561"/>
                  <a:pt x="986" y="561"/>
                  <a:pt x="986" y="561"/>
                </a:cubicBezTo>
                <a:cubicBezTo>
                  <a:pt x="990" y="559"/>
                  <a:pt x="993" y="556"/>
                  <a:pt x="997" y="554"/>
                </a:cubicBezTo>
                <a:cubicBezTo>
                  <a:pt x="1024" y="539"/>
                  <a:pt x="1052" y="528"/>
                  <a:pt x="1081" y="520"/>
                </a:cubicBezTo>
                <a:cubicBezTo>
                  <a:pt x="1086" y="519"/>
                  <a:pt x="1090" y="518"/>
                  <a:pt x="1098" y="516"/>
                </a:cubicBezTo>
                <a:cubicBezTo>
                  <a:pt x="1115" y="512"/>
                  <a:pt x="1115" y="512"/>
                  <a:pt x="1115" y="512"/>
                </a:cubicBezTo>
                <a:cubicBezTo>
                  <a:pt x="1115" y="426"/>
                  <a:pt x="1115" y="426"/>
                  <a:pt x="1115" y="426"/>
                </a:cubicBezTo>
                <a:cubicBezTo>
                  <a:pt x="1115" y="416"/>
                  <a:pt x="1122" y="409"/>
                  <a:pt x="1132" y="409"/>
                </a:cubicBezTo>
                <a:cubicBezTo>
                  <a:pt x="1245" y="409"/>
                  <a:pt x="1245" y="409"/>
                  <a:pt x="1245" y="409"/>
                </a:cubicBezTo>
                <a:cubicBezTo>
                  <a:pt x="1254" y="409"/>
                  <a:pt x="1262" y="417"/>
                  <a:pt x="1262" y="426"/>
                </a:cubicBezTo>
                <a:cubicBezTo>
                  <a:pt x="1262" y="494"/>
                  <a:pt x="1262" y="494"/>
                  <a:pt x="1262" y="494"/>
                </a:cubicBezTo>
                <a:cubicBezTo>
                  <a:pt x="1265" y="512"/>
                  <a:pt x="1265" y="512"/>
                  <a:pt x="1265" y="512"/>
                </a:cubicBezTo>
                <a:cubicBezTo>
                  <a:pt x="1282" y="517"/>
                  <a:pt x="1282" y="517"/>
                  <a:pt x="1282" y="517"/>
                </a:cubicBezTo>
                <a:cubicBezTo>
                  <a:pt x="1287" y="518"/>
                  <a:pt x="1291" y="519"/>
                  <a:pt x="1295" y="520"/>
                </a:cubicBezTo>
                <a:cubicBezTo>
                  <a:pt x="1324" y="528"/>
                  <a:pt x="1352" y="539"/>
                  <a:pt x="1379" y="554"/>
                </a:cubicBezTo>
                <a:cubicBezTo>
                  <a:pt x="1383" y="556"/>
                  <a:pt x="1386" y="559"/>
                  <a:pt x="1394" y="563"/>
                </a:cubicBezTo>
                <a:cubicBezTo>
                  <a:pt x="1409" y="572"/>
                  <a:pt x="1409" y="572"/>
                  <a:pt x="1409" y="572"/>
                </a:cubicBezTo>
                <a:cubicBezTo>
                  <a:pt x="1469" y="512"/>
                  <a:pt x="1469" y="512"/>
                  <a:pt x="1469" y="512"/>
                </a:cubicBezTo>
                <a:cubicBezTo>
                  <a:pt x="1476" y="505"/>
                  <a:pt x="1486" y="505"/>
                  <a:pt x="1493" y="512"/>
                </a:cubicBezTo>
                <a:cubicBezTo>
                  <a:pt x="1573" y="592"/>
                  <a:pt x="1573" y="592"/>
                  <a:pt x="1573" y="592"/>
                </a:cubicBezTo>
                <a:cubicBezTo>
                  <a:pt x="1576" y="595"/>
                  <a:pt x="1578" y="599"/>
                  <a:pt x="1578" y="604"/>
                </a:cubicBezTo>
                <a:cubicBezTo>
                  <a:pt x="1578" y="608"/>
                  <a:pt x="1576" y="612"/>
                  <a:pt x="1573" y="616"/>
                </a:cubicBezTo>
                <a:cubicBezTo>
                  <a:pt x="1525" y="664"/>
                  <a:pt x="1525" y="664"/>
                  <a:pt x="1525" y="664"/>
                </a:cubicBezTo>
                <a:cubicBezTo>
                  <a:pt x="1515" y="680"/>
                  <a:pt x="1515" y="680"/>
                  <a:pt x="1515" y="680"/>
                </a:cubicBezTo>
                <a:cubicBezTo>
                  <a:pt x="1524" y="695"/>
                  <a:pt x="1524" y="695"/>
                  <a:pt x="1524" y="695"/>
                </a:cubicBezTo>
                <a:cubicBezTo>
                  <a:pt x="1526" y="698"/>
                  <a:pt x="1528" y="702"/>
                  <a:pt x="1530" y="705"/>
                </a:cubicBezTo>
                <a:cubicBezTo>
                  <a:pt x="1545" y="732"/>
                  <a:pt x="1557" y="761"/>
                  <a:pt x="1565" y="790"/>
                </a:cubicBezTo>
                <a:cubicBezTo>
                  <a:pt x="1566" y="794"/>
                  <a:pt x="1567" y="798"/>
                  <a:pt x="1569" y="806"/>
                </a:cubicBezTo>
                <a:cubicBezTo>
                  <a:pt x="1573" y="823"/>
                  <a:pt x="1573" y="823"/>
                  <a:pt x="1573" y="823"/>
                </a:cubicBezTo>
                <a:cubicBezTo>
                  <a:pt x="1659" y="823"/>
                  <a:pt x="1659" y="823"/>
                  <a:pt x="1659" y="823"/>
                </a:cubicBezTo>
                <a:cubicBezTo>
                  <a:pt x="1668" y="823"/>
                  <a:pt x="1676" y="831"/>
                  <a:pt x="1676" y="840"/>
                </a:cubicBezTo>
                <a:lnTo>
                  <a:pt x="1676" y="953"/>
                </a:lnTo>
                <a:close/>
              </a:path>
            </a:pathLst>
          </a:custGeom>
          <a:solidFill>
            <a:schemeClr val="lt1"/>
          </a:solidFill>
          <a:ln>
            <a:noFill/>
          </a:ln>
        </p:spPr>
        <p:txBody>
          <a:bodyPr spcFirstLastPara="1" wrap="square" lIns="45713" tIns="22850" rIns="45713" bIns="2285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black"/>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17" name="Google Shape;317;p15"/>
          <p:cNvSpPr/>
          <p:nvPr/>
        </p:nvSpPr>
        <p:spPr>
          <a:xfrm>
            <a:off x="2433312" y="3960480"/>
            <a:ext cx="504811" cy="504811"/>
          </a:xfrm>
          <a:prstGeom prst="ellipse">
            <a:avLst/>
          </a:prstGeom>
          <a:noFill/>
          <a:ln w="19050" cap="flat" cmpd="sng">
            <a:solidFill>
              <a:schemeClr val="accent1"/>
            </a:solidFill>
            <a:prstDash val="solid"/>
            <a:miter lim="800000"/>
            <a:headEnd type="none" w="sm" len="sm"/>
            <a:tailEnd type="none" w="sm" len="sm"/>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30" name="Google Shape;330;p15"/>
          <p:cNvSpPr txBox="1"/>
          <p:nvPr/>
        </p:nvSpPr>
        <p:spPr>
          <a:xfrm>
            <a:off x="2482633" y="4067175"/>
            <a:ext cx="406167" cy="285953"/>
          </a:xfrm>
          <a:prstGeom prst="rect">
            <a:avLst/>
          </a:prstGeom>
          <a:noFill/>
          <a:ln>
            <a:noFill/>
          </a:ln>
        </p:spPr>
        <p:txBody>
          <a:bodyPr spcFirstLastPara="1" wrap="square" lIns="0" tIns="0" rIns="0" bIns="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rPr>
              <a:t>01</a:t>
            </a:r>
            <a:endParaRPr kumimoji="0"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endParaRPr>
          </a:p>
        </p:txBody>
      </p:sp>
      <p:sp>
        <p:nvSpPr>
          <p:cNvPr id="315" name="Google Shape;315;p15"/>
          <p:cNvSpPr/>
          <p:nvPr/>
        </p:nvSpPr>
        <p:spPr>
          <a:xfrm>
            <a:off x="4138453" y="4278235"/>
            <a:ext cx="504811" cy="504811"/>
          </a:xfrm>
          <a:prstGeom prst="ellipse">
            <a:avLst/>
          </a:prstGeom>
          <a:noFill/>
          <a:ln w="19050" cap="flat" cmpd="sng">
            <a:solidFill>
              <a:schemeClr val="accent2"/>
            </a:solidFill>
            <a:prstDash val="solid"/>
            <a:miter lim="800000"/>
            <a:headEnd type="none" w="sm" len="sm"/>
            <a:tailEnd type="none" w="sm" len="sm"/>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31" name="Google Shape;331;p15"/>
          <p:cNvSpPr txBox="1"/>
          <p:nvPr/>
        </p:nvSpPr>
        <p:spPr>
          <a:xfrm>
            <a:off x="4187774" y="4384930"/>
            <a:ext cx="406167" cy="285953"/>
          </a:xfrm>
          <a:prstGeom prst="rect">
            <a:avLst/>
          </a:prstGeom>
          <a:noFill/>
          <a:ln>
            <a:noFill/>
          </a:ln>
        </p:spPr>
        <p:txBody>
          <a:bodyPr spcFirstLastPara="1" wrap="square" lIns="0" tIns="0" rIns="0" bIns="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rPr>
              <a:t>02</a:t>
            </a:r>
            <a:endParaRPr kumimoji="0"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endParaRPr>
          </a:p>
        </p:txBody>
      </p:sp>
      <p:cxnSp>
        <p:nvCxnSpPr>
          <p:cNvPr id="332" name="Google Shape;332;p15"/>
          <p:cNvCxnSpPr>
            <a:endCxn id="333" idx="0"/>
          </p:cNvCxnSpPr>
          <p:nvPr/>
        </p:nvCxnSpPr>
        <p:spPr>
          <a:xfrm>
            <a:off x="7814998" y="3698882"/>
            <a:ext cx="6902" cy="579354"/>
          </a:xfrm>
          <a:prstGeom prst="straightConnector1">
            <a:avLst/>
          </a:prstGeom>
          <a:noFill/>
          <a:ln w="28575" cap="flat" cmpd="sng">
            <a:solidFill>
              <a:schemeClr val="accent4"/>
            </a:solidFill>
            <a:prstDash val="solid"/>
            <a:miter lim="800000"/>
            <a:headEnd type="none" w="sm" len="sm"/>
            <a:tailEnd type="none" w="sm" len="sm"/>
          </a:ln>
        </p:spPr>
      </p:cxnSp>
      <p:sp>
        <p:nvSpPr>
          <p:cNvPr id="333" name="Google Shape;333;p15"/>
          <p:cNvSpPr/>
          <p:nvPr/>
        </p:nvSpPr>
        <p:spPr>
          <a:xfrm>
            <a:off x="7569494" y="4278235"/>
            <a:ext cx="504811" cy="504811"/>
          </a:xfrm>
          <a:prstGeom prst="ellipse">
            <a:avLst/>
          </a:prstGeom>
          <a:noFill/>
          <a:ln w="19050" cap="flat" cmpd="sng">
            <a:solidFill>
              <a:schemeClr val="accent4"/>
            </a:solidFill>
            <a:prstDash val="solid"/>
            <a:miter lim="800000"/>
            <a:headEnd type="none" w="sm" len="sm"/>
            <a:tailEnd type="none" w="sm" len="sm"/>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34" name="Google Shape;334;p15"/>
          <p:cNvSpPr txBox="1"/>
          <p:nvPr/>
        </p:nvSpPr>
        <p:spPr>
          <a:xfrm>
            <a:off x="7618816" y="4384930"/>
            <a:ext cx="406167" cy="285953"/>
          </a:xfrm>
          <a:prstGeom prst="rect">
            <a:avLst/>
          </a:prstGeom>
          <a:noFill/>
          <a:ln>
            <a:noFill/>
          </a:ln>
        </p:spPr>
        <p:txBody>
          <a:bodyPr spcFirstLastPara="1" wrap="square" lIns="0" tIns="0" rIns="0" bIns="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rPr>
              <a:t>04</a:t>
            </a:r>
            <a:endParaRPr kumimoji="0"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endParaRPr>
          </a:p>
        </p:txBody>
      </p:sp>
      <p:cxnSp>
        <p:nvCxnSpPr>
          <p:cNvPr id="335" name="Google Shape;335;p15"/>
          <p:cNvCxnSpPr>
            <a:endCxn id="336" idx="0"/>
          </p:cNvCxnSpPr>
          <p:nvPr/>
        </p:nvCxnSpPr>
        <p:spPr>
          <a:xfrm>
            <a:off x="6095999" y="3698875"/>
            <a:ext cx="0" cy="261605"/>
          </a:xfrm>
          <a:prstGeom prst="straightConnector1">
            <a:avLst/>
          </a:prstGeom>
          <a:noFill/>
          <a:ln w="28575" cap="flat" cmpd="sng">
            <a:solidFill>
              <a:schemeClr val="accent3"/>
            </a:solidFill>
            <a:prstDash val="solid"/>
            <a:miter lim="800000"/>
            <a:headEnd type="none" w="sm" len="sm"/>
            <a:tailEnd type="none" w="sm" len="sm"/>
          </a:ln>
        </p:spPr>
      </p:cxnSp>
      <p:sp>
        <p:nvSpPr>
          <p:cNvPr id="336" name="Google Shape;336;p15"/>
          <p:cNvSpPr/>
          <p:nvPr/>
        </p:nvSpPr>
        <p:spPr>
          <a:xfrm>
            <a:off x="5843593" y="3960480"/>
            <a:ext cx="504811" cy="504811"/>
          </a:xfrm>
          <a:prstGeom prst="ellipse">
            <a:avLst/>
          </a:prstGeom>
          <a:noFill/>
          <a:ln w="19050" cap="flat" cmpd="sng">
            <a:solidFill>
              <a:schemeClr val="accent3"/>
            </a:solidFill>
            <a:prstDash val="solid"/>
            <a:miter lim="800000"/>
            <a:headEnd type="none" w="sm" len="sm"/>
            <a:tailEnd type="none" w="sm" len="sm"/>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38" name="Google Shape;338;p15"/>
          <p:cNvSpPr txBox="1"/>
          <p:nvPr/>
        </p:nvSpPr>
        <p:spPr>
          <a:xfrm>
            <a:off x="5892916" y="4067175"/>
            <a:ext cx="406167" cy="285953"/>
          </a:xfrm>
          <a:prstGeom prst="rect">
            <a:avLst/>
          </a:prstGeom>
          <a:noFill/>
          <a:ln>
            <a:noFill/>
          </a:ln>
        </p:spPr>
        <p:txBody>
          <a:bodyPr spcFirstLastPara="1" wrap="square" lIns="0" tIns="0" rIns="0" bIns="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rPr>
              <a:t>03</a:t>
            </a:r>
            <a:endParaRPr kumimoji="0"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endParaRPr>
          </a:p>
        </p:txBody>
      </p:sp>
      <p:cxnSp>
        <p:nvCxnSpPr>
          <p:cNvPr id="339" name="Google Shape;339;p15"/>
          <p:cNvCxnSpPr>
            <a:endCxn id="340" idx="0"/>
          </p:cNvCxnSpPr>
          <p:nvPr/>
        </p:nvCxnSpPr>
        <p:spPr>
          <a:xfrm>
            <a:off x="9503050" y="3698875"/>
            <a:ext cx="0" cy="261605"/>
          </a:xfrm>
          <a:prstGeom prst="straightConnector1">
            <a:avLst/>
          </a:prstGeom>
          <a:noFill/>
          <a:ln w="28575" cap="flat" cmpd="sng">
            <a:solidFill>
              <a:schemeClr val="accent5"/>
            </a:solidFill>
            <a:prstDash val="solid"/>
            <a:miter lim="800000"/>
            <a:headEnd type="none" w="sm" len="sm"/>
            <a:tailEnd type="none" w="sm" len="sm"/>
          </a:ln>
        </p:spPr>
      </p:cxnSp>
      <p:sp>
        <p:nvSpPr>
          <p:cNvPr id="340" name="Google Shape;340;p15"/>
          <p:cNvSpPr/>
          <p:nvPr/>
        </p:nvSpPr>
        <p:spPr>
          <a:xfrm>
            <a:off x="9250644" y="3960480"/>
            <a:ext cx="504811" cy="504811"/>
          </a:xfrm>
          <a:prstGeom prst="ellipse">
            <a:avLst/>
          </a:prstGeom>
          <a:noFill/>
          <a:ln w="19050" cap="flat" cmpd="sng">
            <a:solidFill>
              <a:schemeClr val="accent5"/>
            </a:solidFill>
            <a:prstDash val="solid"/>
            <a:miter lim="800000"/>
            <a:headEnd type="none" w="sm" len="sm"/>
            <a:tailEnd type="none" w="sm" len="sm"/>
          </a:ln>
        </p:spPr>
        <p:txBody>
          <a:bodyPr spcFirstLastPara="1" wrap="square" lIns="45713" tIns="22850" rIns="45713" bIns="22850" anchor="ctr"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sz="1800" b="0" i="0" u="none" strike="noStrike" kern="1200" cap="none" spc="0" normalizeH="0" baseline="0" noProof="0">
              <a:ln>
                <a:noFill/>
              </a:ln>
              <a:solidFill>
                <a:prstClr val="white"/>
              </a:solidFill>
              <a:effectLst/>
              <a:uLnTx/>
              <a:uFillTx/>
              <a:latin typeface="Calibri" panose="020F0502020204030204"/>
              <a:ea typeface="Calibri" panose="020F0502020204030204"/>
              <a:cs typeface="Calibri" panose="020F0502020204030204"/>
              <a:sym typeface="Calibri" panose="020F0502020204030204"/>
            </a:endParaRPr>
          </a:p>
        </p:txBody>
      </p:sp>
      <p:sp>
        <p:nvSpPr>
          <p:cNvPr id="342" name="Google Shape;342;p15"/>
          <p:cNvSpPr txBox="1"/>
          <p:nvPr/>
        </p:nvSpPr>
        <p:spPr>
          <a:xfrm>
            <a:off x="9299967" y="4067175"/>
            <a:ext cx="406167" cy="285953"/>
          </a:xfrm>
          <a:prstGeom prst="rect">
            <a:avLst/>
          </a:prstGeom>
          <a:noFill/>
          <a:ln>
            <a:noFill/>
          </a:ln>
        </p:spPr>
        <p:txBody>
          <a:bodyPr spcFirstLastPara="1" wrap="square" lIns="0" tIns="0" rIns="0" bIns="0" anchor="t" anchorCtr="0">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rPr>
              <a:t>05</a:t>
            </a:r>
            <a:endParaRPr kumimoji="0" sz="2100" b="0" i="0" u="none" strike="noStrike" kern="1200" cap="none" spc="0" normalizeH="0" baseline="0" noProof="0">
              <a:ln>
                <a:noFill/>
              </a:ln>
              <a:solidFill>
                <a:srgbClr val="17406D"/>
              </a:solidFill>
              <a:effectLst/>
              <a:uLnTx/>
              <a:uFillTx/>
              <a:latin typeface="Open Sans Light"/>
              <a:ea typeface="Open Sans Light"/>
              <a:cs typeface="Open Sans Light"/>
              <a:sym typeface="Open Sans Light"/>
            </a:endParaRPr>
          </a:p>
        </p:txBody>
      </p:sp>
      <p:sp>
        <p:nvSpPr>
          <p:cNvPr id="36" name="TextBox 5"/>
          <p:cNvSpPr txBox="1"/>
          <p:nvPr/>
        </p:nvSpPr>
        <p:spPr>
          <a:xfrm>
            <a:off x="3057100" y="527884"/>
            <a:ext cx="6605516" cy="954107"/>
          </a:xfrm>
          <a:prstGeom prst="rect">
            <a:avLst/>
          </a:prstGeom>
          <a:noFill/>
        </p:spPr>
        <p:txBody>
          <a:bodyPr wrap="square" rtlCol="0">
            <a:spAutoFit/>
          </a:bodyPr>
          <a:lstStyle>
            <a:defPPr>
              <a:defRPr lang="en-US"/>
            </a:defPPr>
            <a:lvl1pPr>
              <a:defRPr sz="3600" b="1">
                <a:gradFill>
                  <a:gsLst>
                    <a:gs pos="0">
                      <a:schemeClr val="accent1"/>
                    </a:gs>
                    <a:gs pos="100000">
                      <a:schemeClr val="accent2"/>
                    </a:gs>
                  </a:gsLst>
                  <a:lin ang="2700000" scaled="0"/>
                </a:gradFill>
                <a:latin typeface="+mj-ea"/>
                <a:ea typeface="+mj-ea"/>
              </a:defRPr>
            </a:lvl1pPr>
          </a:lstStyle>
          <a:p>
            <a:pPr algn="ctr" defTabSz="457200">
              <a:defRPr/>
            </a:pPr>
            <a:r>
              <a:rPr lang="zh-CN" altLang="en-US" sz="2800" dirty="0" smtClean="0">
                <a:solidFill>
                  <a:prstClr val="black"/>
                </a:solidFill>
                <a:latin typeface="楷体" pitchFamily="49" charset="-122"/>
                <a:ea typeface="楷体" pitchFamily="49" charset="-122"/>
              </a:rPr>
              <a:t>中国科学院合肥物质科学研究院</a:t>
            </a:r>
            <a:endParaRPr lang="en-US" altLang="zh-CN" sz="2800" dirty="0" smtClean="0">
              <a:solidFill>
                <a:prstClr val="black"/>
              </a:solidFill>
              <a:latin typeface="楷体" pitchFamily="49" charset="-122"/>
              <a:ea typeface="楷体" pitchFamily="49" charset="-122"/>
            </a:endParaRPr>
          </a:p>
          <a:p>
            <a:pPr algn="ctr" defTabSz="457200">
              <a:defRPr/>
            </a:pPr>
            <a:r>
              <a:rPr lang="zh-CN" altLang="en-US" sz="2800" dirty="0" smtClean="0">
                <a:solidFill>
                  <a:prstClr val="black"/>
                </a:solidFill>
                <a:latin typeface="楷体" pitchFamily="49" charset="-122"/>
                <a:ea typeface="楷体" pitchFamily="49" charset="-122"/>
              </a:rPr>
              <a:t>专利代理特色服务流程</a:t>
            </a:r>
            <a:endParaRPr lang="zh-CN" altLang="en-US" sz="2800" dirty="0">
              <a:solidFill>
                <a:prstClr val="black"/>
              </a:solidFill>
              <a:latin typeface="楷体" pitchFamily="49" charset="-122"/>
              <a:ea typeface="楷体" pitchFamily="49" charset="-122"/>
            </a:endParaRPr>
          </a:p>
        </p:txBody>
      </p:sp>
      <p:sp>
        <p:nvSpPr>
          <p:cNvPr id="37" name="文本框 36"/>
          <p:cNvSpPr txBox="1"/>
          <p:nvPr/>
        </p:nvSpPr>
        <p:spPr>
          <a:xfrm>
            <a:off x="1774210" y="4962292"/>
            <a:ext cx="1596788" cy="652486"/>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defRPr/>
            </a:pPr>
            <a:r>
              <a:rPr kumimoji="1" lang="zh-CN" altLang="en-US" sz="1400" dirty="0" smtClean="0">
                <a:solidFill>
                  <a:prstClr val="black"/>
                </a:solidFill>
                <a:latin typeface="楷体" pitchFamily="49" charset="-122"/>
                <a:ea typeface="楷体" pitchFamily="49" charset="-122"/>
              </a:rPr>
              <a:t>初检，寻找发明点，初步建议</a:t>
            </a:r>
            <a:endParaRPr kumimoji="1" lang="zh-CN" altLang="en-US" sz="1400" b="0"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38" name="文本框 37"/>
          <p:cNvSpPr txBox="1"/>
          <p:nvPr/>
        </p:nvSpPr>
        <p:spPr>
          <a:xfrm>
            <a:off x="3603009" y="5185430"/>
            <a:ext cx="1419367" cy="932563"/>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defRPr/>
            </a:pP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技术沟通，确定独创点（授权点）</a:t>
            </a:r>
            <a:endParaRPr kumimoji="1" lang="zh-CN" altLang="en-US" sz="1400" b="0"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39" name="文本框 38"/>
          <p:cNvSpPr txBox="1"/>
          <p:nvPr/>
        </p:nvSpPr>
        <p:spPr>
          <a:xfrm>
            <a:off x="5213445" y="5085207"/>
            <a:ext cx="1815151" cy="652486"/>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defRPr/>
            </a:pP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在授权点与技术秘密之间进行有效权衡</a:t>
            </a:r>
            <a:endParaRPr kumimoji="1" lang="zh-CN" altLang="en-US" sz="1400" b="0"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40" name="文本框 39"/>
          <p:cNvSpPr txBox="1"/>
          <p:nvPr/>
        </p:nvSpPr>
        <p:spPr>
          <a:xfrm>
            <a:off x="7233313" y="5171783"/>
            <a:ext cx="1310186" cy="652486"/>
          </a:xfrm>
          <a:prstGeom prst="rect">
            <a:avLst/>
          </a:prstGeom>
          <a:noFill/>
        </p:spPr>
        <p:txBody>
          <a:bodyPr wrap="square" rtlCol="0">
            <a:spAutoFit/>
          </a:bodyPr>
          <a:lstStyle/>
          <a:p>
            <a:pPr lvl="0" algn="ctr" defTabSz="457200">
              <a:lnSpc>
                <a:spcPct val="130000"/>
              </a:lnSpc>
              <a:defRPr/>
            </a:pPr>
            <a:r>
              <a:rPr kumimoji="1" lang="zh-CN" altLang="en-US" sz="1400" dirty="0" smtClean="0">
                <a:solidFill>
                  <a:prstClr val="black"/>
                </a:solidFill>
                <a:latin typeface="楷体" pitchFamily="49" charset="-122"/>
                <a:ea typeface="楷体" pitchFamily="49" charset="-122"/>
              </a:rPr>
              <a:t>获得申请号，立即垫付官费</a:t>
            </a:r>
            <a:endParaRPr kumimoji="1" lang="zh-CN" altLang="en-US" sz="1400" b="0"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41" name="文本框 40"/>
          <p:cNvSpPr txBox="1"/>
          <p:nvPr/>
        </p:nvSpPr>
        <p:spPr>
          <a:xfrm>
            <a:off x="8966579" y="4907701"/>
            <a:ext cx="1269242" cy="652486"/>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defRPr/>
            </a:pPr>
            <a:r>
              <a:rPr kumimoji="1" lang="zh-CN" altLang="en-US" sz="1400" dirty="0" smtClean="0">
                <a:solidFill>
                  <a:prstClr val="black"/>
                </a:solidFill>
                <a:latin typeface="楷体" pitchFamily="49" charset="-122"/>
                <a:ea typeface="楷体" pitchFamily="49" charset="-122"/>
              </a:rPr>
              <a:t>对于审查意见第一时间答复</a:t>
            </a:r>
            <a:endParaRPr kumimoji="1" lang="zh-CN" altLang="en-US" sz="1400" b="0"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42" name="文本框 41"/>
          <p:cNvSpPr txBox="1"/>
          <p:nvPr/>
        </p:nvSpPr>
        <p:spPr>
          <a:xfrm>
            <a:off x="2348786" y="4609008"/>
            <a:ext cx="64633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b="1" dirty="0" smtClean="0">
                <a:solidFill>
                  <a:prstClr val="black"/>
                </a:solidFill>
                <a:latin typeface="微软雅黑" panose="020B0503020204020204" charset="-122"/>
                <a:ea typeface="微软雅黑" panose="020B0503020204020204" charset="-122"/>
              </a:rPr>
              <a:t>初审</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3" name="文本框 42"/>
          <p:cNvSpPr txBox="1"/>
          <p:nvPr/>
        </p:nvSpPr>
        <p:spPr>
          <a:xfrm>
            <a:off x="4071573" y="4873090"/>
            <a:ext cx="64633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挖掘</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4" name="文本框 43"/>
          <p:cNvSpPr txBox="1"/>
          <p:nvPr/>
        </p:nvSpPr>
        <p:spPr>
          <a:xfrm>
            <a:off x="5799188" y="4636303"/>
            <a:ext cx="64633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撰写</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5" name="文本框 44"/>
          <p:cNvSpPr txBox="1"/>
          <p:nvPr/>
        </p:nvSpPr>
        <p:spPr>
          <a:xfrm>
            <a:off x="9226168" y="4609008"/>
            <a:ext cx="64633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答复</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46" name="文本框 45"/>
          <p:cNvSpPr txBox="1"/>
          <p:nvPr/>
        </p:nvSpPr>
        <p:spPr>
          <a:xfrm>
            <a:off x="7518460" y="4873090"/>
            <a:ext cx="646332"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申报</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5" name="Google Shape;355;p35"/>
          <p:cNvSpPr/>
          <p:nvPr/>
        </p:nvSpPr>
        <p:spPr>
          <a:xfrm>
            <a:off x="4829033" y="2451204"/>
            <a:ext cx="1825532" cy="1195657"/>
          </a:xfrm>
          <a:custGeom>
            <a:avLst/>
            <a:gdLst/>
            <a:ahLst/>
            <a:cxnLst/>
            <a:rect l="l" t="t" r="r" b="b"/>
            <a:pathLst>
              <a:path w="116" h="76" extrusionOk="0">
                <a:moveTo>
                  <a:pt x="66" y="12"/>
                </a:moveTo>
                <a:cubicBezTo>
                  <a:pt x="59" y="4"/>
                  <a:pt x="49" y="0"/>
                  <a:pt x="39" y="0"/>
                </a:cubicBezTo>
                <a:cubicBezTo>
                  <a:pt x="29" y="0"/>
                  <a:pt x="19" y="4"/>
                  <a:pt x="11" y="12"/>
                </a:cubicBezTo>
                <a:cubicBezTo>
                  <a:pt x="4" y="19"/>
                  <a:pt x="0" y="29"/>
                  <a:pt x="0" y="39"/>
                </a:cubicBezTo>
                <a:cubicBezTo>
                  <a:pt x="0" y="49"/>
                  <a:pt x="4" y="59"/>
                  <a:pt x="11" y="67"/>
                </a:cubicBezTo>
                <a:cubicBezTo>
                  <a:pt x="20" y="76"/>
                  <a:pt x="20" y="76"/>
                  <a:pt x="20" y="76"/>
                </a:cubicBezTo>
                <a:cubicBezTo>
                  <a:pt x="34" y="62"/>
                  <a:pt x="34" y="62"/>
                  <a:pt x="34" y="62"/>
                </a:cubicBezTo>
                <a:cubicBezTo>
                  <a:pt x="34" y="62"/>
                  <a:pt x="34" y="62"/>
                  <a:pt x="34" y="62"/>
                </a:cubicBezTo>
                <a:cubicBezTo>
                  <a:pt x="25" y="53"/>
                  <a:pt x="25" y="53"/>
                  <a:pt x="25" y="53"/>
                </a:cubicBezTo>
                <a:cubicBezTo>
                  <a:pt x="18" y="45"/>
                  <a:pt x="18" y="33"/>
                  <a:pt x="25" y="26"/>
                </a:cubicBezTo>
                <a:cubicBezTo>
                  <a:pt x="29" y="22"/>
                  <a:pt x="34" y="20"/>
                  <a:pt x="39" y="20"/>
                </a:cubicBezTo>
                <a:cubicBezTo>
                  <a:pt x="44" y="20"/>
                  <a:pt x="49" y="22"/>
                  <a:pt x="52" y="26"/>
                </a:cubicBezTo>
                <a:cubicBezTo>
                  <a:pt x="81" y="54"/>
                  <a:pt x="81" y="54"/>
                  <a:pt x="81" y="54"/>
                </a:cubicBezTo>
                <a:cubicBezTo>
                  <a:pt x="102" y="76"/>
                  <a:pt x="102" y="76"/>
                  <a:pt x="102" y="76"/>
                </a:cubicBezTo>
                <a:cubicBezTo>
                  <a:pt x="116" y="62"/>
                  <a:pt x="116" y="62"/>
                  <a:pt x="116" y="62"/>
                </a:cubicBezTo>
                <a:lnTo>
                  <a:pt x="66" y="12"/>
                </a:lnTo>
                <a:close/>
              </a:path>
            </a:pathLst>
          </a:custGeom>
          <a:solidFill>
            <a:schemeClr val="accent1"/>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Lato"/>
              <a:ea typeface="Lato"/>
              <a:cs typeface="Lato"/>
              <a:sym typeface="Lato"/>
            </a:endParaRPr>
          </a:p>
        </p:txBody>
      </p:sp>
      <p:sp>
        <p:nvSpPr>
          <p:cNvPr id="356" name="Google Shape;356;p35"/>
          <p:cNvSpPr/>
          <p:nvPr/>
        </p:nvSpPr>
        <p:spPr>
          <a:xfrm>
            <a:off x="4767151" y="3158430"/>
            <a:ext cx="1242069" cy="1841002"/>
          </a:xfrm>
          <a:custGeom>
            <a:avLst/>
            <a:gdLst/>
            <a:ahLst/>
            <a:cxnLst/>
            <a:rect l="l" t="t" r="r" b="b"/>
            <a:pathLst>
              <a:path w="79" h="117" extrusionOk="0">
                <a:moveTo>
                  <a:pt x="56" y="92"/>
                </a:moveTo>
                <a:cubicBezTo>
                  <a:pt x="53" y="95"/>
                  <a:pt x="48" y="97"/>
                  <a:pt x="43" y="97"/>
                </a:cubicBezTo>
                <a:cubicBezTo>
                  <a:pt x="38" y="97"/>
                  <a:pt x="33" y="95"/>
                  <a:pt x="29" y="92"/>
                </a:cubicBezTo>
                <a:cubicBezTo>
                  <a:pt x="22" y="84"/>
                  <a:pt x="22" y="72"/>
                  <a:pt x="29" y="65"/>
                </a:cubicBezTo>
                <a:cubicBezTo>
                  <a:pt x="44" y="50"/>
                  <a:pt x="44" y="50"/>
                  <a:pt x="44" y="50"/>
                </a:cubicBezTo>
                <a:cubicBezTo>
                  <a:pt x="58" y="36"/>
                  <a:pt x="58" y="36"/>
                  <a:pt x="58" y="36"/>
                </a:cubicBezTo>
                <a:cubicBezTo>
                  <a:pt x="79" y="14"/>
                  <a:pt x="79" y="14"/>
                  <a:pt x="79" y="14"/>
                </a:cubicBezTo>
                <a:cubicBezTo>
                  <a:pt x="79" y="14"/>
                  <a:pt x="79" y="14"/>
                  <a:pt x="79" y="14"/>
                </a:cubicBezTo>
                <a:cubicBezTo>
                  <a:pt x="65" y="0"/>
                  <a:pt x="65" y="0"/>
                  <a:pt x="65" y="0"/>
                </a:cubicBezTo>
                <a:cubicBezTo>
                  <a:pt x="44" y="22"/>
                  <a:pt x="44" y="22"/>
                  <a:pt x="44" y="22"/>
                </a:cubicBezTo>
                <a:cubicBezTo>
                  <a:pt x="30" y="36"/>
                  <a:pt x="30" y="36"/>
                  <a:pt x="30" y="36"/>
                </a:cubicBezTo>
                <a:cubicBezTo>
                  <a:pt x="15" y="51"/>
                  <a:pt x="15" y="51"/>
                  <a:pt x="15" y="51"/>
                </a:cubicBezTo>
                <a:cubicBezTo>
                  <a:pt x="0" y="66"/>
                  <a:pt x="0" y="90"/>
                  <a:pt x="15" y="106"/>
                </a:cubicBezTo>
                <a:cubicBezTo>
                  <a:pt x="19" y="109"/>
                  <a:pt x="23" y="112"/>
                  <a:pt x="28" y="114"/>
                </a:cubicBezTo>
                <a:cubicBezTo>
                  <a:pt x="33" y="116"/>
                  <a:pt x="38" y="117"/>
                  <a:pt x="43" y="117"/>
                </a:cubicBezTo>
                <a:cubicBezTo>
                  <a:pt x="53" y="117"/>
                  <a:pt x="63" y="113"/>
                  <a:pt x="70" y="106"/>
                </a:cubicBezTo>
                <a:cubicBezTo>
                  <a:pt x="79" y="96"/>
                  <a:pt x="79" y="96"/>
                  <a:pt x="79" y="96"/>
                </a:cubicBezTo>
                <a:cubicBezTo>
                  <a:pt x="65" y="82"/>
                  <a:pt x="65" y="82"/>
                  <a:pt x="65" y="82"/>
                </a:cubicBezTo>
                <a:lnTo>
                  <a:pt x="56" y="92"/>
                </a:lnTo>
                <a:close/>
              </a:path>
            </a:pathLst>
          </a:custGeom>
          <a:solidFill>
            <a:schemeClr val="accent4"/>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Lato"/>
              <a:ea typeface="Lato"/>
              <a:cs typeface="Lato"/>
              <a:sym typeface="Lato"/>
            </a:endParaRPr>
          </a:p>
        </p:txBody>
      </p:sp>
      <p:sp>
        <p:nvSpPr>
          <p:cNvPr id="357" name="Google Shape;357;p35"/>
          <p:cNvSpPr/>
          <p:nvPr/>
        </p:nvSpPr>
        <p:spPr>
          <a:xfrm>
            <a:off x="6181607" y="2451203"/>
            <a:ext cx="1242069" cy="1841002"/>
          </a:xfrm>
          <a:custGeom>
            <a:avLst/>
            <a:gdLst/>
            <a:ahLst/>
            <a:cxnLst/>
            <a:rect l="l" t="t" r="r" b="b"/>
            <a:pathLst>
              <a:path w="79" h="117" extrusionOk="0">
                <a:moveTo>
                  <a:pt x="64" y="12"/>
                </a:moveTo>
                <a:cubicBezTo>
                  <a:pt x="60" y="8"/>
                  <a:pt x="56" y="5"/>
                  <a:pt x="51" y="3"/>
                </a:cubicBezTo>
                <a:cubicBezTo>
                  <a:pt x="47" y="1"/>
                  <a:pt x="42" y="0"/>
                  <a:pt x="37" y="0"/>
                </a:cubicBezTo>
                <a:cubicBezTo>
                  <a:pt x="27" y="0"/>
                  <a:pt x="17" y="4"/>
                  <a:pt x="9" y="12"/>
                </a:cubicBezTo>
                <a:cubicBezTo>
                  <a:pt x="0" y="21"/>
                  <a:pt x="0" y="21"/>
                  <a:pt x="0" y="21"/>
                </a:cubicBezTo>
                <a:cubicBezTo>
                  <a:pt x="14" y="35"/>
                  <a:pt x="14" y="35"/>
                  <a:pt x="14" y="35"/>
                </a:cubicBezTo>
                <a:cubicBezTo>
                  <a:pt x="23" y="26"/>
                  <a:pt x="23" y="26"/>
                  <a:pt x="23" y="26"/>
                </a:cubicBezTo>
                <a:cubicBezTo>
                  <a:pt x="27" y="22"/>
                  <a:pt x="32" y="20"/>
                  <a:pt x="37" y="20"/>
                </a:cubicBezTo>
                <a:cubicBezTo>
                  <a:pt x="42" y="20"/>
                  <a:pt x="46" y="22"/>
                  <a:pt x="50" y="26"/>
                </a:cubicBezTo>
                <a:cubicBezTo>
                  <a:pt x="58" y="33"/>
                  <a:pt x="58" y="45"/>
                  <a:pt x="50" y="53"/>
                </a:cubicBezTo>
                <a:cubicBezTo>
                  <a:pt x="0" y="103"/>
                  <a:pt x="0" y="103"/>
                  <a:pt x="0" y="103"/>
                </a:cubicBezTo>
                <a:cubicBezTo>
                  <a:pt x="14" y="117"/>
                  <a:pt x="14" y="117"/>
                  <a:pt x="14" y="117"/>
                </a:cubicBezTo>
                <a:cubicBezTo>
                  <a:pt x="36" y="95"/>
                  <a:pt x="36" y="95"/>
                  <a:pt x="36" y="95"/>
                </a:cubicBezTo>
                <a:cubicBezTo>
                  <a:pt x="64" y="67"/>
                  <a:pt x="64" y="67"/>
                  <a:pt x="64" y="67"/>
                </a:cubicBezTo>
                <a:cubicBezTo>
                  <a:pt x="79" y="52"/>
                  <a:pt x="79" y="27"/>
                  <a:pt x="64" y="12"/>
                </a:cubicBezTo>
                <a:close/>
              </a:path>
            </a:pathLst>
          </a:custGeom>
          <a:solidFill>
            <a:schemeClr val="accent2"/>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Lato"/>
              <a:ea typeface="Lato"/>
              <a:cs typeface="Lato"/>
              <a:sym typeface="Lato"/>
            </a:endParaRPr>
          </a:p>
        </p:txBody>
      </p:sp>
      <p:sp>
        <p:nvSpPr>
          <p:cNvPr id="358" name="Google Shape;358;p35"/>
          <p:cNvSpPr/>
          <p:nvPr/>
        </p:nvSpPr>
        <p:spPr>
          <a:xfrm>
            <a:off x="5536261" y="3803777"/>
            <a:ext cx="1825532" cy="1195657"/>
          </a:xfrm>
          <a:custGeom>
            <a:avLst/>
            <a:gdLst/>
            <a:ahLst/>
            <a:cxnLst/>
            <a:rect l="l" t="t" r="r" b="b"/>
            <a:pathLst>
              <a:path w="116" h="76" extrusionOk="0">
                <a:moveTo>
                  <a:pt x="105" y="10"/>
                </a:moveTo>
                <a:cubicBezTo>
                  <a:pt x="96" y="0"/>
                  <a:pt x="96" y="0"/>
                  <a:pt x="96" y="0"/>
                </a:cubicBezTo>
                <a:cubicBezTo>
                  <a:pt x="82" y="14"/>
                  <a:pt x="82" y="14"/>
                  <a:pt x="82" y="14"/>
                </a:cubicBezTo>
                <a:cubicBezTo>
                  <a:pt x="91" y="24"/>
                  <a:pt x="91" y="24"/>
                  <a:pt x="91" y="24"/>
                </a:cubicBezTo>
                <a:cubicBezTo>
                  <a:pt x="99" y="31"/>
                  <a:pt x="99" y="43"/>
                  <a:pt x="91" y="51"/>
                </a:cubicBezTo>
                <a:cubicBezTo>
                  <a:pt x="87" y="54"/>
                  <a:pt x="83" y="56"/>
                  <a:pt x="78" y="56"/>
                </a:cubicBezTo>
                <a:cubicBezTo>
                  <a:pt x="73" y="56"/>
                  <a:pt x="68" y="54"/>
                  <a:pt x="64" y="51"/>
                </a:cubicBezTo>
                <a:cubicBezTo>
                  <a:pt x="14" y="0"/>
                  <a:pt x="14" y="0"/>
                  <a:pt x="14" y="0"/>
                </a:cubicBezTo>
                <a:cubicBezTo>
                  <a:pt x="0" y="14"/>
                  <a:pt x="0" y="14"/>
                  <a:pt x="0" y="14"/>
                </a:cubicBezTo>
                <a:cubicBezTo>
                  <a:pt x="22" y="36"/>
                  <a:pt x="22" y="36"/>
                  <a:pt x="22" y="36"/>
                </a:cubicBezTo>
                <a:cubicBezTo>
                  <a:pt x="36" y="50"/>
                  <a:pt x="36" y="50"/>
                  <a:pt x="36" y="50"/>
                </a:cubicBezTo>
                <a:cubicBezTo>
                  <a:pt x="50" y="65"/>
                  <a:pt x="50" y="65"/>
                  <a:pt x="50" y="65"/>
                </a:cubicBezTo>
                <a:cubicBezTo>
                  <a:pt x="58" y="72"/>
                  <a:pt x="68" y="76"/>
                  <a:pt x="78" y="76"/>
                </a:cubicBezTo>
                <a:cubicBezTo>
                  <a:pt x="88" y="76"/>
                  <a:pt x="97" y="72"/>
                  <a:pt x="105" y="65"/>
                </a:cubicBezTo>
                <a:cubicBezTo>
                  <a:pt x="113" y="57"/>
                  <a:pt x="116" y="47"/>
                  <a:pt x="116" y="37"/>
                </a:cubicBezTo>
                <a:cubicBezTo>
                  <a:pt x="116" y="27"/>
                  <a:pt x="113" y="17"/>
                  <a:pt x="105" y="10"/>
                </a:cubicBezTo>
                <a:close/>
              </a:path>
            </a:pathLst>
          </a:custGeom>
          <a:solidFill>
            <a:schemeClr val="accent3"/>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Lato"/>
              <a:ea typeface="Lato"/>
              <a:cs typeface="Lato"/>
              <a:sym typeface="Lato"/>
            </a:endParaRPr>
          </a:p>
        </p:txBody>
      </p:sp>
      <p:sp>
        <p:nvSpPr>
          <p:cNvPr id="359" name="Google Shape;359;p35"/>
          <p:cNvSpPr/>
          <p:nvPr/>
        </p:nvSpPr>
        <p:spPr>
          <a:xfrm>
            <a:off x="4249947" y="1947304"/>
            <a:ext cx="771320" cy="755849"/>
          </a:xfrm>
          <a:prstGeom prst="ellipse">
            <a:avLst/>
          </a:prstGeom>
          <a:solidFill>
            <a:schemeClr val="accent1"/>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Lato"/>
              <a:ea typeface="Lato"/>
              <a:cs typeface="Lato"/>
              <a:sym typeface="Lato"/>
            </a:endParaRPr>
          </a:p>
        </p:txBody>
      </p:sp>
      <p:sp>
        <p:nvSpPr>
          <p:cNvPr id="360" name="Google Shape;360;p35"/>
          <p:cNvSpPr/>
          <p:nvPr/>
        </p:nvSpPr>
        <p:spPr>
          <a:xfrm>
            <a:off x="7125314" y="4747483"/>
            <a:ext cx="771320" cy="771320"/>
          </a:xfrm>
          <a:prstGeom prst="ellipse">
            <a:avLst/>
          </a:prstGeom>
          <a:solidFill>
            <a:schemeClr val="accent3"/>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Lato"/>
              <a:ea typeface="Lato"/>
              <a:cs typeface="Lato"/>
              <a:sym typeface="Lato"/>
            </a:endParaRPr>
          </a:p>
        </p:txBody>
      </p:sp>
      <p:sp>
        <p:nvSpPr>
          <p:cNvPr id="361" name="Google Shape;361;p35"/>
          <p:cNvSpPr/>
          <p:nvPr/>
        </p:nvSpPr>
        <p:spPr>
          <a:xfrm>
            <a:off x="7125314" y="1947304"/>
            <a:ext cx="771320" cy="755849"/>
          </a:xfrm>
          <a:prstGeom prst="ellipse">
            <a:avLst/>
          </a:prstGeom>
          <a:solidFill>
            <a:schemeClr val="accent2"/>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Lato"/>
              <a:ea typeface="Lato"/>
              <a:cs typeface="Lato"/>
              <a:sym typeface="Lato"/>
            </a:endParaRPr>
          </a:p>
        </p:txBody>
      </p:sp>
      <p:sp>
        <p:nvSpPr>
          <p:cNvPr id="362" name="Google Shape;362;p35"/>
          <p:cNvSpPr/>
          <p:nvPr/>
        </p:nvSpPr>
        <p:spPr>
          <a:xfrm>
            <a:off x="4294192" y="4747483"/>
            <a:ext cx="771320" cy="771320"/>
          </a:xfrm>
          <a:prstGeom prst="ellipse">
            <a:avLst/>
          </a:prstGeom>
          <a:solidFill>
            <a:schemeClr val="accent4"/>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prstClr val="black"/>
              </a:solidFill>
              <a:effectLst/>
              <a:uLnTx/>
              <a:uFillTx/>
              <a:latin typeface="Lato"/>
              <a:ea typeface="Lato"/>
              <a:cs typeface="Lato"/>
              <a:sym typeface="Lato"/>
            </a:endParaRPr>
          </a:p>
        </p:txBody>
      </p:sp>
      <p:sp>
        <p:nvSpPr>
          <p:cNvPr id="363" name="Google Shape;363;p35"/>
          <p:cNvSpPr/>
          <p:nvPr/>
        </p:nvSpPr>
        <p:spPr>
          <a:xfrm>
            <a:off x="4563352" y="5005517"/>
            <a:ext cx="233000" cy="255252"/>
          </a:xfrm>
          <a:custGeom>
            <a:avLst/>
            <a:gdLst/>
            <a:ahLst/>
            <a:cxnLst/>
            <a:rect l="l" t="t" r="r" b="b"/>
            <a:pathLst>
              <a:path w="53" h="58" extrusionOk="0">
                <a:moveTo>
                  <a:pt x="52" y="0"/>
                </a:moveTo>
                <a:cubicBezTo>
                  <a:pt x="52" y="0"/>
                  <a:pt x="52" y="0"/>
                  <a:pt x="52" y="0"/>
                </a:cubicBezTo>
                <a:cubicBezTo>
                  <a:pt x="52" y="0"/>
                  <a:pt x="52" y="0"/>
                  <a:pt x="52" y="0"/>
                </a:cubicBezTo>
                <a:cubicBezTo>
                  <a:pt x="17" y="5"/>
                  <a:pt x="17" y="5"/>
                  <a:pt x="17" y="5"/>
                </a:cubicBezTo>
                <a:cubicBezTo>
                  <a:pt x="17" y="5"/>
                  <a:pt x="17" y="5"/>
                  <a:pt x="17" y="5"/>
                </a:cubicBezTo>
                <a:cubicBezTo>
                  <a:pt x="16" y="5"/>
                  <a:pt x="16" y="6"/>
                  <a:pt x="16" y="6"/>
                </a:cubicBezTo>
                <a:cubicBezTo>
                  <a:pt x="16" y="46"/>
                  <a:pt x="16" y="46"/>
                  <a:pt x="16" y="46"/>
                </a:cubicBezTo>
                <a:cubicBezTo>
                  <a:pt x="15" y="46"/>
                  <a:pt x="14" y="45"/>
                  <a:pt x="12" y="45"/>
                </a:cubicBezTo>
                <a:cubicBezTo>
                  <a:pt x="7" y="45"/>
                  <a:pt x="7" y="45"/>
                  <a:pt x="7" y="45"/>
                </a:cubicBezTo>
                <a:cubicBezTo>
                  <a:pt x="3" y="45"/>
                  <a:pt x="0" y="48"/>
                  <a:pt x="0" y="52"/>
                </a:cubicBezTo>
                <a:cubicBezTo>
                  <a:pt x="0" y="55"/>
                  <a:pt x="3" y="58"/>
                  <a:pt x="7" y="58"/>
                </a:cubicBezTo>
                <a:cubicBezTo>
                  <a:pt x="12" y="58"/>
                  <a:pt x="12" y="58"/>
                  <a:pt x="12" y="58"/>
                </a:cubicBezTo>
                <a:cubicBezTo>
                  <a:pt x="16" y="58"/>
                  <a:pt x="19" y="55"/>
                  <a:pt x="19" y="52"/>
                </a:cubicBezTo>
                <a:cubicBezTo>
                  <a:pt x="19" y="21"/>
                  <a:pt x="19" y="21"/>
                  <a:pt x="19" y="21"/>
                </a:cubicBezTo>
                <a:cubicBezTo>
                  <a:pt x="51" y="16"/>
                  <a:pt x="51" y="16"/>
                  <a:pt x="51" y="16"/>
                </a:cubicBezTo>
                <a:cubicBezTo>
                  <a:pt x="51" y="38"/>
                  <a:pt x="51" y="38"/>
                  <a:pt x="51" y="38"/>
                </a:cubicBezTo>
                <a:cubicBezTo>
                  <a:pt x="50" y="38"/>
                  <a:pt x="48" y="37"/>
                  <a:pt x="47" y="37"/>
                </a:cubicBezTo>
                <a:cubicBezTo>
                  <a:pt x="41" y="37"/>
                  <a:pt x="41" y="37"/>
                  <a:pt x="41" y="37"/>
                </a:cubicBezTo>
                <a:cubicBezTo>
                  <a:pt x="38" y="37"/>
                  <a:pt x="35" y="40"/>
                  <a:pt x="35" y="44"/>
                </a:cubicBezTo>
                <a:cubicBezTo>
                  <a:pt x="35" y="47"/>
                  <a:pt x="38" y="50"/>
                  <a:pt x="41" y="50"/>
                </a:cubicBezTo>
                <a:cubicBezTo>
                  <a:pt x="47" y="50"/>
                  <a:pt x="47" y="50"/>
                  <a:pt x="47" y="50"/>
                </a:cubicBezTo>
                <a:cubicBezTo>
                  <a:pt x="50" y="50"/>
                  <a:pt x="53" y="47"/>
                  <a:pt x="53" y="44"/>
                </a:cubicBezTo>
                <a:cubicBezTo>
                  <a:pt x="53" y="1"/>
                  <a:pt x="53" y="1"/>
                  <a:pt x="53" y="1"/>
                </a:cubicBezTo>
                <a:cubicBezTo>
                  <a:pt x="53" y="0"/>
                  <a:pt x="53" y="0"/>
                  <a:pt x="52" y="0"/>
                </a:cubicBezTo>
                <a:close/>
                <a:moveTo>
                  <a:pt x="12" y="56"/>
                </a:moveTo>
                <a:cubicBezTo>
                  <a:pt x="7" y="56"/>
                  <a:pt x="7" y="56"/>
                  <a:pt x="7" y="56"/>
                </a:cubicBezTo>
                <a:cubicBezTo>
                  <a:pt x="4" y="56"/>
                  <a:pt x="3" y="54"/>
                  <a:pt x="3" y="52"/>
                </a:cubicBezTo>
                <a:cubicBezTo>
                  <a:pt x="3" y="49"/>
                  <a:pt x="4" y="48"/>
                  <a:pt x="7" y="48"/>
                </a:cubicBezTo>
                <a:cubicBezTo>
                  <a:pt x="12" y="48"/>
                  <a:pt x="12" y="48"/>
                  <a:pt x="12" y="48"/>
                </a:cubicBezTo>
                <a:cubicBezTo>
                  <a:pt x="14" y="48"/>
                  <a:pt x="16" y="49"/>
                  <a:pt x="16" y="52"/>
                </a:cubicBezTo>
                <a:cubicBezTo>
                  <a:pt x="16" y="54"/>
                  <a:pt x="14" y="56"/>
                  <a:pt x="12" y="56"/>
                </a:cubicBezTo>
                <a:close/>
                <a:moveTo>
                  <a:pt x="47" y="48"/>
                </a:moveTo>
                <a:cubicBezTo>
                  <a:pt x="41" y="48"/>
                  <a:pt x="41" y="48"/>
                  <a:pt x="41" y="48"/>
                </a:cubicBezTo>
                <a:cubicBezTo>
                  <a:pt x="39" y="48"/>
                  <a:pt x="37" y="46"/>
                  <a:pt x="37" y="44"/>
                </a:cubicBezTo>
                <a:cubicBezTo>
                  <a:pt x="37" y="41"/>
                  <a:pt x="39" y="40"/>
                  <a:pt x="41" y="40"/>
                </a:cubicBezTo>
                <a:cubicBezTo>
                  <a:pt x="47" y="40"/>
                  <a:pt x="47" y="40"/>
                  <a:pt x="47" y="40"/>
                </a:cubicBezTo>
                <a:cubicBezTo>
                  <a:pt x="49" y="40"/>
                  <a:pt x="51" y="41"/>
                  <a:pt x="51" y="44"/>
                </a:cubicBezTo>
                <a:cubicBezTo>
                  <a:pt x="51" y="46"/>
                  <a:pt x="49" y="48"/>
                  <a:pt x="47" y="48"/>
                </a:cubicBezTo>
                <a:close/>
                <a:moveTo>
                  <a:pt x="51" y="13"/>
                </a:moveTo>
                <a:cubicBezTo>
                  <a:pt x="19" y="18"/>
                  <a:pt x="19" y="18"/>
                  <a:pt x="19" y="18"/>
                </a:cubicBezTo>
                <a:cubicBezTo>
                  <a:pt x="19" y="7"/>
                  <a:pt x="19" y="7"/>
                  <a:pt x="19" y="7"/>
                </a:cubicBezTo>
                <a:cubicBezTo>
                  <a:pt x="51" y="3"/>
                  <a:pt x="51" y="3"/>
                  <a:pt x="51" y="3"/>
                </a:cubicBezTo>
                <a:lnTo>
                  <a:pt x="51" y="13"/>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0BD0D9"/>
              </a:solidFill>
              <a:effectLst/>
              <a:uLnTx/>
              <a:uFillTx/>
              <a:latin typeface="Lato"/>
              <a:ea typeface="Lato"/>
              <a:cs typeface="Lato"/>
              <a:sym typeface="Lato"/>
            </a:endParaRPr>
          </a:p>
        </p:txBody>
      </p:sp>
      <p:sp>
        <p:nvSpPr>
          <p:cNvPr id="364" name="Google Shape;364;p35"/>
          <p:cNvSpPr/>
          <p:nvPr/>
        </p:nvSpPr>
        <p:spPr>
          <a:xfrm>
            <a:off x="4549607" y="2197601"/>
            <a:ext cx="260490" cy="255252"/>
          </a:xfrm>
          <a:custGeom>
            <a:avLst/>
            <a:gdLst/>
            <a:ahLst/>
            <a:cxnLst/>
            <a:rect l="l" t="t" r="r" b="b"/>
            <a:pathLst>
              <a:path w="199" h="195" extrusionOk="0">
                <a:moveTo>
                  <a:pt x="199" y="70"/>
                </a:moveTo>
                <a:lnTo>
                  <a:pt x="128" y="70"/>
                </a:lnTo>
                <a:lnTo>
                  <a:pt x="101" y="0"/>
                </a:lnTo>
                <a:lnTo>
                  <a:pt x="74" y="70"/>
                </a:lnTo>
                <a:lnTo>
                  <a:pt x="0" y="70"/>
                </a:lnTo>
                <a:lnTo>
                  <a:pt x="61" y="114"/>
                </a:lnTo>
                <a:lnTo>
                  <a:pt x="34" y="195"/>
                </a:lnTo>
                <a:lnTo>
                  <a:pt x="101" y="148"/>
                </a:lnTo>
                <a:lnTo>
                  <a:pt x="169" y="195"/>
                </a:lnTo>
                <a:lnTo>
                  <a:pt x="142" y="114"/>
                </a:lnTo>
                <a:lnTo>
                  <a:pt x="199" y="70"/>
                </a:lnTo>
                <a:close/>
                <a:moveTo>
                  <a:pt x="148" y="171"/>
                </a:moveTo>
                <a:lnTo>
                  <a:pt x="105" y="141"/>
                </a:lnTo>
                <a:lnTo>
                  <a:pt x="101" y="134"/>
                </a:lnTo>
                <a:lnTo>
                  <a:pt x="95" y="141"/>
                </a:lnTo>
                <a:lnTo>
                  <a:pt x="51" y="171"/>
                </a:lnTo>
                <a:lnTo>
                  <a:pt x="68" y="118"/>
                </a:lnTo>
                <a:lnTo>
                  <a:pt x="71" y="111"/>
                </a:lnTo>
                <a:lnTo>
                  <a:pt x="64" y="107"/>
                </a:lnTo>
                <a:lnTo>
                  <a:pt x="27" y="81"/>
                </a:lnTo>
                <a:lnTo>
                  <a:pt x="81" y="81"/>
                </a:lnTo>
                <a:lnTo>
                  <a:pt x="81" y="74"/>
                </a:lnTo>
                <a:lnTo>
                  <a:pt x="101" y="23"/>
                </a:lnTo>
                <a:lnTo>
                  <a:pt x="118" y="74"/>
                </a:lnTo>
                <a:lnTo>
                  <a:pt x="122" y="81"/>
                </a:lnTo>
                <a:lnTo>
                  <a:pt x="172" y="81"/>
                </a:lnTo>
                <a:lnTo>
                  <a:pt x="135" y="107"/>
                </a:lnTo>
                <a:lnTo>
                  <a:pt x="132" y="111"/>
                </a:lnTo>
                <a:lnTo>
                  <a:pt x="148" y="171"/>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0BD0D9"/>
              </a:solidFill>
              <a:effectLst/>
              <a:uLnTx/>
              <a:uFillTx/>
              <a:latin typeface="Lato"/>
              <a:ea typeface="Lato"/>
              <a:cs typeface="Lato"/>
              <a:sym typeface="Lato"/>
            </a:endParaRPr>
          </a:p>
        </p:txBody>
      </p:sp>
      <p:sp>
        <p:nvSpPr>
          <p:cNvPr id="365" name="Google Shape;365;p35"/>
          <p:cNvSpPr/>
          <p:nvPr/>
        </p:nvSpPr>
        <p:spPr>
          <a:xfrm>
            <a:off x="7380729" y="2197601"/>
            <a:ext cx="260490" cy="255252"/>
          </a:xfrm>
          <a:custGeom>
            <a:avLst/>
            <a:gdLst/>
            <a:ahLst/>
            <a:cxnLst/>
            <a:rect l="l" t="t" r="r" b="b"/>
            <a:pathLst>
              <a:path w="59" h="58" extrusionOk="0">
                <a:moveTo>
                  <a:pt x="50" y="42"/>
                </a:moveTo>
                <a:cubicBezTo>
                  <a:pt x="32" y="42"/>
                  <a:pt x="32" y="42"/>
                  <a:pt x="32" y="42"/>
                </a:cubicBezTo>
                <a:cubicBezTo>
                  <a:pt x="32" y="40"/>
                  <a:pt x="29" y="38"/>
                  <a:pt x="27" y="38"/>
                </a:cubicBezTo>
                <a:cubicBezTo>
                  <a:pt x="25" y="38"/>
                  <a:pt x="22" y="40"/>
                  <a:pt x="22" y="42"/>
                </a:cubicBezTo>
                <a:cubicBezTo>
                  <a:pt x="10" y="42"/>
                  <a:pt x="10" y="42"/>
                  <a:pt x="10" y="42"/>
                </a:cubicBezTo>
                <a:cubicBezTo>
                  <a:pt x="9" y="42"/>
                  <a:pt x="8" y="43"/>
                  <a:pt x="8" y="44"/>
                </a:cubicBezTo>
                <a:cubicBezTo>
                  <a:pt x="8" y="44"/>
                  <a:pt x="9" y="45"/>
                  <a:pt x="10" y="45"/>
                </a:cubicBezTo>
                <a:cubicBezTo>
                  <a:pt x="22" y="45"/>
                  <a:pt x="22" y="45"/>
                  <a:pt x="22" y="45"/>
                </a:cubicBezTo>
                <a:cubicBezTo>
                  <a:pt x="22" y="47"/>
                  <a:pt x="25" y="49"/>
                  <a:pt x="27" y="49"/>
                </a:cubicBezTo>
                <a:cubicBezTo>
                  <a:pt x="29" y="49"/>
                  <a:pt x="32" y="47"/>
                  <a:pt x="32" y="45"/>
                </a:cubicBezTo>
                <a:cubicBezTo>
                  <a:pt x="50" y="45"/>
                  <a:pt x="50" y="45"/>
                  <a:pt x="50" y="45"/>
                </a:cubicBezTo>
                <a:cubicBezTo>
                  <a:pt x="50" y="45"/>
                  <a:pt x="51" y="44"/>
                  <a:pt x="51" y="44"/>
                </a:cubicBezTo>
                <a:cubicBezTo>
                  <a:pt x="51" y="43"/>
                  <a:pt x="50" y="42"/>
                  <a:pt x="50" y="42"/>
                </a:cubicBezTo>
                <a:close/>
                <a:moveTo>
                  <a:pt x="27" y="46"/>
                </a:moveTo>
                <a:cubicBezTo>
                  <a:pt x="26" y="46"/>
                  <a:pt x="24" y="45"/>
                  <a:pt x="24" y="44"/>
                </a:cubicBezTo>
                <a:cubicBezTo>
                  <a:pt x="24" y="42"/>
                  <a:pt x="26" y="41"/>
                  <a:pt x="27" y="41"/>
                </a:cubicBezTo>
                <a:cubicBezTo>
                  <a:pt x="28" y="41"/>
                  <a:pt x="30" y="42"/>
                  <a:pt x="30" y="44"/>
                </a:cubicBezTo>
                <a:cubicBezTo>
                  <a:pt x="30" y="45"/>
                  <a:pt x="28" y="46"/>
                  <a:pt x="27" y="46"/>
                </a:cubicBezTo>
                <a:close/>
                <a:moveTo>
                  <a:pt x="50" y="13"/>
                </a:moveTo>
                <a:cubicBezTo>
                  <a:pt x="27" y="13"/>
                  <a:pt x="27" y="13"/>
                  <a:pt x="27" y="13"/>
                </a:cubicBezTo>
                <a:cubicBezTo>
                  <a:pt x="26" y="11"/>
                  <a:pt x="24" y="9"/>
                  <a:pt x="22" y="9"/>
                </a:cubicBezTo>
                <a:cubicBezTo>
                  <a:pt x="19" y="9"/>
                  <a:pt x="17" y="11"/>
                  <a:pt x="17" y="13"/>
                </a:cubicBezTo>
                <a:cubicBezTo>
                  <a:pt x="10" y="13"/>
                  <a:pt x="10" y="13"/>
                  <a:pt x="10" y="13"/>
                </a:cubicBezTo>
                <a:cubicBezTo>
                  <a:pt x="9" y="13"/>
                  <a:pt x="8" y="14"/>
                  <a:pt x="8" y="14"/>
                </a:cubicBezTo>
                <a:cubicBezTo>
                  <a:pt x="8" y="15"/>
                  <a:pt x="9" y="16"/>
                  <a:pt x="10" y="16"/>
                </a:cubicBezTo>
                <a:cubicBezTo>
                  <a:pt x="17" y="16"/>
                  <a:pt x="17" y="16"/>
                  <a:pt x="17" y="16"/>
                </a:cubicBezTo>
                <a:cubicBezTo>
                  <a:pt x="17" y="18"/>
                  <a:pt x="19" y="20"/>
                  <a:pt x="22" y="20"/>
                </a:cubicBezTo>
                <a:cubicBezTo>
                  <a:pt x="24" y="20"/>
                  <a:pt x="26" y="18"/>
                  <a:pt x="27" y="16"/>
                </a:cubicBezTo>
                <a:cubicBezTo>
                  <a:pt x="50" y="16"/>
                  <a:pt x="50" y="16"/>
                  <a:pt x="50" y="16"/>
                </a:cubicBezTo>
                <a:cubicBezTo>
                  <a:pt x="50" y="16"/>
                  <a:pt x="51" y="15"/>
                  <a:pt x="51" y="14"/>
                </a:cubicBezTo>
                <a:cubicBezTo>
                  <a:pt x="51" y="14"/>
                  <a:pt x="50" y="13"/>
                  <a:pt x="50" y="13"/>
                </a:cubicBezTo>
                <a:close/>
                <a:moveTo>
                  <a:pt x="22" y="17"/>
                </a:moveTo>
                <a:cubicBezTo>
                  <a:pt x="20" y="17"/>
                  <a:pt x="19" y="16"/>
                  <a:pt x="19" y="14"/>
                </a:cubicBezTo>
                <a:cubicBezTo>
                  <a:pt x="19" y="13"/>
                  <a:pt x="20" y="12"/>
                  <a:pt x="22" y="12"/>
                </a:cubicBezTo>
                <a:cubicBezTo>
                  <a:pt x="23" y="12"/>
                  <a:pt x="24" y="13"/>
                  <a:pt x="24" y="14"/>
                </a:cubicBezTo>
                <a:cubicBezTo>
                  <a:pt x="24" y="16"/>
                  <a:pt x="23" y="17"/>
                  <a:pt x="22" y="17"/>
                </a:cubicBezTo>
                <a:close/>
                <a:moveTo>
                  <a:pt x="50" y="28"/>
                </a:moveTo>
                <a:cubicBezTo>
                  <a:pt x="45" y="28"/>
                  <a:pt x="45" y="28"/>
                  <a:pt x="45" y="28"/>
                </a:cubicBezTo>
                <a:cubicBezTo>
                  <a:pt x="45" y="25"/>
                  <a:pt x="43" y="24"/>
                  <a:pt x="40" y="24"/>
                </a:cubicBezTo>
                <a:cubicBezTo>
                  <a:pt x="38" y="24"/>
                  <a:pt x="36" y="25"/>
                  <a:pt x="35" y="28"/>
                </a:cubicBezTo>
                <a:cubicBezTo>
                  <a:pt x="10" y="28"/>
                  <a:pt x="10" y="28"/>
                  <a:pt x="10" y="28"/>
                </a:cubicBezTo>
                <a:cubicBezTo>
                  <a:pt x="9" y="28"/>
                  <a:pt x="8" y="28"/>
                  <a:pt x="8" y="29"/>
                </a:cubicBezTo>
                <a:cubicBezTo>
                  <a:pt x="8" y="30"/>
                  <a:pt x="9" y="30"/>
                  <a:pt x="10" y="30"/>
                </a:cubicBezTo>
                <a:cubicBezTo>
                  <a:pt x="35" y="30"/>
                  <a:pt x="35" y="30"/>
                  <a:pt x="35" y="30"/>
                </a:cubicBezTo>
                <a:cubicBezTo>
                  <a:pt x="36" y="33"/>
                  <a:pt x="38" y="34"/>
                  <a:pt x="40" y="34"/>
                </a:cubicBezTo>
                <a:cubicBezTo>
                  <a:pt x="43" y="34"/>
                  <a:pt x="45" y="33"/>
                  <a:pt x="45" y="30"/>
                </a:cubicBezTo>
                <a:cubicBezTo>
                  <a:pt x="50" y="30"/>
                  <a:pt x="50" y="30"/>
                  <a:pt x="50" y="30"/>
                </a:cubicBezTo>
                <a:cubicBezTo>
                  <a:pt x="50" y="30"/>
                  <a:pt x="51" y="30"/>
                  <a:pt x="51" y="29"/>
                </a:cubicBezTo>
                <a:cubicBezTo>
                  <a:pt x="51" y="28"/>
                  <a:pt x="50" y="28"/>
                  <a:pt x="50" y="28"/>
                </a:cubicBezTo>
                <a:close/>
                <a:moveTo>
                  <a:pt x="40" y="32"/>
                </a:moveTo>
                <a:cubicBezTo>
                  <a:pt x="39" y="32"/>
                  <a:pt x="38" y="30"/>
                  <a:pt x="38" y="29"/>
                </a:cubicBezTo>
                <a:cubicBezTo>
                  <a:pt x="38" y="28"/>
                  <a:pt x="39" y="26"/>
                  <a:pt x="40" y="26"/>
                </a:cubicBezTo>
                <a:cubicBezTo>
                  <a:pt x="42" y="26"/>
                  <a:pt x="43" y="28"/>
                  <a:pt x="43" y="29"/>
                </a:cubicBezTo>
                <a:cubicBezTo>
                  <a:pt x="43" y="30"/>
                  <a:pt x="42" y="32"/>
                  <a:pt x="40" y="32"/>
                </a:cubicBezTo>
                <a:close/>
                <a:moveTo>
                  <a:pt x="54" y="0"/>
                </a:moveTo>
                <a:cubicBezTo>
                  <a:pt x="6" y="0"/>
                  <a:pt x="6" y="0"/>
                  <a:pt x="6" y="0"/>
                </a:cubicBezTo>
                <a:cubicBezTo>
                  <a:pt x="3" y="0"/>
                  <a:pt x="0" y="2"/>
                  <a:pt x="0" y="5"/>
                </a:cubicBezTo>
                <a:cubicBezTo>
                  <a:pt x="0" y="53"/>
                  <a:pt x="0" y="53"/>
                  <a:pt x="0" y="53"/>
                </a:cubicBezTo>
                <a:cubicBezTo>
                  <a:pt x="0" y="56"/>
                  <a:pt x="3" y="58"/>
                  <a:pt x="6" y="58"/>
                </a:cubicBezTo>
                <a:cubicBezTo>
                  <a:pt x="54" y="58"/>
                  <a:pt x="54" y="58"/>
                  <a:pt x="54" y="58"/>
                </a:cubicBezTo>
                <a:cubicBezTo>
                  <a:pt x="57" y="58"/>
                  <a:pt x="59" y="56"/>
                  <a:pt x="59" y="53"/>
                </a:cubicBezTo>
                <a:cubicBezTo>
                  <a:pt x="59" y="5"/>
                  <a:pt x="59" y="5"/>
                  <a:pt x="59" y="5"/>
                </a:cubicBezTo>
                <a:cubicBezTo>
                  <a:pt x="59" y="2"/>
                  <a:pt x="57" y="0"/>
                  <a:pt x="54" y="0"/>
                </a:cubicBezTo>
                <a:close/>
                <a:moveTo>
                  <a:pt x="56" y="53"/>
                </a:moveTo>
                <a:cubicBezTo>
                  <a:pt x="56" y="54"/>
                  <a:pt x="55" y="56"/>
                  <a:pt x="54" y="56"/>
                </a:cubicBezTo>
                <a:cubicBezTo>
                  <a:pt x="6" y="56"/>
                  <a:pt x="6" y="56"/>
                  <a:pt x="6" y="56"/>
                </a:cubicBezTo>
                <a:cubicBezTo>
                  <a:pt x="4" y="56"/>
                  <a:pt x="3" y="54"/>
                  <a:pt x="3" y="53"/>
                </a:cubicBezTo>
                <a:cubicBezTo>
                  <a:pt x="3" y="5"/>
                  <a:pt x="3" y="5"/>
                  <a:pt x="3" y="5"/>
                </a:cubicBezTo>
                <a:cubicBezTo>
                  <a:pt x="3" y="4"/>
                  <a:pt x="4" y="2"/>
                  <a:pt x="6" y="2"/>
                </a:cubicBezTo>
                <a:cubicBezTo>
                  <a:pt x="54" y="2"/>
                  <a:pt x="54" y="2"/>
                  <a:pt x="54" y="2"/>
                </a:cubicBezTo>
                <a:cubicBezTo>
                  <a:pt x="55" y="2"/>
                  <a:pt x="56" y="4"/>
                  <a:pt x="56" y="5"/>
                </a:cubicBezTo>
                <a:lnTo>
                  <a:pt x="56" y="53"/>
                </a:lnTo>
                <a:close/>
              </a:path>
            </a:pathLst>
          </a:custGeom>
          <a:solidFill>
            <a:schemeClr val="lt1"/>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0BD0D9"/>
              </a:solidFill>
              <a:effectLst/>
              <a:uLnTx/>
              <a:uFillTx/>
              <a:latin typeface="Lato"/>
              <a:ea typeface="Lato"/>
              <a:cs typeface="Lato"/>
              <a:sym typeface="Lato"/>
            </a:endParaRPr>
          </a:p>
        </p:txBody>
      </p:sp>
      <p:sp>
        <p:nvSpPr>
          <p:cNvPr id="366" name="Google Shape;366;p35"/>
          <p:cNvSpPr/>
          <p:nvPr/>
        </p:nvSpPr>
        <p:spPr>
          <a:xfrm>
            <a:off x="7380729" y="5005517"/>
            <a:ext cx="260490" cy="255252"/>
          </a:xfrm>
          <a:custGeom>
            <a:avLst/>
            <a:gdLst/>
            <a:ahLst/>
            <a:cxnLst/>
            <a:rect l="l" t="t" r="r" b="b"/>
            <a:pathLst>
              <a:path w="59" h="58" extrusionOk="0">
                <a:moveTo>
                  <a:pt x="57" y="23"/>
                </a:moveTo>
                <a:cubicBezTo>
                  <a:pt x="54" y="22"/>
                  <a:pt x="54" y="22"/>
                  <a:pt x="54" y="22"/>
                </a:cubicBezTo>
                <a:cubicBezTo>
                  <a:pt x="54" y="20"/>
                  <a:pt x="53" y="18"/>
                  <a:pt x="52" y="16"/>
                </a:cubicBezTo>
                <a:cubicBezTo>
                  <a:pt x="53" y="14"/>
                  <a:pt x="53" y="14"/>
                  <a:pt x="53" y="14"/>
                </a:cubicBezTo>
                <a:cubicBezTo>
                  <a:pt x="54" y="13"/>
                  <a:pt x="54" y="12"/>
                  <a:pt x="53" y="11"/>
                </a:cubicBezTo>
                <a:cubicBezTo>
                  <a:pt x="48" y="5"/>
                  <a:pt x="48" y="5"/>
                  <a:pt x="48" y="5"/>
                </a:cubicBezTo>
                <a:cubicBezTo>
                  <a:pt x="47" y="5"/>
                  <a:pt x="47" y="5"/>
                  <a:pt x="46" y="5"/>
                </a:cubicBezTo>
                <a:cubicBezTo>
                  <a:pt x="46" y="5"/>
                  <a:pt x="45" y="5"/>
                  <a:pt x="45" y="5"/>
                </a:cubicBezTo>
                <a:cubicBezTo>
                  <a:pt x="42" y="7"/>
                  <a:pt x="42" y="7"/>
                  <a:pt x="42" y="7"/>
                </a:cubicBezTo>
                <a:cubicBezTo>
                  <a:pt x="40" y="6"/>
                  <a:pt x="38" y="5"/>
                  <a:pt x="36" y="4"/>
                </a:cubicBezTo>
                <a:cubicBezTo>
                  <a:pt x="36" y="2"/>
                  <a:pt x="36" y="2"/>
                  <a:pt x="36" y="2"/>
                </a:cubicBezTo>
                <a:cubicBezTo>
                  <a:pt x="35" y="1"/>
                  <a:pt x="35" y="0"/>
                  <a:pt x="34" y="0"/>
                </a:cubicBezTo>
                <a:cubicBezTo>
                  <a:pt x="26" y="0"/>
                  <a:pt x="26" y="0"/>
                  <a:pt x="26" y="0"/>
                </a:cubicBezTo>
                <a:cubicBezTo>
                  <a:pt x="25" y="0"/>
                  <a:pt x="24" y="1"/>
                  <a:pt x="24" y="2"/>
                </a:cubicBezTo>
                <a:cubicBezTo>
                  <a:pt x="23" y="4"/>
                  <a:pt x="23" y="4"/>
                  <a:pt x="23" y="4"/>
                </a:cubicBezTo>
                <a:cubicBezTo>
                  <a:pt x="21" y="5"/>
                  <a:pt x="19" y="6"/>
                  <a:pt x="17" y="7"/>
                </a:cubicBezTo>
                <a:cubicBezTo>
                  <a:pt x="14" y="5"/>
                  <a:pt x="14" y="5"/>
                  <a:pt x="14" y="5"/>
                </a:cubicBezTo>
                <a:cubicBezTo>
                  <a:pt x="14" y="5"/>
                  <a:pt x="13" y="5"/>
                  <a:pt x="13" y="5"/>
                </a:cubicBezTo>
                <a:cubicBezTo>
                  <a:pt x="12" y="5"/>
                  <a:pt x="12" y="5"/>
                  <a:pt x="12" y="5"/>
                </a:cubicBezTo>
                <a:cubicBezTo>
                  <a:pt x="6" y="11"/>
                  <a:pt x="6" y="11"/>
                  <a:pt x="6" y="11"/>
                </a:cubicBezTo>
                <a:cubicBezTo>
                  <a:pt x="5" y="12"/>
                  <a:pt x="6" y="13"/>
                  <a:pt x="6" y="14"/>
                </a:cubicBezTo>
                <a:cubicBezTo>
                  <a:pt x="8" y="16"/>
                  <a:pt x="8" y="16"/>
                  <a:pt x="8" y="16"/>
                </a:cubicBezTo>
                <a:cubicBezTo>
                  <a:pt x="7" y="18"/>
                  <a:pt x="6" y="20"/>
                  <a:pt x="5" y="22"/>
                </a:cubicBezTo>
                <a:cubicBezTo>
                  <a:pt x="2" y="23"/>
                  <a:pt x="2" y="23"/>
                  <a:pt x="2" y="23"/>
                </a:cubicBezTo>
                <a:cubicBezTo>
                  <a:pt x="1" y="23"/>
                  <a:pt x="0" y="24"/>
                  <a:pt x="0" y="25"/>
                </a:cubicBezTo>
                <a:cubicBezTo>
                  <a:pt x="0" y="33"/>
                  <a:pt x="0" y="33"/>
                  <a:pt x="0" y="33"/>
                </a:cubicBezTo>
                <a:cubicBezTo>
                  <a:pt x="0" y="34"/>
                  <a:pt x="1" y="35"/>
                  <a:pt x="2" y="35"/>
                </a:cubicBezTo>
                <a:cubicBezTo>
                  <a:pt x="5" y="36"/>
                  <a:pt x="5" y="36"/>
                  <a:pt x="5" y="36"/>
                </a:cubicBezTo>
                <a:cubicBezTo>
                  <a:pt x="6" y="38"/>
                  <a:pt x="7" y="40"/>
                  <a:pt x="8" y="42"/>
                </a:cubicBezTo>
                <a:cubicBezTo>
                  <a:pt x="6" y="44"/>
                  <a:pt x="6" y="44"/>
                  <a:pt x="6" y="44"/>
                </a:cubicBezTo>
                <a:cubicBezTo>
                  <a:pt x="6" y="45"/>
                  <a:pt x="5" y="46"/>
                  <a:pt x="6" y="47"/>
                </a:cubicBezTo>
                <a:cubicBezTo>
                  <a:pt x="12" y="53"/>
                  <a:pt x="12" y="53"/>
                  <a:pt x="12" y="53"/>
                </a:cubicBezTo>
                <a:cubicBezTo>
                  <a:pt x="12" y="53"/>
                  <a:pt x="12" y="53"/>
                  <a:pt x="13" y="53"/>
                </a:cubicBezTo>
                <a:cubicBezTo>
                  <a:pt x="13" y="53"/>
                  <a:pt x="14" y="53"/>
                  <a:pt x="14" y="53"/>
                </a:cubicBezTo>
                <a:cubicBezTo>
                  <a:pt x="17" y="51"/>
                  <a:pt x="17" y="51"/>
                  <a:pt x="17" y="51"/>
                </a:cubicBezTo>
                <a:cubicBezTo>
                  <a:pt x="19" y="52"/>
                  <a:pt x="21" y="53"/>
                  <a:pt x="23" y="54"/>
                </a:cubicBezTo>
                <a:cubicBezTo>
                  <a:pt x="24" y="56"/>
                  <a:pt x="24" y="56"/>
                  <a:pt x="24" y="56"/>
                </a:cubicBezTo>
                <a:cubicBezTo>
                  <a:pt x="24" y="57"/>
                  <a:pt x="25" y="58"/>
                  <a:pt x="26" y="58"/>
                </a:cubicBezTo>
                <a:cubicBezTo>
                  <a:pt x="34" y="58"/>
                  <a:pt x="34" y="58"/>
                  <a:pt x="34" y="58"/>
                </a:cubicBezTo>
                <a:cubicBezTo>
                  <a:pt x="35" y="58"/>
                  <a:pt x="35" y="57"/>
                  <a:pt x="36" y="56"/>
                </a:cubicBezTo>
                <a:cubicBezTo>
                  <a:pt x="36" y="54"/>
                  <a:pt x="36" y="54"/>
                  <a:pt x="36" y="54"/>
                </a:cubicBezTo>
                <a:cubicBezTo>
                  <a:pt x="38" y="53"/>
                  <a:pt x="40" y="52"/>
                  <a:pt x="42" y="51"/>
                </a:cubicBezTo>
                <a:cubicBezTo>
                  <a:pt x="45" y="53"/>
                  <a:pt x="45" y="53"/>
                  <a:pt x="45" y="53"/>
                </a:cubicBezTo>
                <a:cubicBezTo>
                  <a:pt x="45" y="53"/>
                  <a:pt x="46" y="53"/>
                  <a:pt x="46" y="53"/>
                </a:cubicBezTo>
                <a:cubicBezTo>
                  <a:pt x="47" y="53"/>
                  <a:pt x="47" y="53"/>
                  <a:pt x="48" y="53"/>
                </a:cubicBezTo>
                <a:cubicBezTo>
                  <a:pt x="53" y="47"/>
                  <a:pt x="53" y="47"/>
                  <a:pt x="53" y="47"/>
                </a:cubicBezTo>
                <a:cubicBezTo>
                  <a:pt x="54" y="46"/>
                  <a:pt x="54" y="45"/>
                  <a:pt x="53" y="44"/>
                </a:cubicBezTo>
                <a:cubicBezTo>
                  <a:pt x="52" y="42"/>
                  <a:pt x="52" y="42"/>
                  <a:pt x="52" y="42"/>
                </a:cubicBezTo>
                <a:cubicBezTo>
                  <a:pt x="53" y="40"/>
                  <a:pt x="54" y="38"/>
                  <a:pt x="54" y="36"/>
                </a:cubicBezTo>
                <a:cubicBezTo>
                  <a:pt x="57" y="35"/>
                  <a:pt x="57" y="35"/>
                  <a:pt x="57" y="35"/>
                </a:cubicBezTo>
                <a:cubicBezTo>
                  <a:pt x="58" y="35"/>
                  <a:pt x="59" y="34"/>
                  <a:pt x="59" y="33"/>
                </a:cubicBezTo>
                <a:cubicBezTo>
                  <a:pt x="59" y="25"/>
                  <a:pt x="59" y="25"/>
                  <a:pt x="59" y="25"/>
                </a:cubicBezTo>
                <a:cubicBezTo>
                  <a:pt x="59" y="24"/>
                  <a:pt x="58" y="23"/>
                  <a:pt x="57" y="23"/>
                </a:cubicBezTo>
                <a:close/>
                <a:moveTo>
                  <a:pt x="56" y="32"/>
                </a:moveTo>
                <a:cubicBezTo>
                  <a:pt x="56" y="32"/>
                  <a:pt x="56" y="32"/>
                  <a:pt x="56" y="32"/>
                </a:cubicBezTo>
                <a:cubicBezTo>
                  <a:pt x="54" y="33"/>
                  <a:pt x="54" y="33"/>
                  <a:pt x="54" y="33"/>
                </a:cubicBezTo>
                <a:cubicBezTo>
                  <a:pt x="53" y="33"/>
                  <a:pt x="52" y="34"/>
                  <a:pt x="52" y="35"/>
                </a:cubicBezTo>
                <a:cubicBezTo>
                  <a:pt x="51" y="37"/>
                  <a:pt x="50" y="39"/>
                  <a:pt x="49" y="40"/>
                </a:cubicBezTo>
                <a:cubicBezTo>
                  <a:pt x="49" y="41"/>
                  <a:pt x="49" y="42"/>
                  <a:pt x="49" y="43"/>
                </a:cubicBezTo>
                <a:cubicBezTo>
                  <a:pt x="51" y="46"/>
                  <a:pt x="51" y="46"/>
                  <a:pt x="51" y="46"/>
                </a:cubicBezTo>
                <a:cubicBezTo>
                  <a:pt x="46" y="50"/>
                  <a:pt x="46" y="50"/>
                  <a:pt x="46" y="50"/>
                </a:cubicBezTo>
                <a:cubicBezTo>
                  <a:pt x="46" y="50"/>
                  <a:pt x="46" y="50"/>
                  <a:pt x="46" y="50"/>
                </a:cubicBezTo>
                <a:cubicBezTo>
                  <a:pt x="44" y="49"/>
                  <a:pt x="44" y="49"/>
                  <a:pt x="44" y="49"/>
                </a:cubicBezTo>
                <a:cubicBezTo>
                  <a:pt x="43" y="48"/>
                  <a:pt x="43" y="48"/>
                  <a:pt x="42" y="48"/>
                </a:cubicBezTo>
                <a:cubicBezTo>
                  <a:pt x="42" y="48"/>
                  <a:pt x="41" y="48"/>
                  <a:pt x="41" y="49"/>
                </a:cubicBezTo>
                <a:cubicBezTo>
                  <a:pt x="39" y="50"/>
                  <a:pt x="37" y="50"/>
                  <a:pt x="36" y="51"/>
                </a:cubicBezTo>
                <a:cubicBezTo>
                  <a:pt x="35" y="51"/>
                  <a:pt x="34" y="52"/>
                  <a:pt x="34" y="53"/>
                </a:cubicBezTo>
                <a:cubicBezTo>
                  <a:pt x="33" y="56"/>
                  <a:pt x="33" y="56"/>
                  <a:pt x="33" y="56"/>
                </a:cubicBezTo>
                <a:cubicBezTo>
                  <a:pt x="33" y="56"/>
                  <a:pt x="33" y="56"/>
                  <a:pt x="33" y="56"/>
                </a:cubicBezTo>
                <a:cubicBezTo>
                  <a:pt x="26" y="56"/>
                  <a:pt x="26" y="56"/>
                  <a:pt x="26" y="56"/>
                </a:cubicBezTo>
                <a:cubicBezTo>
                  <a:pt x="26" y="53"/>
                  <a:pt x="26" y="53"/>
                  <a:pt x="26" y="53"/>
                </a:cubicBezTo>
                <a:cubicBezTo>
                  <a:pt x="25" y="52"/>
                  <a:pt x="25" y="51"/>
                  <a:pt x="24" y="51"/>
                </a:cubicBezTo>
                <a:cubicBezTo>
                  <a:pt x="22" y="50"/>
                  <a:pt x="20" y="50"/>
                  <a:pt x="18" y="49"/>
                </a:cubicBezTo>
                <a:cubicBezTo>
                  <a:pt x="18" y="48"/>
                  <a:pt x="17" y="48"/>
                  <a:pt x="17" y="48"/>
                </a:cubicBezTo>
                <a:cubicBezTo>
                  <a:pt x="16" y="48"/>
                  <a:pt x="16" y="48"/>
                  <a:pt x="16" y="49"/>
                </a:cubicBezTo>
                <a:cubicBezTo>
                  <a:pt x="13" y="50"/>
                  <a:pt x="13" y="50"/>
                  <a:pt x="13" y="50"/>
                </a:cubicBezTo>
                <a:cubicBezTo>
                  <a:pt x="13" y="50"/>
                  <a:pt x="13" y="50"/>
                  <a:pt x="13" y="50"/>
                </a:cubicBezTo>
                <a:cubicBezTo>
                  <a:pt x="8" y="46"/>
                  <a:pt x="8" y="46"/>
                  <a:pt x="8" y="46"/>
                </a:cubicBezTo>
                <a:cubicBezTo>
                  <a:pt x="10" y="43"/>
                  <a:pt x="10" y="43"/>
                  <a:pt x="10" y="43"/>
                </a:cubicBezTo>
                <a:cubicBezTo>
                  <a:pt x="10" y="42"/>
                  <a:pt x="10" y="41"/>
                  <a:pt x="10" y="40"/>
                </a:cubicBezTo>
                <a:cubicBezTo>
                  <a:pt x="9" y="39"/>
                  <a:pt x="8" y="37"/>
                  <a:pt x="8" y="35"/>
                </a:cubicBezTo>
                <a:cubicBezTo>
                  <a:pt x="7" y="34"/>
                  <a:pt x="7" y="33"/>
                  <a:pt x="6" y="33"/>
                </a:cubicBezTo>
                <a:cubicBezTo>
                  <a:pt x="3" y="32"/>
                  <a:pt x="3" y="32"/>
                  <a:pt x="3" y="32"/>
                </a:cubicBezTo>
                <a:cubicBezTo>
                  <a:pt x="3" y="32"/>
                  <a:pt x="3" y="32"/>
                  <a:pt x="3" y="32"/>
                </a:cubicBezTo>
                <a:cubicBezTo>
                  <a:pt x="3" y="26"/>
                  <a:pt x="3" y="26"/>
                  <a:pt x="3" y="26"/>
                </a:cubicBezTo>
                <a:cubicBezTo>
                  <a:pt x="6" y="25"/>
                  <a:pt x="6" y="25"/>
                  <a:pt x="6" y="25"/>
                </a:cubicBezTo>
                <a:cubicBezTo>
                  <a:pt x="7" y="25"/>
                  <a:pt x="7" y="24"/>
                  <a:pt x="8" y="23"/>
                </a:cubicBezTo>
                <a:cubicBezTo>
                  <a:pt x="8" y="21"/>
                  <a:pt x="9" y="19"/>
                  <a:pt x="10" y="18"/>
                </a:cubicBezTo>
                <a:cubicBezTo>
                  <a:pt x="10" y="17"/>
                  <a:pt x="10" y="16"/>
                  <a:pt x="10" y="15"/>
                </a:cubicBezTo>
                <a:cubicBezTo>
                  <a:pt x="8" y="12"/>
                  <a:pt x="8" y="12"/>
                  <a:pt x="8" y="12"/>
                </a:cubicBezTo>
                <a:cubicBezTo>
                  <a:pt x="8" y="12"/>
                  <a:pt x="8" y="12"/>
                  <a:pt x="8" y="12"/>
                </a:cubicBezTo>
                <a:cubicBezTo>
                  <a:pt x="13" y="8"/>
                  <a:pt x="13" y="8"/>
                  <a:pt x="13" y="8"/>
                </a:cubicBezTo>
                <a:cubicBezTo>
                  <a:pt x="16" y="9"/>
                  <a:pt x="16" y="9"/>
                  <a:pt x="16" y="9"/>
                </a:cubicBezTo>
                <a:cubicBezTo>
                  <a:pt x="16" y="10"/>
                  <a:pt x="16" y="10"/>
                  <a:pt x="17" y="10"/>
                </a:cubicBezTo>
                <a:cubicBezTo>
                  <a:pt x="17" y="10"/>
                  <a:pt x="18" y="10"/>
                  <a:pt x="18" y="9"/>
                </a:cubicBezTo>
                <a:cubicBezTo>
                  <a:pt x="20" y="8"/>
                  <a:pt x="22" y="8"/>
                  <a:pt x="24" y="7"/>
                </a:cubicBezTo>
                <a:cubicBezTo>
                  <a:pt x="25" y="7"/>
                  <a:pt x="25" y="6"/>
                  <a:pt x="26" y="5"/>
                </a:cubicBezTo>
                <a:cubicBezTo>
                  <a:pt x="26" y="2"/>
                  <a:pt x="26" y="2"/>
                  <a:pt x="26" y="2"/>
                </a:cubicBezTo>
                <a:cubicBezTo>
                  <a:pt x="33" y="2"/>
                  <a:pt x="33" y="2"/>
                  <a:pt x="33" y="2"/>
                </a:cubicBezTo>
                <a:cubicBezTo>
                  <a:pt x="33" y="2"/>
                  <a:pt x="33" y="2"/>
                  <a:pt x="33" y="2"/>
                </a:cubicBezTo>
                <a:cubicBezTo>
                  <a:pt x="34" y="5"/>
                  <a:pt x="34" y="5"/>
                  <a:pt x="34" y="5"/>
                </a:cubicBezTo>
                <a:cubicBezTo>
                  <a:pt x="34" y="6"/>
                  <a:pt x="35" y="7"/>
                  <a:pt x="36" y="7"/>
                </a:cubicBezTo>
                <a:cubicBezTo>
                  <a:pt x="37" y="8"/>
                  <a:pt x="39" y="8"/>
                  <a:pt x="41" y="9"/>
                </a:cubicBezTo>
                <a:cubicBezTo>
                  <a:pt x="41" y="10"/>
                  <a:pt x="42" y="10"/>
                  <a:pt x="42" y="10"/>
                </a:cubicBezTo>
                <a:cubicBezTo>
                  <a:pt x="43" y="10"/>
                  <a:pt x="43" y="10"/>
                  <a:pt x="44" y="9"/>
                </a:cubicBezTo>
                <a:cubicBezTo>
                  <a:pt x="46" y="8"/>
                  <a:pt x="46" y="8"/>
                  <a:pt x="46" y="8"/>
                </a:cubicBezTo>
                <a:cubicBezTo>
                  <a:pt x="51" y="12"/>
                  <a:pt x="51" y="12"/>
                  <a:pt x="51" y="12"/>
                </a:cubicBezTo>
                <a:cubicBezTo>
                  <a:pt x="51" y="12"/>
                  <a:pt x="51" y="12"/>
                  <a:pt x="51" y="13"/>
                </a:cubicBezTo>
                <a:cubicBezTo>
                  <a:pt x="49" y="15"/>
                  <a:pt x="49" y="15"/>
                  <a:pt x="49" y="15"/>
                </a:cubicBezTo>
                <a:cubicBezTo>
                  <a:pt x="49" y="16"/>
                  <a:pt x="49" y="17"/>
                  <a:pt x="49" y="18"/>
                </a:cubicBezTo>
                <a:cubicBezTo>
                  <a:pt x="50" y="19"/>
                  <a:pt x="51" y="21"/>
                  <a:pt x="52" y="23"/>
                </a:cubicBezTo>
                <a:cubicBezTo>
                  <a:pt x="52" y="24"/>
                  <a:pt x="53" y="25"/>
                  <a:pt x="54" y="25"/>
                </a:cubicBezTo>
                <a:cubicBezTo>
                  <a:pt x="56" y="26"/>
                  <a:pt x="56" y="26"/>
                  <a:pt x="56" y="26"/>
                </a:cubicBezTo>
                <a:lnTo>
                  <a:pt x="56" y="32"/>
                </a:lnTo>
                <a:close/>
                <a:moveTo>
                  <a:pt x="30" y="16"/>
                </a:moveTo>
                <a:cubicBezTo>
                  <a:pt x="22" y="16"/>
                  <a:pt x="16" y="22"/>
                  <a:pt x="16" y="29"/>
                </a:cubicBezTo>
                <a:cubicBezTo>
                  <a:pt x="16" y="36"/>
                  <a:pt x="22" y="42"/>
                  <a:pt x="30" y="42"/>
                </a:cubicBezTo>
                <a:cubicBezTo>
                  <a:pt x="37" y="42"/>
                  <a:pt x="43" y="36"/>
                  <a:pt x="43" y="29"/>
                </a:cubicBezTo>
                <a:cubicBezTo>
                  <a:pt x="43" y="22"/>
                  <a:pt x="37" y="16"/>
                  <a:pt x="30" y="16"/>
                </a:cubicBezTo>
                <a:close/>
                <a:moveTo>
                  <a:pt x="30" y="40"/>
                </a:moveTo>
                <a:cubicBezTo>
                  <a:pt x="24" y="40"/>
                  <a:pt x="19" y="35"/>
                  <a:pt x="19" y="29"/>
                </a:cubicBezTo>
                <a:cubicBezTo>
                  <a:pt x="19" y="23"/>
                  <a:pt x="24" y="18"/>
                  <a:pt x="30" y="18"/>
                </a:cubicBezTo>
                <a:cubicBezTo>
                  <a:pt x="36" y="18"/>
                  <a:pt x="40" y="23"/>
                  <a:pt x="40" y="29"/>
                </a:cubicBezTo>
                <a:cubicBezTo>
                  <a:pt x="40" y="35"/>
                  <a:pt x="36" y="40"/>
                  <a:pt x="30" y="4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defTabSz="457200" rtl="0" eaLnBrk="1" fontAlgn="auto" latinLnBrk="0" hangingPunct="1">
              <a:lnSpc>
                <a:spcPct val="100000"/>
              </a:lnSpc>
              <a:spcBef>
                <a:spcPts val="0"/>
              </a:spcBef>
              <a:spcAft>
                <a:spcPts val="0"/>
              </a:spcAft>
              <a:buClrTx/>
              <a:buSzTx/>
              <a:buFontTx/>
              <a:buNone/>
              <a:defRPr/>
            </a:pPr>
            <a:endParaRPr kumimoji="0" sz="1600" b="0" i="0" u="none" strike="noStrike" kern="1200" cap="none" spc="0" normalizeH="0" baseline="0" noProof="0">
              <a:ln>
                <a:noFill/>
              </a:ln>
              <a:solidFill>
                <a:srgbClr val="0BD0D9"/>
              </a:solidFill>
              <a:effectLst/>
              <a:uLnTx/>
              <a:uFillTx/>
              <a:latin typeface="Lato"/>
              <a:ea typeface="Lato"/>
              <a:cs typeface="Lato"/>
              <a:sym typeface="Lato"/>
            </a:endParaRPr>
          </a:p>
        </p:txBody>
      </p:sp>
      <p:sp>
        <p:nvSpPr>
          <p:cNvPr id="28" name="TextBox 5"/>
          <p:cNvSpPr txBox="1"/>
          <p:nvPr/>
        </p:nvSpPr>
        <p:spPr>
          <a:xfrm>
            <a:off x="3466533" y="391407"/>
            <a:ext cx="5540990" cy="954107"/>
          </a:xfrm>
          <a:prstGeom prst="rect">
            <a:avLst/>
          </a:prstGeom>
          <a:noFill/>
        </p:spPr>
        <p:txBody>
          <a:bodyPr wrap="square" rtlCol="0">
            <a:spAutoFit/>
          </a:bodyPr>
          <a:lstStyle>
            <a:defPPr>
              <a:defRPr lang="en-US"/>
            </a:defPPr>
            <a:lvl1pPr>
              <a:defRPr sz="3600" b="1">
                <a:gradFill>
                  <a:gsLst>
                    <a:gs pos="0">
                      <a:schemeClr val="accent1"/>
                    </a:gs>
                    <a:gs pos="100000">
                      <a:schemeClr val="accent2"/>
                    </a:gs>
                  </a:gsLst>
                  <a:lin ang="2700000" scaled="0"/>
                </a:gradFill>
                <a:latin typeface="+mj-ea"/>
                <a:ea typeface="+mj-ea"/>
              </a:defRPr>
            </a:lvl1pPr>
          </a:lstStyle>
          <a:p>
            <a:pPr algn="ctr" defTabSz="457200">
              <a:defRPr/>
            </a:pPr>
            <a:r>
              <a:rPr lang="zh-CN" altLang="en-US" sz="2800" dirty="0" smtClean="0">
                <a:solidFill>
                  <a:prstClr val="black"/>
                </a:solidFill>
                <a:latin typeface="楷体" pitchFamily="49" charset="-122"/>
                <a:ea typeface="楷体" pitchFamily="49" charset="-122"/>
              </a:rPr>
              <a:t>中国科学院合肥物质科学研究院</a:t>
            </a:r>
            <a:endParaRPr lang="en-US" altLang="zh-CN" sz="2800" dirty="0" smtClean="0">
              <a:solidFill>
                <a:prstClr val="black"/>
              </a:solidFill>
              <a:latin typeface="楷体" pitchFamily="49" charset="-122"/>
              <a:ea typeface="楷体" pitchFamily="49" charset="-122"/>
            </a:endParaRPr>
          </a:p>
          <a:p>
            <a:pPr lvl="0" algn="ctr" defTabSz="457200">
              <a:defRPr/>
            </a:pPr>
            <a:r>
              <a:rPr lang="zh-CN" altLang="en-US" sz="2800" dirty="0" smtClean="0">
                <a:solidFill>
                  <a:prstClr val="black"/>
                </a:solidFill>
                <a:latin typeface="楷体" pitchFamily="49" charset="-122"/>
                <a:ea typeface="楷体" pitchFamily="49" charset="-122"/>
              </a:rPr>
              <a:t>专利事务特色服务</a:t>
            </a:r>
            <a:endParaRPr kumimoji="0" lang="zh-CN" altLang="en-US" sz="2800" b="1"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29" name="文本框 28"/>
          <p:cNvSpPr txBox="1"/>
          <p:nvPr/>
        </p:nvSpPr>
        <p:spPr>
          <a:xfrm>
            <a:off x="7981197" y="1882483"/>
            <a:ext cx="2492990"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专利导航布局培育指导</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0" name="文本框 29"/>
          <p:cNvSpPr txBox="1"/>
          <p:nvPr/>
        </p:nvSpPr>
        <p:spPr>
          <a:xfrm>
            <a:off x="7981196" y="2223161"/>
            <a:ext cx="3174483" cy="625171"/>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defRPr/>
            </a:pPr>
            <a:r>
              <a:rPr kumimoji="1" lang="zh-CN" altLang="en-US" sz="1400" b="0" i="0" u="none" strike="noStrike" kern="1200" cap="none" spc="0" normalizeH="0" baseline="0" noProof="0" dirty="0" smtClean="0">
                <a:ln>
                  <a:noFill/>
                </a:ln>
                <a:solidFill>
                  <a:prstClr val="black">
                    <a:lumMod val="75000"/>
                    <a:lumOff val="25000"/>
                  </a:prstClr>
                </a:solidFill>
                <a:effectLst/>
                <a:uLnTx/>
                <a:uFillTx/>
                <a:latin typeface="楷体" pitchFamily="49" charset="-122"/>
                <a:ea typeface="楷体" pitchFamily="49" charset="-122"/>
              </a:rPr>
              <a:t>针对同一项目的专利申请，进行专利布局、分类上的规划</a:t>
            </a:r>
            <a:endParaRPr kumimoji="1" lang="zh-CN" altLang="en-US" sz="1400" b="0" i="0" u="none" strike="noStrike" kern="1200" cap="none" spc="0" normalizeH="0" baseline="0" noProof="0" dirty="0">
              <a:ln>
                <a:noFill/>
              </a:ln>
              <a:solidFill>
                <a:prstClr val="black">
                  <a:lumMod val="75000"/>
                  <a:lumOff val="25000"/>
                </a:prstClr>
              </a:solidFill>
              <a:effectLst/>
              <a:uLnTx/>
              <a:uFillTx/>
              <a:latin typeface="楷体" pitchFamily="49" charset="-122"/>
              <a:ea typeface="楷体" pitchFamily="49" charset="-122"/>
            </a:endParaRPr>
          </a:p>
        </p:txBody>
      </p:sp>
      <p:sp>
        <p:nvSpPr>
          <p:cNvPr id="31" name="文本框 30"/>
          <p:cNvSpPr txBox="1"/>
          <p:nvPr/>
        </p:nvSpPr>
        <p:spPr>
          <a:xfrm>
            <a:off x="7981197" y="4538349"/>
            <a:ext cx="20313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b="1" dirty="0" smtClean="0">
                <a:solidFill>
                  <a:prstClr val="black"/>
                </a:solidFill>
                <a:latin typeface="微软雅黑" panose="020B0503020204020204" charset="-122"/>
                <a:ea typeface="微软雅黑" panose="020B0503020204020204" charset="-122"/>
              </a:rPr>
              <a:t>专利技术检索分析</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2" name="文本框 31"/>
          <p:cNvSpPr txBox="1"/>
          <p:nvPr/>
        </p:nvSpPr>
        <p:spPr>
          <a:xfrm>
            <a:off x="7981197" y="4853997"/>
            <a:ext cx="3174483" cy="652486"/>
          </a:xfrm>
          <a:prstGeom prst="rect">
            <a:avLst/>
          </a:prstGeom>
          <a:noFill/>
        </p:spPr>
        <p:txBody>
          <a:bodyPr wrap="square" rtlCol="0">
            <a:spAutoFit/>
          </a:bodyPr>
          <a:lstStyle/>
          <a:p>
            <a:pPr marL="0" marR="0" lvl="0" indent="0" algn="l" defTabSz="457200" rtl="0" eaLnBrk="1" fontAlgn="auto" latinLnBrk="0" hangingPunct="1">
              <a:lnSpc>
                <a:spcPct val="130000"/>
              </a:lnSpc>
              <a:spcBef>
                <a:spcPts val="0"/>
              </a:spcBef>
              <a:spcAft>
                <a:spcPts val="0"/>
              </a:spcAft>
              <a:buClrTx/>
              <a:buSzTx/>
              <a:buFontTx/>
              <a:buNone/>
              <a:defRPr/>
            </a:pPr>
            <a:r>
              <a:rPr kumimoji="1" lang="zh-CN" altLang="en-US" sz="1400" b="0" i="0" u="none" strike="noStrike" kern="1200" cap="none" spc="0" normalizeH="0" baseline="0" noProof="0" dirty="0" smtClean="0">
                <a:ln>
                  <a:noFill/>
                </a:ln>
                <a:solidFill>
                  <a:prstClr val="black">
                    <a:lumMod val="75000"/>
                    <a:lumOff val="25000"/>
                  </a:prstClr>
                </a:solidFill>
                <a:effectLst/>
                <a:uLnTx/>
                <a:uFillTx/>
                <a:latin typeface="楷体" pitchFamily="49" charset="-122"/>
                <a:ea typeface="楷体" pitchFamily="49" charset="-122"/>
              </a:rPr>
              <a:t>针对于拟推广的专利通过专利信息网站检索分析</a:t>
            </a:r>
            <a:endParaRPr kumimoji="1" lang="zh-CN" altLang="en-US" sz="1400" b="0" i="0" u="none" strike="noStrike" kern="1200" cap="none" spc="0" normalizeH="0" baseline="0" noProof="0" dirty="0">
              <a:ln>
                <a:noFill/>
              </a:ln>
              <a:solidFill>
                <a:prstClr val="black">
                  <a:lumMod val="75000"/>
                  <a:lumOff val="25000"/>
                </a:prstClr>
              </a:solidFill>
              <a:effectLst/>
              <a:uLnTx/>
              <a:uFillTx/>
              <a:latin typeface="楷体" pitchFamily="49" charset="-122"/>
              <a:ea typeface="楷体" pitchFamily="49" charset="-122"/>
            </a:endParaRPr>
          </a:p>
        </p:txBody>
      </p:sp>
      <p:sp>
        <p:nvSpPr>
          <p:cNvPr id="33" name="文本框 32"/>
          <p:cNvSpPr txBox="1"/>
          <p:nvPr/>
        </p:nvSpPr>
        <p:spPr>
          <a:xfrm>
            <a:off x="1750535" y="4538349"/>
            <a:ext cx="2492990"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专利技术发明点的研讨</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4" name="文本框 33"/>
          <p:cNvSpPr txBox="1"/>
          <p:nvPr/>
        </p:nvSpPr>
        <p:spPr>
          <a:xfrm>
            <a:off x="1665027" y="4853997"/>
            <a:ext cx="2578489" cy="652486"/>
          </a:xfrm>
          <a:prstGeom prst="rect">
            <a:avLst/>
          </a:prstGeom>
          <a:noFill/>
        </p:spPr>
        <p:txBody>
          <a:bodyPr wrap="square" rtlCol="0">
            <a:spAutoFit/>
          </a:bodyPr>
          <a:lstStyle/>
          <a:p>
            <a:pPr marL="0" marR="0" lvl="0" indent="0" algn="r" defTabSz="457200" rtl="0" eaLnBrk="1" fontAlgn="auto" latinLnBrk="0" hangingPunct="1">
              <a:lnSpc>
                <a:spcPct val="130000"/>
              </a:lnSpc>
              <a:spcBef>
                <a:spcPts val="0"/>
              </a:spcBef>
              <a:spcAft>
                <a:spcPts val="0"/>
              </a:spcAft>
              <a:buClrTx/>
              <a:buSzTx/>
              <a:buFontTx/>
              <a:buNone/>
              <a:defRPr/>
            </a:pPr>
            <a:r>
              <a:rPr kumimoji="1" lang="zh-CN" altLang="en-US" sz="1400" b="0" i="0" u="none" strike="noStrike" kern="1200" cap="none" spc="0" normalizeH="0" baseline="0" noProof="0" dirty="0" smtClean="0">
                <a:ln>
                  <a:noFill/>
                </a:ln>
                <a:solidFill>
                  <a:prstClr val="black">
                    <a:lumMod val="75000"/>
                    <a:lumOff val="25000"/>
                  </a:prstClr>
                </a:solidFill>
                <a:effectLst/>
                <a:uLnTx/>
                <a:uFillTx/>
                <a:latin typeface="楷体" pitchFamily="49" charset="-122"/>
                <a:ea typeface="楷体" pitchFamily="49" charset="-122"/>
              </a:rPr>
              <a:t>同一实验室同事针对此专利申请的发明点进行共同研究探讨</a:t>
            </a:r>
            <a:endParaRPr kumimoji="1" lang="zh-CN" altLang="en-US" sz="1400" b="0" i="0" u="none" strike="noStrike" kern="1200" cap="none" spc="0" normalizeH="0" baseline="0" noProof="0" dirty="0">
              <a:ln>
                <a:noFill/>
              </a:ln>
              <a:solidFill>
                <a:prstClr val="black">
                  <a:lumMod val="75000"/>
                  <a:lumOff val="25000"/>
                </a:prstClr>
              </a:solidFill>
              <a:effectLst/>
              <a:uLnTx/>
              <a:uFillTx/>
              <a:latin typeface="楷体" pitchFamily="49" charset="-122"/>
              <a:ea typeface="楷体" pitchFamily="49" charset="-122"/>
            </a:endParaRPr>
          </a:p>
        </p:txBody>
      </p:sp>
      <p:sp>
        <p:nvSpPr>
          <p:cNvPr id="35" name="文本框 34"/>
          <p:cNvSpPr txBox="1"/>
          <p:nvPr/>
        </p:nvSpPr>
        <p:spPr>
          <a:xfrm>
            <a:off x="827222" y="1882483"/>
            <a:ext cx="3416320"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1" lang="zh-CN" altLang="en-US" b="1" dirty="0" smtClean="0">
                <a:solidFill>
                  <a:prstClr val="black"/>
                </a:solidFill>
                <a:latin typeface="微软雅黑" panose="020B0503020204020204" charset="-122"/>
                <a:ea typeface="微软雅黑" panose="020B0503020204020204" charset="-122"/>
              </a:rPr>
              <a:t>专利知识及技术交底书撰写培训</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36" name="文本框 35"/>
          <p:cNvSpPr txBox="1"/>
          <p:nvPr/>
        </p:nvSpPr>
        <p:spPr>
          <a:xfrm>
            <a:off x="423082" y="2223161"/>
            <a:ext cx="3820434" cy="332720"/>
          </a:xfrm>
          <a:prstGeom prst="rect">
            <a:avLst/>
          </a:prstGeom>
          <a:noFill/>
        </p:spPr>
        <p:txBody>
          <a:bodyPr wrap="square" rtlCol="0">
            <a:spAutoFit/>
          </a:bodyPr>
          <a:lstStyle/>
          <a:p>
            <a:pPr marL="0" marR="0" lvl="0" indent="0" algn="r" defTabSz="457200" rtl="0" eaLnBrk="1" fontAlgn="auto" latinLnBrk="0" hangingPunct="1">
              <a:lnSpc>
                <a:spcPct val="130000"/>
              </a:lnSpc>
              <a:spcBef>
                <a:spcPts val="0"/>
              </a:spcBef>
              <a:spcAft>
                <a:spcPts val="0"/>
              </a:spcAft>
              <a:buClrTx/>
              <a:buSzTx/>
              <a:buFontTx/>
              <a:buNone/>
              <a:defRPr/>
            </a:pPr>
            <a:r>
              <a:rPr kumimoji="1" lang="zh-CN" altLang="en-US" sz="1400" b="0" i="0" u="none" strike="noStrike" kern="1200" cap="none" spc="0" normalizeH="0" baseline="0" noProof="0" dirty="0" smtClean="0">
                <a:ln>
                  <a:noFill/>
                </a:ln>
                <a:solidFill>
                  <a:prstClr val="black">
                    <a:lumMod val="75000"/>
                    <a:lumOff val="25000"/>
                  </a:prstClr>
                </a:solidFill>
                <a:effectLst/>
                <a:uLnTx/>
                <a:uFillTx/>
                <a:latin typeface="楷体" pitchFamily="49" charset="-122"/>
                <a:ea typeface="楷体" pitchFamily="49" charset="-122"/>
              </a:rPr>
              <a:t>对初涉专利的科研员工进行义务专利撰写培训</a:t>
            </a:r>
            <a:endParaRPr kumimoji="1" lang="zh-CN" altLang="en-US" sz="1400" b="0" i="0" u="none" strike="noStrike" kern="1200" cap="none" spc="0" normalizeH="0" baseline="0" noProof="0" dirty="0">
              <a:ln>
                <a:noFill/>
              </a:ln>
              <a:solidFill>
                <a:prstClr val="black">
                  <a:lumMod val="75000"/>
                  <a:lumOff val="25000"/>
                </a:prstClr>
              </a:solidFill>
              <a:effectLst/>
              <a:uLnTx/>
              <a:uFillTx/>
              <a:latin typeface="楷体" pitchFamily="49" charset="-122"/>
              <a:ea typeface="楷体" pitchFamily="49" charset="-122"/>
            </a:endParaRP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0" y="0"/>
            <a:ext cx="12193905" cy="3726180"/>
          </a:xfrm>
          <a:prstGeom prst="rect">
            <a:avLst/>
          </a:prstGeom>
        </p:spPr>
      </p:pic>
      <p:sp>
        <p:nvSpPr>
          <p:cNvPr id="5" name="矩形 4"/>
          <p:cNvSpPr/>
          <p:nvPr/>
        </p:nvSpPr>
        <p:spPr>
          <a:xfrm>
            <a:off x="-1905" y="0"/>
            <a:ext cx="12193905" cy="3726815"/>
          </a:xfrm>
          <a:prstGeom prst="rect">
            <a:avLst/>
          </a:prstGeom>
          <a:solidFill>
            <a:srgbClr val="7398D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37791" y="2526760"/>
            <a:ext cx="6729984" cy="830997"/>
          </a:xfrm>
          <a:prstGeom prst="rect">
            <a:avLst/>
          </a:prstGeom>
          <a:noFill/>
        </p:spPr>
        <p:txBody>
          <a:bodyPr wrap="square" rtlCol="0">
            <a:spAutoFit/>
          </a:bodyPr>
          <a:lstStyle/>
          <a:p>
            <a:pPr algn="ctr"/>
            <a:r>
              <a:rPr lang="zh-CN" altLang="en-US" sz="4800" dirty="0">
                <a:solidFill>
                  <a:schemeClr val="bg1"/>
                </a:solidFill>
                <a:latin typeface="隶书" pitchFamily="49" charset="-122"/>
                <a:ea typeface="隶书" pitchFamily="49" charset="-122"/>
              </a:rPr>
              <a:t>目录</a:t>
            </a:r>
          </a:p>
        </p:txBody>
      </p:sp>
      <p:sp>
        <p:nvSpPr>
          <p:cNvPr id="10" name="文本框 9"/>
          <p:cNvSpPr txBox="1"/>
          <p:nvPr/>
        </p:nvSpPr>
        <p:spPr>
          <a:xfrm>
            <a:off x="86120" y="3672548"/>
            <a:ext cx="1266561" cy="829945"/>
          </a:xfrm>
          <a:prstGeom prst="rect">
            <a:avLst/>
          </a:prstGeom>
          <a:noFill/>
        </p:spPr>
        <p:txBody>
          <a:bodyPr wrap="square" rtlCol="0">
            <a:spAutoFit/>
          </a:bodyPr>
          <a:lstStyle/>
          <a:p>
            <a:r>
              <a:rPr lang="en-US" altLang="zh-CN" sz="4800" dirty="0">
                <a:solidFill>
                  <a:schemeClr val="tx1">
                    <a:lumMod val="85000"/>
                    <a:lumOff val="15000"/>
                  </a:schemeClr>
                </a:solidFill>
                <a:latin typeface="微软雅黑" panose="020B0503020204020204" charset="-122"/>
                <a:ea typeface="微软雅黑" panose="020B0503020204020204" charset="-122"/>
              </a:rPr>
              <a:t>01</a:t>
            </a:r>
          </a:p>
        </p:txBody>
      </p:sp>
      <p:sp>
        <p:nvSpPr>
          <p:cNvPr id="16" name="文本框 15"/>
          <p:cNvSpPr txBox="1"/>
          <p:nvPr/>
        </p:nvSpPr>
        <p:spPr>
          <a:xfrm>
            <a:off x="3119445" y="3737995"/>
            <a:ext cx="1266561" cy="830997"/>
          </a:xfrm>
          <a:prstGeom prst="rect">
            <a:avLst/>
          </a:prstGeom>
          <a:noFill/>
        </p:spPr>
        <p:txBody>
          <a:bodyPr wrap="square" rtlCol="0">
            <a:spAutoFit/>
          </a:bodyPr>
          <a:lstStyle/>
          <a:p>
            <a:r>
              <a:rPr lang="en-US" altLang="zh-CN" sz="4800" dirty="0">
                <a:solidFill>
                  <a:schemeClr val="tx1">
                    <a:lumMod val="85000"/>
                    <a:lumOff val="15000"/>
                  </a:schemeClr>
                </a:solidFill>
                <a:latin typeface="微软雅黑" panose="020B0503020204020204" charset="-122"/>
                <a:ea typeface="微软雅黑" panose="020B0503020204020204" charset="-122"/>
              </a:rPr>
              <a:t>02</a:t>
            </a:r>
          </a:p>
        </p:txBody>
      </p:sp>
      <p:sp>
        <p:nvSpPr>
          <p:cNvPr id="20" name="文本框 19"/>
          <p:cNvSpPr txBox="1"/>
          <p:nvPr/>
        </p:nvSpPr>
        <p:spPr>
          <a:xfrm>
            <a:off x="6006273" y="3767775"/>
            <a:ext cx="1266561" cy="830997"/>
          </a:xfrm>
          <a:prstGeom prst="rect">
            <a:avLst/>
          </a:prstGeom>
          <a:noFill/>
        </p:spPr>
        <p:txBody>
          <a:bodyPr wrap="square" rtlCol="0">
            <a:spAutoFit/>
          </a:bodyPr>
          <a:lstStyle/>
          <a:p>
            <a:r>
              <a:rPr lang="en-US" altLang="zh-CN" sz="4800" dirty="0">
                <a:solidFill>
                  <a:schemeClr val="tx1">
                    <a:lumMod val="85000"/>
                    <a:lumOff val="15000"/>
                  </a:schemeClr>
                </a:solidFill>
                <a:latin typeface="微软雅黑" panose="020B0503020204020204" charset="-122"/>
                <a:ea typeface="微软雅黑" panose="020B0503020204020204" charset="-122"/>
              </a:rPr>
              <a:t>03</a:t>
            </a:r>
          </a:p>
        </p:txBody>
      </p:sp>
      <p:sp>
        <p:nvSpPr>
          <p:cNvPr id="24" name="文本框 23"/>
          <p:cNvSpPr txBox="1"/>
          <p:nvPr/>
        </p:nvSpPr>
        <p:spPr>
          <a:xfrm>
            <a:off x="9291332" y="3739897"/>
            <a:ext cx="1266561" cy="830997"/>
          </a:xfrm>
          <a:prstGeom prst="rect">
            <a:avLst/>
          </a:prstGeom>
          <a:noFill/>
        </p:spPr>
        <p:txBody>
          <a:bodyPr wrap="square" rtlCol="0">
            <a:spAutoFit/>
          </a:bodyPr>
          <a:lstStyle/>
          <a:p>
            <a:r>
              <a:rPr lang="en-US" altLang="zh-CN" sz="4800" dirty="0">
                <a:solidFill>
                  <a:schemeClr val="tx1">
                    <a:lumMod val="85000"/>
                    <a:lumOff val="15000"/>
                  </a:schemeClr>
                </a:solidFill>
                <a:latin typeface="微软雅黑" panose="020B0503020204020204" charset="-122"/>
                <a:ea typeface="微软雅黑" panose="020B0503020204020204" charset="-122"/>
              </a:rPr>
              <a:t>04</a:t>
            </a:r>
          </a:p>
        </p:txBody>
      </p:sp>
      <p:sp>
        <p:nvSpPr>
          <p:cNvPr id="26" name="TextBox 33"/>
          <p:cNvSpPr txBox="1"/>
          <p:nvPr/>
        </p:nvSpPr>
        <p:spPr>
          <a:xfrm>
            <a:off x="3885300" y="4069942"/>
            <a:ext cx="2545715" cy="369332"/>
          </a:xfrm>
          <a:prstGeom prst="rect">
            <a:avLst/>
          </a:prstGeom>
          <a:noFill/>
        </p:spPr>
        <p:txBody>
          <a:bodyPr wrap="square" rtlCol="0">
            <a:spAutoFit/>
          </a:bodyPr>
          <a:lstStyle/>
          <a:p>
            <a:r>
              <a:rPr lang="zh-CN" altLang="en-US" spc="300" dirty="0" smtClean="0">
                <a:solidFill>
                  <a:schemeClr val="tx1">
                    <a:lumMod val="85000"/>
                    <a:lumOff val="15000"/>
                  </a:schemeClr>
                </a:solidFill>
                <a:latin typeface="楷体" pitchFamily="49" charset="-122"/>
                <a:ea typeface="楷体" pitchFamily="49" charset="-122"/>
                <a:cs typeface="Montserrat Semi" charset="0"/>
              </a:rPr>
              <a:t>本机构优势学科 </a:t>
            </a:r>
            <a:endParaRPr lang="zh-CN" altLang="en-US" spc="300" dirty="0">
              <a:solidFill>
                <a:schemeClr val="tx1">
                  <a:lumMod val="85000"/>
                  <a:lumOff val="15000"/>
                </a:schemeClr>
              </a:solidFill>
              <a:latin typeface="楷体" pitchFamily="49" charset="-122"/>
              <a:ea typeface="楷体" pitchFamily="49" charset="-122"/>
              <a:cs typeface="Montserrat Semi" charset="0"/>
            </a:endParaRPr>
          </a:p>
        </p:txBody>
      </p:sp>
      <p:sp>
        <p:nvSpPr>
          <p:cNvPr id="9" name="文本框 8"/>
          <p:cNvSpPr txBox="1"/>
          <p:nvPr/>
        </p:nvSpPr>
        <p:spPr>
          <a:xfrm>
            <a:off x="119336" y="5157192"/>
            <a:ext cx="1266561" cy="830997"/>
          </a:xfrm>
          <a:prstGeom prst="rect">
            <a:avLst/>
          </a:prstGeom>
          <a:noFill/>
        </p:spPr>
        <p:txBody>
          <a:bodyPr wrap="square" rtlCol="0">
            <a:spAutoFit/>
          </a:bodyPr>
          <a:lstStyle/>
          <a:p>
            <a:r>
              <a:rPr lang="en-US" altLang="zh-CN" sz="4800" dirty="0" smtClean="0">
                <a:solidFill>
                  <a:schemeClr val="tx1">
                    <a:lumMod val="85000"/>
                    <a:lumOff val="15000"/>
                  </a:schemeClr>
                </a:solidFill>
                <a:latin typeface="微软雅黑" panose="020B0503020204020204" charset="-122"/>
                <a:ea typeface="微软雅黑" panose="020B0503020204020204" charset="-122"/>
              </a:rPr>
              <a:t>05</a:t>
            </a:r>
            <a:endParaRPr lang="en-US" altLang="zh-CN" sz="4800" dirty="0">
              <a:solidFill>
                <a:schemeClr val="tx1">
                  <a:lumMod val="85000"/>
                  <a:lumOff val="15000"/>
                </a:schemeClr>
              </a:solidFill>
              <a:latin typeface="微软雅黑" panose="020B0503020204020204" charset="-122"/>
              <a:ea typeface="微软雅黑" panose="020B0503020204020204" charset="-122"/>
            </a:endParaRPr>
          </a:p>
        </p:txBody>
      </p:sp>
      <p:sp>
        <p:nvSpPr>
          <p:cNvPr id="13" name="TextBox 33"/>
          <p:cNvSpPr txBox="1"/>
          <p:nvPr/>
        </p:nvSpPr>
        <p:spPr>
          <a:xfrm>
            <a:off x="756967" y="4028999"/>
            <a:ext cx="2210435" cy="369332"/>
          </a:xfrm>
          <a:prstGeom prst="rect">
            <a:avLst/>
          </a:prstGeom>
          <a:noFill/>
        </p:spPr>
        <p:txBody>
          <a:bodyPr wrap="square" rtlCol="0">
            <a:spAutoFit/>
          </a:bodyPr>
          <a:lstStyle/>
          <a:p>
            <a:r>
              <a:rPr lang="zh-CN" altLang="en-US" spc="300" dirty="0" smtClean="0">
                <a:solidFill>
                  <a:schemeClr val="tx1">
                    <a:lumMod val="85000"/>
                    <a:lumOff val="15000"/>
                  </a:schemeClr>
                </a:solidFill>
                <a:latin typeface="楷体" pitchFamily="49" charset="-122"/>
                <a:ea typeface="楷体" pitchFamily="49" charset="-122"/>
                <a:cs typeface="Montserrat Semi" charset="0"/>
              </a:rPr>
              <a:t>代理机构概况</a:t>
            </a:r>
            <a:endParaRPr lang="zh-CN" altLang="en-US" spc="300" dirty="0">
              <a:solidFill>
                <a:schemeClr val="tx1">
                  <a:lumMod val="85000"/>
                  <a:lumOff val="15000"/>
                </a:schemeClr>
              </a:solidFill>
              <a:latin typeface="楷体" pitchFamily="49" charset="-122"/>
              <a:ea typeface="楷体" pitchFamily="49" charset="-122"/>
              <a:cs typeface="Montserrat Semi" charset="0"/>
            </a:endParaRPr>
          </a:p>
        </p:txBody>
      </p:sp>
      <p:sp>
        <p:nvSpPr>
          <p:cNvPr id="31" name="TextBox 33"/>
          <p:cNvSpPr txBox="1"/>
          <p:nvPr/>
        </p:nvSpPr>
        <p:spPr>
          <a:xfrm>
            <a:off x="10038715" y="4059839"/>
            <a:ext cx="2558168" cy="369332"/>
          </a:xfrm>
          <a:prstGeom prst="rect">
            <a:avLst/>
          </a:prstGeom>
          <a:noFill/>
        </p:spPr>
        <p:txBody>
          <a:bodyPr wrap="square" rtlCol="0">
            <a:spAutoFit/>
          </a:bodyPr>
          <a:lstStyle/>
          <a:p>
            <a:r>
              <a:rPr lang="en-US" altLang="zh-CN" spc="300" dirty="0" smtClean="0">
                <a:solidFill>
                  <a:schemeClr val="tx1">
                    <a:lumMod val="85000"/>
                    <a:lumOff val="15000"/>
                  </a:schemeClr>
                </a:solidFill>
                <a:latin typeface="楷体" pitchFamily="49" charset="-122"/>
                <a:ea typeface="楷体" pitchFamily="49" charset="-122"/>
                <a:cs typeface="Montserrat Semi" charset="0"/>
              </a:rPr>
              <a:t>PCT</a:t>
            </a:r>
            <a:r>
              <a:rPr lang="zh-CN" altLang="en-US" spc="300" dirty="0" smtClean="0">
                <a:solidFill>
                  <a:schemeClr val="tx1">
                    <a:lumMod val="85000"/>
                    <a:lumOff val="15000"/>
                  </a:schemeClr>
                </a:solidFill>
                <a:latin typeface="楷体" pitchFamily="49" charset="-122"/>
                <a:ea typeface="楷体" pitchFamily="49" charset="-122"/>
                <a:cs typeface="Montserrat Semi" charset="0"/>
              </a:rPr>
              <a:t>代理业绩情况</a:t>
            </a:r>
            <a:endParaRPr lang="zh-CN" altLang="en-US" spc="300" dirty="0">
              <a:solidFill>
                <a:schemeClr val="tx1">
                  <a:lumMod val="85000"/>
                  <a:lumOff val="15000"/>
                </a:schemeClr>
              </a:solidFill>
              <a:latin typeface="楷体" pitchFamily="49" charset="-122"/>
              <a:ea typeface="楷体" pitchFamily="49" charset="-122"/>
              <a:cs typeface="Montserrat Semi" charset="0"/>
            </a:endParaRPr>
          </a:p>
        </p:txBody>
      </p:sp>
      <p:sp>
        <p:nvSpPr>
          <p:cNvPr id="32" name="TextBox 33"/>
          <p:cNvSpPr txBox="1"/>
          <p:nvPr/>
        </p:nvSpPr>
        <p:spPr>
          <a:xfrm>
            <a:off x="6782938" y="4067136"/>
            <a:ext cx="2688609" cy="369332"/>
          </a:xfrm>
          <a:prstGeom prst="rect">
            <a:avLst/>
          </a:prstGeom>
          <a:noFill/>
        </p:spPr>
        <p:txBody>
          <a:bodyPr wrap="square" rtlCol="0">
            <a:spAutoFit/>
          </a:bodyPr>
          <a:lstStyle/>
          <a:p>
            <a:r>
              <a:rPr lang="zh-CN" altLang="en-US" spc="300" dirty="0" smtClean="0">
                <a:solidFill>
                  <a:schemeClr val="tx1">
                    <a:lumMod val="85000"/>
                    <a:lumOff val="15000"/>
                  </a:schemeClr>
                </a:solidFill>
                <a:latin typeface="楷体" pitchFamily="49" charset="-122"/>
                <a:ea typeface="楷体" pitchFamily="49" charset="-122"/>
                <a:cs typeface="Montserrat Semi" charset="0"/>
              </a:rPr>
              <a:t>高价值专利代理情况</a:t>
            </a:r>
            <a:endParaRPr lang="zh-CN" altLang="en-US" spc="300" dirty="0">
              <a:solidFill>
                <a:schemeClr val="tx1">
                  <a:lumMod val="85000"/>
                  <a:lumOff val="15000"/>
                </a:schemeClr>
              </a:solidFill>
              <a:latin typeface="楷体" pitchFamily="49" charset="-122"/>
              <a:ea typeface="楷体" pitchFamily="49" charset="-122"/>
              <a:cs typeface="Montserrat Semi" charset="0"/>
            </a:endParaRPr>
          </a:p>
        </p:txBody>
      </p:sp>
      <p:sp>
        <p:nvSpPr>
          <p:cNvPr id="34" name="TextBox 33"/>
          <p:cNvSpPr txBox="1"/>
          <p:nvPr/>
        </p:nvSpPr>
        <p:spPr>
          <a:xfrm>
            <a:off x="869646" y="5218496"/>
            <a:ext cx="2323930" cy="923330"/>
          </a:xfrm>
          <a:prstGeom prst="rect">
            <a:avLst/>
          </a:prstGeom>
          <a:noFill/>
        </p:spPr>
        <p:txBody>
          <a:bodyPr wrap="square" rtlCol="0">
            <a:spAutoFit/>
          </a:bodyPr>
          <a:lstStyle/>
          <a:p>
            <a:r>
              <a:rPr lang="zh-CN" altLang="en-US" spc="300" dirty="0" smtClean="0">
                <a:solidFill>
                  <a:schemeClr val="tx1">
                    <a:lumMod val="85000"/>
                    <a:lumOff val="15000"/>
                  </a:schemeClr>
                </a:solidFill>
                <a:latin typeface="楷体" pitchFamily="49" charset="-122"/>
                <a:ea typeface="楷体" pitchFamily="49" charset="-122"/>
                <a:cs typeface="Montserrat Semi" charset="0"/>
              </a:rPr>
              <a:t>中国科学院合肥物质科学研究院代理情况</a:t>
            </a:r>
            <a:endParaRPr lang="zh-CN" altLang="en-US" spc="300" dirty="0">
              <a:solidFill>
                <a:schemeClr val="tx1">
                  <a:lumMod val="85000"/>
                  <a:lumOff val="15000"/>
                </a:schemeClr>
              </a:solidFill>
              <a:latin typeface="楷体" pitchFamily="49" charset="-122"/>
              <a:ea typeface="楷体" pitchFamily="49" charset="-122"/>
              <a:cs typeface="Montserrat Semi" charset="0"/>
            </a:endParaRPr>
          </a:p>
        </p:txBody>
      </p:sp>
      <p:sp>
        <p:nvSpPr>
          <p:cNvPr id="35" name="TextBox 33"/>
          <p:cNvSpPr txBox="1"/>
          <p:nvPr/>
        </p:nvSpPr>
        <p:spPr>
          <a:xfrm>
            <a:off x="3957071" y="5191201"/>
            <a:ext cx="2457375" cy="646331"/>
          </a:xfrm>
          <a:prstGeom prst="rect">
            <a:avLst/>
          </a:prstGeom>
          <a:noFill/>
        </p:spPr>
        <p:txBody>
          <a:bodyPr wrap="square" rtlCol="0">
            <a:spAutoFit/>
          </a:bodyPr>
          <a:lstStyle/>
          <a:p>
            <a:r>
              <a:rPr lang="zh-CN" altLang="en-US" spc="300" dirty="0" smtClean="0">
                <a:solidFill>
                  <a:schemeClr val="tx1">
                    <a:lumMod val="85000"/>
                    <a:lumOff val="15000"/>
                  </a:schemeClr>
                </a:solidFill>
                <a:latin typeface="楷体" pitchFamily="49" charset="-122"/>
                <a:ea typeface="楷体" pitchFamily="49" charset="-122"/>
                <a:cs typeface="Montserrat Semi" charset="0"/>
              </a:rPr>
              <a:t>代理工作建议</a:t>
            </a:r>
            <a:endParaRPr lang="en-US" altLang="zh-CN" spc="300" dirty="0" smtClean="0">
              <a:solidFill>
                <a:schemeClr val="tx1">
                  <a:lumMod val="85000"/>
                  <a:lumOff val="15000"/>
                </a:schemeClr>
              </a:solidFill>
              <a:latin typeface="楷体" pitchFamily="49" charset="-122"/>
              <a:ea typeface="楷体" pitchFamily="49" charset="-122"/>
              <a:cs typeface="Montserrat Semi" charset="0"/>
            </a:endParaRPr>
          </a:p>
          <a:p>
            <a:r>
              <a:rPr lang="zh-CN" altLang="en-US" spc="300" dirty="0" smtClean="0">
                <a:solidFill>
                  <a:schemeClr val="tx1">
                    <a:lumMod val="85000"/>
                    <a:lumOff val="15000"/>
                  </a:schemeClr>
                </a:solidFill>
                <a:latin typeface="楷体" pitchFamily="49" charset="-122"/>
                <a:ea typeface="楷体" pitchFamily="49" charset="-122"/>
                <a:cs typeface="Montserrat Semi" charset="0"/>
              </a:rPr>
              <a:t>与服务承诺</a:t>
            </a:r>
            <a:endParaRPr lang="zh-CN" altLang="en-US" spc="300" dirty="0">
              <a:solidFill>
                <a:schemeClr val="tx1">
                  <a:lumMod val="85000"/>
                  <a:lumOff val="15000"/>
                </a:schemeClr>
              </a:solidFill>
              <a:latin typeface="楷体" pitchFamily="49" charset="-122"/>
              <a:ea typeface="楷体" pitchFamily="49" charset="-122"/>
              <a:cs typeface="Montserrat Semi" charset="0"/>
            </a:endParaRPr>
          </a:p>
        </p:txBody>
      </p:sp>
      <p:sp>
        <p:nvSpPr>
          <p:cNvPr id="36" name="TextBox 33"/>
          <p:cNvSpPr txBox="1"/>
          <p:nvPr/>
        </p:nvSpPr>
        <p:spPr>
          <a:xfrm>
            <a:off x="6814602" y="5409565"/>
            <a:ext cx="2210435" cy="369332"/>
          </a:xfrm>
          <a:prstGeom prst="rect">
            <a:avLst/>
          </a:prstGeom>
          <a:noFill/>
        </p:spPr>
        <p:txBody>
          <a:bodyPr wrap="square" rtlCol="0">
            <a:spAutoFit/>
          </a:bodyPr>
          <a:lstStyle/>
          <a:p>
            <a:r>
              <a:rPr lang="zh-CN" altLang="en-US" spc="300" dirty="0" smtClean="0">
                <a:solidFill>
                  <a:schemeClr val="tx1">
                    <a:lumMod val="85000"/>
                    <a:lumOff val="15000"/>
                  </a:schemeClr>
                </a:solidFill>
                <a:latin typeface="楷体" pitchFamily="49" charset="-122"/>
                <a:ea typeface="楷体" pitchFamily="49" charset="-122"/>
                <a:cs typeface="Montserrat Semi" charset="0"/>
              </a:rPr>
              <a:t>服务报价</a:t>
            </a:r>
            <a:endParaRPr lang="zh-CN" altLang="en-US" spc="300" dirty="0">
              <a:solidFill>
                <a:schemeClr val="tx1">
                  <a:lumMod val="85000"/>
                  <a:lumOff val="15000"/>
                </a:schemeClr>
              </a:solidFill>
              <a:latin typeface="楷体" pitchFamily="49" charset="-122"/>
              <a:ea typeface="楷体" pitchFamily="49" charset="-122"/>
              <a:cs typeface="Montserrat Semi" charset="0"/>
            </a:endParaRPr>
          </a:p>
        </p:txBody>
      </p:sp>
      <p:sp>
        <p:nvSpPr>
          <p:cNvPr id="37" name="文本框 36"/>
          <p:cNvSpPr txBox="1"/>
          <p:nvPr/>
        </p:nvSpPr>
        <p:spPr>
          <a:xfrm>
            <a:off x="3131888" y="5162310"/>
            <a:ext cx="1266561" cy="830997"/>
          </a:xfrm>
          <a:prstGeom prst="rect">
            <a:avLst/>
          </a:prstGeom>
          <a:noFill/>
        </p:spPr>
        <p:txBody>
          <a:bodyPr wrap="square" rtlCol="0">
            <a:spAutoFit/>
          </a:bodyPr>
          <a:lstStyle/>
          <a:p>
            <a:r>
              <a:rPr lang="en-US" altLang="zh-CN" sz="4800" dirty="0" smtClean="0">
                <a:solidFill>
                  <a:schemeClr val="tx1">
                    <a:lumMod val="85000"/>
                    <a:lumOff val="15000"/>
                  </a:schemeClr>
                </a:solidFill>
                <a:latin typeface="微软雅黑" panose="020B0503020204020204" charset="-122"/>
                <a:ea typeface="微软雅黑" panose="020B0503020204020204" charset="-122"/>
              </a:rPr>
              <a:t>06</a:t>
            </a:r>
            <a:endParaRPr lang="en-US" altLang="zh-CN" sz="4800" dirty="0">
              <a:solidFill>
                <a:schemeClr val="tx1">
                  <a:lumMod val="85000"/>
                  <a:lumOff val="15000"/>
                </a:schemeClr>
              </a:solidFill>
              <a:latin typeface="微软雅黑" panose="020B0503020204020204" charset="-122"/>
              <a:ea typeface="微软雅黑" panose="020B0503020204020204" charset="-122"/>
            </a:endParaRPr>
          </a:p>
        </p:txBody>
      </p:sp>
      <p:sp>
        <p:nvSpPr>
          <p:cNvPr id="38" name="文本框 37"/>
          <p:cNvSpPr txBox="1"/>
          <p:nvPr/>
        </p:nvSpPr>
        <p:spPr>
          <a:xfrm>
            <a:off x="5979513" y="5135327"/>
            <a:ext cx="1266561" cy="830997"/>
          </a:xfrm>
          <a:prstGeom prst="rect">
            <a:avLst/>
          </a:prstGeom>
          <a:noFill/>
        </p:spPr>
        <p:txBody>
          <a:bodyPr wrap="square" rtlCol="0">
            <a:spAutoFit/>
          </a:bodyPr>
          <a:lstStyle/>
          <a:p>
            <a:r>
              <a:rPr lang="en-US" altLang="zh-CN" sz="4800" dirty="0" smtClean="0">
                <a:solidFill>
                  <a:schemeClr val="tx1">
                    <a:lumMod val="85000"/>
                    <a:lumOff val="15000"/>
                  </a:schemeClr>
                </a:solidFill>
                <a:latin typeface="微软雅黑" panose="020B0503020204020204" charset="-122"/>
                <a:ea typeface="微软雅黑" panose="020B0503020204020204" charset="-122"/>
              </a:rPr>
              <a:t>07</a:t>
            </a:r>
            <a:endParaRPr lang="en-US" altLang="zh-CN" sz="4800" dirty="0">
              <a:solidFill>
                <a:schemeClr val="tx1">
                  <a:lumMod val="85000"/>
                  <a:lumOff val="15000"/>
                </a:schemeClr>
              </a:solidFill>
              <a:latin typeface="微软雅黑" panose="020B0503020204020204" charset="-122"/>
              <a:ea typeface="微软雅黑" panose="020B0503020204020204" charset="-122"/>
            </a:endParaRPr>
          </a:p>
        </p:txBody>
      </p:sp>
      <p:sp>
        <p:nvSpPr>
          <p:cNvPr id="21" name="TextBox 7"/>
          <p:cNvSpPr txBox="1"/>
          <p:nvPr/>
        </p:nvSpPr>
        <p:spPr>
          <a:xfrm>
            <a:off x="9471546" y="6334780"/>
            <a:ext cx="2720453" cy="338554"/>
          </a:xfrm>
          <a:prstGeom prst="rect">
            <a:avLst/>
          </a:prstGeom>
          <a:noFill/>
        </p:spPr>
        <p:txBody>
          <a:bodyPr wrap="square" rtlCol="0">
            <a:spAutoFit/>
          </a:bodyPr>
          <a:lstStyle/>
          <a:p>
            <a:pPr algn="ctr"/>
            <a:r>
              <a:rPr lang="zh-CN" altLang="en-US" sz="16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sz="1600" dirty="0">
              <a:solidFill>
                <a:schemeClr val="tx1">
                  <a:lumMod val="85000"/>
                  <a:lumOff val="15000"/>
                </a:schemeClr>
              </a:solidFill>
              <a:latin typeface="隶书" pitchFamily="49" charset="-122"/>
              <a:ea typeface="隶书" pitchFamily="49" charset="-122"/>
              <a:cs typeface="Lato Light"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fade">
                                      <p:cBhvr>
                                        <p:cTn id="23" dur="500"/>
                                        <p:tgtEl>
                                          <p:spTgt spid="24"/>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par>
                          <p:cTn id="32" fill="hold">
                            <p:stCondLst>
                              <p:cond delay="3500"/>
                            </p:stCondLst>
                            <p:childTnLst>
                              <p:par>
                                <p:cTn id="33" presetID="10" presetClass="entr" presetSubtype="0"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6" grpId="0"/>
      <p:bldP spid="20" grpId="0"/>
      <p:bldP spid="24" grpId="0"/>
      <p:bldP spid="9" grpId="0"/>
      <p:bldP spid="37" grpId="0"/>
      <p:bldP spid="38"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635" y="0"/>
            <a:ext cx="12172315" cy="4375785"/>
          </a:xfrm>
          <a:prstGeom prst="rect">
            <a:avLst/>
          </a:prstGeom>
        </p:spPr>
      </p:pic>
      <p:sp>
        <p:nvSpPr>
          <p:cNvPr id="5" name="矩形 4"/>
          <p:cNvSpPr/>
          <p:nvPr/>
        </p:nvSpPr>
        <p:spPr>
          <a:xfrm>
            <a:off x="19685" y="0"/>
            <a:ext cx="12172315" cy="4375785"/>
          </a:xfrm>
          <a:prstGeom prst="rect">
            <a:avLst/>
          </a:prstGeom>
          <a:solidFill>
            <a:srgbClr val="7398D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210937" y="4423237"/>
            <a:ext cx="8120418" cy="769441"/>
          </a:xfrm>
          <a:prstGeom prst="rect">
            <a:avLst/>
          </a:prstGeom>
          <a:noFill/>
        </p:spPr>
        <p:txBody>
          <a:bodyPr wrap="square" rtlCol="0">
            <a:spAutoFit/>
          </a:bodyPr>
          <a:lstStyle/>
          <a:p>
            <a:pPr algn="ctr"/>
            <a:r>
              <a:rPr lang="zh-CN" altLang="en-US" sz="4400" dirty="0" smtClean="0">
                <a:latin typeface="隶书" pitchFamily="49" charset="-122"/>
                <a:ea typeface="隶书" pitchFamily="49" charset="-122"/>
              </a:rPr>
              <a:t>专利代理工作建议与服务承诺</a:t>
            </a:r>
            <a:endParaRPr lang="zh-CN" altLang="en-US" sz="4400" dirty="0">
              <a:latin typeface="隶书" pitchFamily="49" charset="-122"/>
              <a:ea typeface="隶书" pitchFamily="49" charset="-122"/>
            </a:endParaRPr>
          </a:p>
        </p:txBody>
      </p:sp>
      <p:sp>
        <p:nvSpPr>
          <p:cNvPr id="10" name="TextBox 7"/>
          <p:cNvSpPr txBox="1"/>
          <p:nvPr/>
        </p:nvSpPr>
        <p:spPr>
          <a:xfrm>
            <a:off x="9471546" y="6334780"/>
            <a:ext cx="2720453" cy="338554"/>
          </a:xfrm>
          <a:prstGeom prst="rect">
            <a:avLst/>
          </a:prstGeom>
          <a:noFill/>
        </p:spPr>
        <p:txBody>
          <a:bodyPr wrap="square" rtlCol="0">
            <a:spAutoFit/>
          </a:bodyPr>
          <a:lstStyle/>
          <a:p>
            <a:pPr algn="ctr"/>
            <a:r>
              <a:rPr lang="zh-CN" altLang="en-US" sz="16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sz="1600" dirty="0">
              <a:solidFill>
                <a:schemeClr val="tx1">
                  <a:lumMod val="85000"/>
                  <a:lumOff val="15000"/>
                </a:schemeClr>
              </a:solidFill>
              <a:latin typeface="隶书" pitchFamily="49" charset="-122"/>
              <a:ea typeface="隶书" pitchFamily="49" charset="-122"/>
              <a:cs typeface="Lato Light" charset="0"/>
            </a:endParaRPr>
          </a:p>
        </p:txBody>
      </p:sp>
      <p:sp>
        <p:nvSpPr>
          <p:cNvPr id="11" name="文本框 7"/>
          <p:cNvSpPr txBox="1"/>
          <p:nvPr/>
        </p:nvSpPr>
        <p:spPr>
          <a:xfrm>
            <a:off x="3686000" y="3084395"/>
            <a:ext cx="4807859" cy="923330"/>
          </a:xfrm>
          <a:prstGeom prst="rect">
            <a:avLst/>
          </a:prstGeom>
          <a:noFill/>
        </p:spPr>
        <p:txBody>
          <a:bodyPr wrap="square" rtlCol="0">
            <a:spAutoFit/>
          </a:bodyPr>
          <a:lstStyle/>
          <a:p>
            <a:pPr algn="ctr"/>
            <a:r>
              <a:rPr lang="en-US" altLang="zh-CN" dirty="0" smtClean="0">
                <a:solidFill>
                  <a:schemeClr val="bg1"/>
                </a:solidFill>
                <a:latin typeface="微软雅黑" panose="020B0503020204020204" charset="-122"/>
                <a:ea typeface="微软雅黑" panose="020B0503020204020204" charset="-122"/>
              </a:rPr>
              <a:t> </a:t>
            </a:r>
            <a:r>
              <a:rPr lang="en-US" altLang="zh-CN" sz="5400" dirty="0" smtClean="0">
                <a:solidFill>
                  <a:schemeClr val="bg1"/>
                </a:solidFill>
                <a:latin typeface="微软雅黑" panose="020B0503020204020204" charset="-122"/>
                <a:ea typeface="微软雅黑" panose="020B0503020204020204" charset="-122"/>
              </a:rPr>
              <a:t>06</a:t>
            </a:r>
            <a:endParaRPr lang="en-US" altLang="zh-CN" sz="5400" dirty="0">
              <a:solidFill>
                <a:schemeClr val="bg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420"/>
          <p:cNvSpPr/>
          <p:nvPr/>
        </p:nvSpPr>
        <p:spPr bwMode="auto">
          <a:xfrm>
            <a:off x="4295573" y="2352684"/>
            <a:ext cx="3570373" cy="3570372"/>
          </a:xfrm>
          <a:custGeom>
            <a:avLst/>
            <a:gdLst>
              <a:gd name="T0" fmla="*/ 721 w 929"/>
              <a:gd name="T1" fmla="*/ 560 h 931"/>
              <a:gd name="T2" fmla="*/ 674 w 929"/>
              <a:gd name="T3" fmla="*/ 532 h 931"/>
              <a:gd name="T4" fmla="*/ 649 w 929"/>
              <a:gd name="T5" fmla="*/ 485 h 931"/>
              <a:gd name="T6" fmla="*/ 651 w 929"/>
              <a:gd name="T7" fmla="*/ 438 h 931"/>
              <a:gd name="T8" fmla="*/ 679 w 929"/>
              <a:gd name="T9" fmla="*/ 394 h 931"/>
              <a:gd name="T10" fmla="*/ 727 w 929"/>
              <a:gd name="T11" fmla="*/ 371 h 931"/>
              <a:gd name="T12" fmla="*/ 783 w 929"/>
              <a:gd name="T13" fmla="*/ 366 h 931"/>
              <a:gd name="T14" fmla="*/ 875 w 929"/>
              <a:gd name="T15" fmla="*/ 316 h 931"/>
              <a:gd name="T16" fmla="*/ 926 w 929"/>
              <a:gd name="T17" fmla="*/ 222 h 931"/>
              <a:gd name="T18" fmla="*/ 921 w 929"/>
              <a:gd name="T19" fmla="*/ 130 h 931"/>
              <a:gd name="T20" fmla="*/ 863 w 929"/>
              <a:gd name="T21" fmla="*/ 42 h 931"/>
              <a:gd name="T22" fmla="*/ 765 w 929"/>
              <a:gd name="T23" fmla="*/ 2 h 931"/>
              <a:gd name="T24" fmla="*/ 673 w 929"/>
              <a:gd name="T25" fmla="*/ 15 h 931"/>
              <a:gd name="T26" fmla="*/ 592 w 929"/>
              <a:gd name="T27" fmla="*/ 82 h 931"/>
              <a:gd name="T28" fmla="*/ 561 w 929"/>
              <a:gd name="T29" fmla="*/ 186 h 931"/>
              <a:gd name="T30" fmla="*/ 555 w 929"/>
              <a:gd name="T31" fmla="*/ 219 h 931"/>
              <a:gd name="T32" fmla="*/ 524 w 929"/>
              <a:gd name="T33" fmla="*/ 262 h 931"/>
              <a:gd name="T34" fmla="*/ 475 w 929"/>
              <a:gd name="T35" fmla="*/ 281 h 931"/>
              <a:gd name="T36" fmla="*/ 429 w 929"/>
              <a:gd name="T37" fmla="*/ 274 h 931"/>
              <a:gd name="T38" fmla="*/ 387 w 929"/>
              <a:gd name="T39" fmla="*/ 241 h 931"/>
              <a:gd name="T40" fmla="*/ 369 w 929"/>
              <a:gd name="T41" fmla="*/ 189 h 931"/>
              <a:gd name="T42" fmla="*/ 365 w 929"/>
              <a:gd name="T43" fmla="*/ 148 h 931"/>
              <a:gd name="T44" fmla="*/ 314 w 929"/>
              <a:gd name="T45" fmla="*/ 56 h 931"/>
              <a:gd name="T46" fmla="*/ 222 w 929"/>
              <a:gd name="T47" fmla="*/ 5 h 931"/>
              <a:gd name="T48" fmla="*/ 129 w 929"/>
              <a:gd name="T49" fmla="*/ 10 h 931"/>
              <a:gd name="T50" fmla="*/ 43 w 929"/>
              <a:gd name="T51" fmla="*/ 68 h 931"/>
              <a:gd name="T52" fmla="*/ 2 w 929"/>
              <a:gd name="T53" fmla="*/ 166 h 931"/>
              <a:gd name="T54" fmla="*/ 15 w 929"/>
              <a:gd name="T55" fmla="*/ 257 h 931"/>
              <a:gd name="T56" fmla="*/ 81 w 929"/>
              <a:gd name="T57" fmla="*/ 337 h 931"/>
              <a:gd name="T58" fmla="*/ 185 w 929"/>
              <a:gd name="T59" fmla="*/ 369 h 931"/>
              <a:gd name="T60" fmla="*/ 216 w 929"/>
              <a:gd name="T61" fmla="*/ 375 h 931"/>
              <a:gd name="T62" fmla="*/ 259 w 929"/>
              <a:gd name="T63" fmla="*/ 406 h 931"/>
              <a:gd name="T64" fmla="*/ 280 w 929"/>
              <a:gd name="T65" fmla="*/ 457 h 931"/>
              <a:gd name="T66" fmla="*/ 272 w 929"/>
              <a:gd name="T67" fmla="*/ 502 h 931"/>
              <a:gd name="T68" fmla="*/ 240 w 929"/>
              <a:gd name="T69" fmla="*/ 544 h 931"/>
              <a:gd name="T70" fmla="*/ 188 w 929"/>
              <a:gd name="T71" fmla="*/ 562 h 931"/>
              <a:gd name="T72" fmla="*/ 147 w 929"/>
              <a:gd name="T73" fmla="*/ 566 h 931"/>
              <a:gd name="T74" fmla="*/ 55 w 929"/>
              <a:gd name="T75" fmla="*/ 617 h 931"/>
              <a:gd name="T76" fmla="*/ 4 w 929"/>
              <a:gd name="T77" fmla="*/ 709 h 931"/>
              <a:gd name="T78" fmla="*/ 9 w 929"/>
              <a:gd name="T79" fmla="*/ 801 h 931"/>
              <a:gd name="T80" fmla="*/ 68 w 929"/>
              <a:gd name="T81" fmla="*/ 889 h 931"/>
              <a:gd name="T82" fmla="*/ 165 w 929"/>
              <a:gd name="T83" fmla="*/ 930 h 931"/>
              <a:gd name="T84" fmla="*/ 256 w 929"/>
              <a:gd name="T85" fmla="*/ 916 h 931"/>
              <a:gd name="T86" fmla="*/ 337 w 929"/>
              <a:gd name="T87" fmla="*/ 849 h 931"/>
              <a:gd name="T88" fmla="*/ 369 w 929"/>
              <a:gd name="T89" fmla="*/ 747 h 931"/>
              <a:gd name="T90" fmla="*/ 373 w 929"/>
              <a:gd name="T91" fmla="*/ 714 h 931"/>
              <a:gd name="T92" fmla="*/ 405 w 929"/>
              <a:gd name="T93" fmla="*/ 670 h 931"/>
              <a:gd name="T94" fmla="*/ 455 w 929"/>
              <a:gd name="T95" fmla="*/ 649 h 931"/>
              <a:gd name="T96" fmla="*/ 502 w 929"/>
              <a:gd name="T97" fmla="*/ 656 h 931"/>
              <a:gd name="T98" fmla="*/ 544 w 929"/>
              <a:gd name="T99" fmla="*/ 689 h 931"/>
              <a:gd name="T100" fmla="*/ 561 w 929"/>
              <a:gd name="T101" fmla="*/ 742 h 931"/>
              <a:gd name="T102" fmla="*/ 570 w 929"/>
              <a:gd name="T103" fmla="*/ 801 h 931"/>
              <a:gd name="T104" fmla="*/ 629 w 929"/>
              <a:gd name="T105" fmla="*/ 889 h 931"/>
              <a:gd name="T106" fmla="*/ 726 w 929"/>
              <a:gd name="T107" fmla="*/ 930 h 931"/>
              <a:gd name="T108" fmla="*/ 817 w 929"/>
              <a:gd name="T109" fmla="*/ 916 h 931"/>
              <a:gd name="T110" fmla="*/ 898 w 929"/>
              <a:gd name="T111" fmla="*/ 849 h 931"/>
              <a:gd name="T112" fmla="*/ 929 w 929"/>
              <a:gd name="T113" fmla="*/ 747 h 931"/>
              <a:gd name="T114" fmla="*/ 907 w 929"/>
              <a:gd name="T115" fmla="*/ 659 h 931"/>
              <a:gd name="T116" fmla="*/ 833 w 929"/>
              <a:gd name="T117" fmla="*/ 584 h 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29" h="931">
                <a:moveTo>
                  <a:pt x="745" y="562"/>
                </a:moveTo>
                <a:lnTo>
                  <a:pt x="745" y="562"/>
                </a:lnTo>
                <a:lnTo>
                  <a:pt x="740" y="562"/>
                </a:lnTo>
                <a:lnTo>
                  <a:pt x="740" y="562"/>
                </a:lnTo>
                <a:lnTo>
                  <a:pt x="731" y="561"/>
                </a:lnTo>
                <a:lnTo>
                  <a:pt x="721" y="560"/>
                </a:lnTo>
                <a:lnTo>
                  <a:pt x="713" y="558"/>
                </a:lnTo>
                <a:lnTo>
                  <a:pt x="704" y="554"/>
                </a:lnTo>
                <a:lnTo>
                  <a:pt x="696" y="549"/>
                </a:lnTo>
                <a:lnTo>
                  <a:pt x="689" y="544"/>
                </a:lnTo>
                <a:lnTo>
                  <a:pt x="682" y="540"/>
                </a:lnTo>
                <a:lnTo>
                  <a:pt x="674" y="532"/>
                </a:lnTo>
                <a:lnTo>
                  <a:pt x="668" y="526"/>
                </a:lnTo>
                <a:lnTo>
                  <a:pt x="663" y="519"/>
                </a:lnTo>
                <a:lnTo>
                  <a:pt x="659" y="511"/>
                </a:lnTo>
                <a:lnTo>
                  <a:pt x="655" y="502"/>
                </a:lnTo>
                <a:lnTo>
                  <a:pt x="651" y="494"/>
                </a:lnTo>
                <a:lnTo>
                  <a:pt x="649" y="485"/>
                </a:lnTo>
                <a:lnTo>
                  <a:pt x="648" y="476"/>
                </a:lnTo>
                <a:lnTo>
                  <a:pt x="648" y="466"/>
                </a:lnTo>
                <a:lnTo>
                  <a:pt x="648" y="466"/>
                </a:lnTo>
                <a:lnTo>
                  <a:pt x="648" y="457"/>
                </a:lnTo>
                <a:lnTo>
                  <a:pt x="649" y="447"/>
                </a:lnTo>
                <a:lnTo>
                  <a:pt x="651" y="438"/>
                </a:lnTo>
                <a:lnTo>
                  <a:pt x="654" y="430"/>
                </a:lnTo>
                <a:lnTo>
                  <a:pt x="659" y="422"/>
                </a:lnTo>
                <a:lnTo>
                  <a:pt x="662" y="414"/>
                </a:lnTo>
                <a:lnTo>
                  <a:pt x="667" y="407"/>
                </a:lnTo>
                <a:lnTo>
                  <a:pt x="673" y="400"/>
                </a:lnTo>
                <a:lnTo>
                  <a:pt x="679" y="394"/>
                </a:lnTo>
                <a:lnTo>
                  <a:pt x="686" y="388"/>
                </a:lnTo>
                <a:lnTo>
                  <a:pt x="694" y="383"/>
                </a:lnTo>
                <a:lnTo>
                  <a:pt x="702" y="379"/>
                </a:lnTo>
                <a:lnTo>
                  <a:pt x="710" y="376"/>
                </a:lnTo>
                <a:lnTo>
                  <a:pt x="719" y="372"/>
                </a:lnTo>
                <a:lnTo>
                  <a:pt x="727" y="371"/>
                </a:lnTo>
                <a:lnTo>
                  <a:pt x="737" y="370"/>
                </a:lnTo>
                <a:lnTo>
                  <a:pt x="737" y="370"/>
                </a:lnTo>
                <a:lnTo>
                  <a:pt x="745" y="370"/>
                </a:lnTo>
                <a:lnTo>
                  <a:pt x="745" y="370"/>
                </a:lnTo>
                <a:lnTo>
                  <a:pt x="765" y="369"/>
                </a:lnTo>
                <a:lnTo>
                  <a:pt x="783" y="366"/>
                </a:lnTo>
                <a:lnTo>
                  <a:pt x="801" y="361"/>
                </a:lnTo>
                <a:lnTo>
                  <a:pt x="817" y="355"/>
                </a:lnTo>
                <a:lnTo>
                  <a:pt x="833" y="347"/>
                </a:lnTo>
                <a:lnTo>
                  <a:pt x="849" y="339"/>
                </a:lnTo>
                <a:lnTo>
                  <a:pt x="863" y="328"/>
                </a:lnTo>
                <a:lnTo>
                  <a:pt x="875" y="316"/>
                </a:lnTo>
                <a:lnTo>
                  <a:pt x="887" y="302"/>
                </a:lnTo>
                <a:lnTo>
                  <a:pt x="898" y="288"/>
                </a:lnTo>
                <a:lnTo>
                  <a:pt x="908" y="274"/>
                </a:lnTo>
                <a:lnTo>
                  <a:pt x="915" y="257"/>
                </a:lnTo>
                <a:lnTo>
                  <a:pt x="921" y="240"/>
                </a:lnTo>
                <a:lnTo>
                  <a:pt x="926" y="222"/>
                </a:lnTo>
                <a:lnTo>
                  <a:pt x="928" y="204"/>
                </a:lnTo>
                <a:lnTo>
                  <a:pt x="929" y="186"/>
                </a:lnTo>
                <a:lnTo>
                  <a:pt x="929" y="186"/>
                </a:lnTo>
                <a:lnTo>
                  <a:pt x="928" y="166"/>
                </a:lnTo>
                <a:lnTo>
                  <a:pt x="926" y="148"/>
                </a:lnTo>
                <a:lnTo>
                  <a:pt x="921" y="130"/>
                </a:lnTo>
                <a:lnTo>
                  <a:pt x="915" y="113"/>
                </a:lnTo>
                <a:lnTo>
                  <a:pt x="908" y="98"/>
                </a:lnTo>
                <a:lnTo>
                  <a:pt x="898" y="82"/>
                </a:lnTo>
                <a:lnTo>
                  <a:pt x="887" y="68"/>
                </a:lnTo>
                <a:lnTo>
                  <a:pt x="875" y="55"/>
                </a:lnTo>
                <a:lnTo>
                  <a:pt x="863" y="42"/>
                </a:lnTo>
                <a:lnTo>
                  <a:pt x="849" y="33"/>
                </a:lnTo>
                <a:lnTo>
                  <a:pt x="833" y="23"/>
                </a:lnTo>
                <a:lnTo>
                  <a:pt x="817" y="15"/>
                </a:lnTo>
                <a:lnTo>
                  <a:pt x="801" y="9"/>
                </a:lnTo>
                <a:lnTo>
                  <a:pt x="783" y="5"/>
                </a:lnTo>
                <a:lnTo>
                  <a:pt x="765" y="2"/>
                </a:lnTo>
                <a:lnTo>
                  <a:pt x="745" y="0"/>
                </a:lnTo>
                <a:lnTo>
                  <a:pt x="745" y="0"/>
                </a:lnTo>
                <a:lnTo>
                  <a:pt x="726" y="2"/>
                </a:lnTo>
                <a:lnTo>
                  <a:pt x="708" y="5"/>
                </a:lnTo>
                <a:lnTo>
                  <a:pt x="691" y="9"/>
                </a:lnTo>
                <a:lnTo>
                  <a:pt x="673" y="15"/>
                </a:lnTo>
                <a:lnTo>
                  <a:pt x="657" y="23"/>
                </a:lnTo>
                <a:lnTo>
                  <a:pt x="642" y="33"/>
                </a:lnTo>
                <a:lnTo>
                  <a:pt x="629" y="42"/>
                </a:lnTo>
                <a:lnTo>
                  <a:pt x="615" y="55"/>
                </a:lnTo>
                <a:lnTo>
                  <a:pt x="603" y="68"/>
                </a:lnTo>
                <a:lnTo>
                  <a:pt x="592" y="82"/>
                </a:lnTo>
                <a:lnTo>
                  <a:pt x="583" y="98"/>
                </a:lnTo>
                <a:lnTo>
                  <a:pt x="576" y="113"/>
                </a:lnTo>
                <a:lnTo>
                  <a:pt x="570" y="130"/>
                </a:lnTo>
                <a:lnTo>
                  <a:pt x="565" y="148"/>
                </a:lnTo>
                <a:lnTo>
                  <a:pt x="562" y="166"/>
                </a:lnTo>
                <a:lnTo>
                  <a:pt x="561" y="186"/>
                </a:lnTo>
                <a:lnTo>
                  <a:pt x="561" y="186"/>
                </a:lnTo>
                <a:lnTo>
                  <a:pt x="561" y="193"/>
                </a:lnTo>
                <a:lnTo>
                  <a:pt x="561" y="193"/>
                </a:lnTo>
                <a:lnTo>
                  <a:pt x="560" y="201"/>
                </a:lnTo>
                <a:lnTo>
                  <a:pt x="558" y="211"/>
                </a:lnTo>
                <a:lnTo>
                  <a:pt x="555" y="219"/>
                </a:lnTo>
                <a:lnTo>
                  <a:pt x="552" y="228"/>
                </a:lnTo>
                <a:lnTo>
                  <a:pt x="547" y="235"/>
                </a:lnTo>
                <a:lnTo>
                  <a:pt x="542" y="242"/>
                </a:lnTo>
                <a:lnTo>
                  <a:pt x="537" y="250"/>
                </a:lnTo>
                <a:lnTo>
                  <a:pt x="530" y="256"/>
                </a:lnTo>
                <a:lnTo>
                  <a:pt x="524" y="262"/>
                </a:lnTo>
                <a:lnTo>
                  <a:pt x="517" y="266"/>
                </a:lnTo>
                <a:lnTo>
                  <a:pt x="508" y="270"/>
                </a:lnTo>
                <a:lnTo>
                  <a:pt x="501" y="274"/>
                </a:lnTo>
                <a:lnTo>
                  <a:pt x="493" y="277"/>
                </a:lnTo>
                <a:lnTo>
                  <a:pt x="483" y="280"/>
                </a:lnTo>
                <a:lnTo>
                  <a:pt x="475" y="281"/>
                </a:lnTo>
                <a:lnTo>
                  <a:pt x="465" y="281"/>
                </a:lnTo>
                <a:lnTo>
                  <a:pt x="465" y="281"/>
                </a:lnTo>
                <a:lnTo>
                  <a:pt x="455" y="281"/>
                </a:lnTo>
                <a:lnTo>
                  <a:pt x="446" y="280"/>
                </a:lnTo>
                <a:lnTo>
                  <a:pt x="437" y="277"/>
                </a:lnTo>
                <a:lnTo>
                  <a:pt x="429" y="274"/>
                </a:lnTo>
                <a:lnTo>
                  <a:pt x="420" y="270"/>
                </a:lnTo>
                <a:lnTo>
                  <a:pt x="412" y="265"/>
                </a:lnTo>
                <a:lnTo>
                  <a:pt x="405" y="260"/>
                </a:lnTo>
                <a:lnTo>
                  <a:pt x="398" y="254"/>
                </a:lnTo>
                <a:lnTo>
                  <a:pt x="392" y="247"/>
                </a:lnTo>
                <a:lnTo>
                  <a:pt x="387" y="241"/>
                </a:lnTo>
                <a:lnTo>
                  <a:pt x="382" y="233"/>
                </a:lnTo>
                <a:lnTo>
                  <a:pt x="377" y="225"/>
                </a:lnTo>
                <a:lnTo>
                  <a:pt x="373" y="217"/>
                </a:lnTo>
                <a:lnTo>
                  <a:pt x="371" y="207"/>
                </a:lnTo>
                <a:lnTo>
                  <a:pt x="369" y="199"/>
                </a:lnTo>
                <a:lnTo>
                  <a:pt x="369" y="189"/>
                </a:lnTo>
                <a:lnTo>
                  <a:pt x="369" y="189"/>
                </a:lnTo>
                <a:lnTo>
                  <a:pt x="369" y="189"/>
                </a:lnTo>
                <a:lnTo>
                  <a:pt x="369" y="186"/>
                </a:lnTo>
                <a:lnTo>
                  <a:pt x="369" y="186"/>
                </a:lnTo>
                <a:lnTo>
                  <a:pt x="367" y="166"/>
                </a:lnTo>
                <a:lnTo>
                  <a:pt x="365" y="148"/>
                </a:lnTo>
                <a:lnTo>
                  <a:pt x="360" y="130"/>
                </a:lnTo>
                <a:lnTo>
                  <a:pt x="354" y="113"/>
                </a:lnTo>
                <a:lnTo>
                  <a:pt x="346" y="98"/>
                </a:lnTo>
                <a:lnTo>
                  <a:pt x="337" y="82"/>
                </a:lnTo>
                <a:lnTo>
                  <a:pt x="327" y="68"/>
                </a:lnTo>
                <a:lnTo>
                  <a:pt x="314" y="56"/>
                </a:lnTo>
                <a:lnTo>
                  <a:pt x="301" y="44"/>
                </a:lnTo>
                <a:lnTo>
                  <a:pt x="287" y="33"/>
                </a:lnTo>
                <a:lnTo>
                  <a:pt x="272" y="23"/>
                </a:lnTo>
                <a:lnTo>
                  <a:pt x="256" y="16"/>
                </a:lnTo>
                <a:lnTo>
                  <a:pt x="239" y="10"/>
                </a:lnTo>
                <a:lnTo>
                  <a:pt x="222" y="5"/>
                </a:lnTo>
                <a:lnTo>
                  <a:pt x="203" y="3"/>
                </a:lnTo>
                <a:lnTo>
                  <a:pt x="185" y="2"/>
                </a:lnTo>
                <a:lnTo>
                  <a:pt x="185" y="2"/>
                </a:lnTo>
                <a:lnTo>
                  <a:pt x="165" y="3"/>
                </a:lnTo>
                <a:lnTo>
                  <a:pt x="147" y="5"/>
                </a:lnTo>
                <a:lnTo>
                  <a:pt x="129" y="10"/>
                </a:lnTo>
                <a:lnTo>
                  <a:pt x="112" y="16"/>
                </a:lnTo>
                <a:lnTo>
                  <a:pt x="97" y="23"/>
                </a:lnTo>
                <a:lnTo>
                  <a:pt x="81" y="33"/>
                </a:lnTo>
                <a:lnTo>
                  <a:pt x="68" y="44"/>
                </a:lnTo>
                <a:lnTo>
                  <a:pt x="55" y="56"/>
                </a:lnTo>
                <a:lnTo>
                  <a:pt x="43" y="68"/>
                </a:lnTo>
                <a:lnTo>
                  <a:pt x="32" y="82"/>
                </a:lnTo>
                <a:lnTo>
                  <a:pt x="22" y="98"/>
                </a:lnTo>
                <a:lnTo>
                  <a:pt x="15" y="113"/>
                </a:lnTo>
                <a:lnTo>
                  <a:pt x="9" y="130"/>
                </a:lnTo>
                <a:lnTo>
                  <a:pt x="4" y="148"/>
                </a:lnTo>
                <a:lnTo>
                  <a:pt x="2" y="166"/>
                </a:lnTo>
                <a:lnTo>
                  <a:pt x="0" y="186"/>
                </a:lnTo>
                <a:lnTo>
                  <a:pt x="0" y="186"/>
                </a:lnTo>
                <a:lnTo>
                  <a:pt x="2" y="204"/>
                </a:lnTo>
                <a:lnTo>
                  <a:pt x="4" y="222"/>
                </a:lnTo>
                <a:lnTo>
                  <a:pt x="9" y="240"/>
                </a:lnTo>
                <a:lnTo>
                  <a:pt x="15" y="257"/>
                </a:lnTo>
                <a:lnTo>
                  <a:pt x="22" y="272"/>
                </a:lnTo>
                <a:lnTo>
                  <a:pt x="32" y="288"/>
                </a:lnTo>
                <a:lnTo>
                  <a:pt x="43" y="302"/>
                </a:lnTo>
                <a:lnTo>
                  <a:pt x="55" y="316"/>
                </a:lnTo>
                <a:lnTo>
                  <a:pt x="68" y="328"/>
                </a:lnTo>
                <a:lnTo>
                  <a:pt x="81" y="337"/>
                </a:lnTo>
                <a:lnTo>
                  <a:pt x="97" y="347"/>
                </a:lnTo>
                <a:lnTo>
                  <a:pt x="112" y="354"/>
                </a:lnTo>
                <a:lnTo>
                  <a:pt x="129" y="361"/>
                </a:lnTo>
                <a:lnTo>
                  <a:pt x="147" y="365"/>
                </a:lnTo>
                <a:lnTo>
                  <a:pt x="165" y="369"/>
                </a:lnTo>
                <a:lnTo>
                  <a:pt x="185" y="369"/>
                </a:lnTo>
                <a:lnTo>
                  <a:pt x="185" y="369"/>
                </a:lnTo>
                <a:lnTo>
                  <a:pt x="188" y="369"/>
                </a:lnTo>
                <a:lnTo>
                  <a:pt x="188" y="369"/>
                </a:lnTo>
                <a:lnTo>
                  <a:pt x="197" y="370"/>
                </a:lnTo>
                <a:lnTo>
                  <a:pt x="206" y="372"/>
                </a:lnTo>
                <a:lnTo>
                  <a:pt x="216" y="375"/>
                </a:lnTo>
                <a:lnTo>
                  <a:pt x="224" y="378"/>
                </a:lnTo>
                <a:lnTo>
                  <a:pt x="231" y="382"/>
                </a:lnTo>
                <a:lnTo>
                  <a:pt x="240" y="387"/>
                </a:lnTo>
                <a:lnTo>
                  <a:pt x="247" y="393"/>
                </a:lnTo>
                <a:lnTo>
                  <a:pt x="253" y="399"/>
                </a:lnTo>
                <a:lnTo>
                  <a:pt x="259" y="406"/>
                </a:lnTo>
                <a:lnTo>
                  <a:pt x="264" y="413"/>
                </a:lnTo>
                <a:lnTo>
                  <a:pt x="269" y="420"/>
                </a:lnTo>
                <a:lnTo>
                  <a:pt x="272" y="429"/>
                </a:lnTo>
                <a:lnTo>
                  <a:pt x="276" y="437"/>
                </a:lnTo>
                <a:lnTo>
                  <a:pt x="278" y="447"/>
                </a:lnTo>
                <a:lnTo>
                  <a:pt x="280" y="457"/>
                </a:lnTo>
                <a:lnTo>
                  <a:pt x="280" y="466"/>
                </a:lnTo>
                <a:lnTo>
                  <a:pt x="280" y="466"/>
                </a:lnTo>
                <a:lnTo>
                  <a:pt x="280" y="476"/>
                </a:lnTo>
                <a:lnTo>
                  <a:pt x="278" y="484"/>
                </a:lnTo>
                <a:lnTo>
                  <a:pt x="276" y="494"/>
                </a:lnTo>
                <a:lnTo>
                  <a:pt x="272" y="502"/>
                </a:lnTo>
                <a:lnTo>
                  <a:pt x="269" y="511"/>
                </a:lnTo>
                <a:lnTo>
                  <a:pt x="264" y="518"/>
                </a:lnTo>
                <a:lnTo>
                  <a:pt x="259" y="526"/>
                </a:lnTo>
                <a:lnTo>
                  <a:pt x="253" y="532"/>
                </a:lnTo>
                <a:lnTo>
                  <a:pt x="247" y="538"/>
                </a:lnTo>
                <a:lnTo>
                  <a:pt x="240" y="544"/>
                </a:lnTo>
                <a:lnTo>
                  <a:pt x="233" y="549"/>
                </a:lnTo>
                <a:lnTo>
                  <a:pt x="224" y="554"/>
                </a:lnTo>
                <a:lnTo>
                  <a:pt x="216" y="558"/>
                </a:lnTo>
                <a:lnTo>
                  <a:pt x="206" y="560"/>
                </a:lnTo>
                <a:lnTo>
                  <a:pt x="198" y="561"/>
                </a:lnTo>
                <a:lnTo>
                  <a:pt x="188" y="562"/>
                </a:lnTo>
                <a:lnTo>
                  <a:pt x="188" y="562"/>
                </a:lnTo>
                <a:lnTo>
                  <a:pt x="188" y="562"/>
                </a:lnTo>
                <a:lnTo>
                  <a:pt x="185" y="562"/>
                </a:lnTo>
                <a:lnTo>
                  <a:pt x="185" y="562"/>
                </a:lnTo>
                <a:lnTo>
                  <a:pt x="165" y="564"/>
                </a:lnTo>
                <a:lnTo>
                  <a:pt x="147" y="566"/>
                </a:lnTo>
                <a:lnTo>
                  <a:pt x="129" y="571"/>
                </a:lnTo>
                <a:lnTo>
                  <a:pt x="112" y="577"/>
                </a:lnTo>
                <a:lnTo>
                  <a:pt x="97" y="584"/>
                </a:lnTo>
                <a:lnTo>
                  <a:pt x="81" y="594"/>
                </a:lnTo>
                <a:lnTo>
                  <a:pt x="68" y="605"/>
                </a:lnTo>
                <a:lnTo>
                  <a:pt x="55" y="617"/>
                </a:lnTo>
                <a:lnTo>
                  <a:pt x="43" y="630"/>
                </a:lnTo>
                <a:lnTo>
                  <a:pt x="32" y="643"/>
                </a:lnTo>
                <a:lnTo>
                  <a:pt x="22" y="659"/>
                </a:lnTo>
                <a:lnTo>
                  <a:pt x="15" y="674"/>
                </a:lnTo>
                <a:lnTo>
                  <a:pt x="9" y="691"/>
                </a:lnTo>
                <a:lnTo>
                  <a:pt x="4" y="709"/>
                </a:lnTo>
                <a:lnTo>
                  <a:pt x="2" y="727"/>
                </a:lnTo>
                <a:lnTo>
                  <a:pt x="0" y="747"/>
                </a:lnTo>
                <a:lnTo>
                  <a:pt x="0" y="747"/>
                </a:lnTo>
                <a:lnTo>
                  <a:pt x="2" y="766"/>
                </a:lnTo>
                <a:lnTo>
                  <a:pt x="4" y="784"/>
                </a:lnTo>
                <a:lnTo>
                  <a:pt x="9" y="801"/>
                </a:lnTo>
                <a:lnTo>
                  <a:pt x="15" y="818"/>
                </a:lnTo>
                <a:lnTo>
                  <a:pt x="22" y="834"/>
                </a:lnTo>
                <a:lnTo>
                  <a:pt x="32" y="849"/>
                </a:lnTo>
                <a:lnTo>
                  <a:pt x="43" y="863"/>
                </a:lnTo>
                <a:lnTo>
                  <a:pt x="55" y="877"/>
                </a:lnTo>
                <a:lnTo>
                  <a:pt x="68" y="889"/>
                </a:lnTo>
                <a:lnTo>
                  <a:pt x="81" y="899"/>
                </a:lnTo>
                <a:lnTo>
                  <a:pt x="97" y="908"/>
                </a:lnTo>
                <a:lnTo>
                  <a:pt x="112" y="916"/>
                </a:lnTo>
                <a:lnTo>
                  <a:pt x="129" y="922"/>
                </a:lnTo>
                <a:lnTo>
                  <a:pt x="147" y="927"/>
                </a:lnTo>
                <a:lnTo>
                  <a:pt x="165" y="930"/>
                </a:lnTo>
                <a:lnTo>
                  <a:pt x="185" y="931"/>
                </a:lnTo>
                <a:lnTo>
                  <a:pt x="185" y="931"/>
                </a:lnTo>
                <a:lnTo>
                  <a:pt x="203" y="930"/>
                </a:lnTo>
                <a:lnTo>
                  <a:pt x="222" y="927"/>
                </a:lnTo>
                <a:lnTo>
                  <a:pt x="239" y="922"/>
                </a:lnTo>
                <a:lnTo>
                  <a:pt x="256" y="916"/>
                </a:lnTo>
                <a:lnTo>
                  <a:pt x="272" y="908"/>
                </a:lnTo>
                <a:lnTo>
                  <a:pt x="287" y="899"/>
                </a:lnTo>
                <a:lnTo>
                  <a:pt x="301" y="889"/>
                </a:lnTo>
                <a:lnTo>
                  <a:pt x="314" y="877"/>
                </a:lnTo>
                <a:lnTo>
                  <a:pt x="327" y="863"/>
                </a:lnTo>
                <a:lnTo>
                  <a:pt x="337" y="849"/>
                </a:lnTo>
                <a:lnTo>
                  <a:pt x="346" y="834"/>
                </a:lnTo>
                <a:lnTo>
                  <a:pt x="354" y="818"/>
                </a:lnTo>
                <a:lnTo>
                  <a:pt x="360" y="801"/>
                </a:lnTo>
                <a:lnTo>
                  <a:pt x="365" y="784"/>
                </a:lnTo>
                <a:lnTo>
                  <a:pt x="367" y="766"/>
                </a:lnTo>
                <a:lnTo>
                  <a:pt x="369" y="747"/>
                </a:lnTo>
                <a:lnTo>
                  <a:pt x="369" y="747"/>
                </a:lnTo>
                <a:lnTo>
                  <a:pt x="369" y="742"/>
                </a:lnTo>
                <a:lnTo>
                  <a:pt x="369" y="742"/>
                </a:lnTo>
                <a:lnTo>
                  <a:pt x="369" y="732"/>
                </a:lnTo>
                <a:lnTo>
                  <a:pt x="371" y="723"/>
                </a:lnTo>
                <a:lnTo>
                  <a:pt x="373" y="714"/>
                </a:lnTo>
                <a:lnTo>
                  <a:pt x="377" y="704"/>
                </a:lnTo>
                <a:lnTo>
                  <a:pt x="381" y="697"/>
                </a:lnTo>
                <a:lnTo>
                  <a:pt x="385" y="689"/>
                </a:lnTo>
                <a:lnTo>
                  <a:pt x="392" y="682"/>
                </a:lnTo>
                <a:lnTo>
                  <a:pt x="398" y="676"/>
                </a:lnTo>
                <a:lnTo>
                  <a:pt x="405" y="670"/>
                </a:lnTo>
                <a:lnTo>
                  <a:pt x="412" y="665"/>
                </a:lnTo>
                <a:lnTo>
                  <a:pt x="419" y="660"/>
                </a:lnTo>
                <a:lnTo>
                  <a:pt x="428" y="656"/>
                </a:lnTo>
                <a:lnTo>
                  <a:pt x="437" y="653"/>
                </a:lnTo>
                <a:lnTo>
                  <a:pt x="446" y="650"/>
                </a:lnTo>
                <a:lnTo>
                  <a:pt x="455" y="649"/>
                </a:lnTo>
                <a:lnTo>
                  <a:pt x="465" y="649"/>
                </a:lnTo>
                <a:lnTo>
                  <a:pt x="465" y="649"/>
                </a:lnTo>
                <a:lnTo>
                  <a:pt x="475" y="649"/>
                </a:lnTo>
                <a:lnTo>
                  <a:pt x="484" y="650"/>
                </a:lnTo>
                <a:lnTo>
                  <a:pt x="493" y="653"/>
                </a:lnTo>
                <a:lnTo>
                  <a:pt x="502" y="656"/>
                </a:lnTo>
                <a:lnTo>
                  <a:pt x="509" y="660"/>
                </a:lnTo>
                <a:lnTo>
                  <a:pt x="518" y="665"/>
                </a:lnTo>
                <a:lnTo>
                  <a:pt x="525" y="670"/>
                </a:lnTo>
                <a:lnTo>
                  <a:pt x="532" y="676"/>
                </a:lnTo>
                <a:lnTo>
                  <a:pt x="538" y="683"/>
                </a:lnTo>
                <a:lnTo>
                  <a:pt x="544" y="689"/>
                </a:lnTo>
                <a:lnTo>
                  <a:pt x="549" y="697"/>
                </a:lnTo>
                <a:lnTo>
                  <a:pt x="553" y="706"/>
                </a:lnTo>
                <a:lnTo>
                  <a:pt x="556" y="714"/>
                </a:lnTo>
                <a:lnTo>
                  <a:pt x="559" y="723"/>
                </a:lnTo>
                <a:lnTo>
                  <a:pt x="561" y="732"/>
                </a:lnTo>
                <a:lnTo>
                  <a:pt x="561" y="742"/>
                </a:lnTo>
                <a:lnTo>
                  <a:pt x="561" y="742"/>
                </a:lnTo>
                <a:lnTo>
                  <a:pt x="561" y="747"/>
                </a:lnTo>
                <a:lnTo>
                  <a:pt x="561" y="747"/>
                </a:lnTo>
                <a:lnTo>
                  <a:pt x="562" y="766"/>
                </a:lnTo>
                <a:lnTo>
                  <a:pt x="565" y="784"/>
                </a:lnTo>
                <a:lnTo>
                  <a:pt x="570" y="801"/>
                </a:lnTo>
                <a:lnTo>
                  <a:pt x="576" y="818"/>
                </a:lnTo>
                <a:lnTo>
                  <a:pt x="584" y="834"/>
                </a:lnTo>
                <a:lnTo>
                  <a:pt x="592" y="849"/>
                </a:lnTo>
                <a:lnTo>
                  <a:pt x="603" y="863"/>
                </a:lnTo>
                <a:lnTo>
                  <a:pt x="615" y="877"/>
                </a:lnTo>
                <a:lnTo>
                  <a:pt x="629" y="889"/>
                </a:lnTo>
                <a:lnTo>
                  <a:pt x="643" y="899"/>
                </a:lnTo>
                <a:lnTo>
                  <a:pt x="657" y="908"/>
                </a:lnTo>
                <a:lnTo>
                  <a:pt x="674" y="916"/>
                </a:lnTo>
                <a:lnTo>
                  <a:pt x="691" y="922"/>
                </a:lnTo>
                <a:lnTo>
                  <a:pt x="708" y="927"/>
                </a:lnTo>
                <a:lnTo>
                  <a:pt x="726" y="930"/>
                </a:lnTo>
                <a:lnTo>
                  <a:pt x="745" y="931"/>
                </a:lnTo>
                <a:lnTo>
                  <a:pt x="745" y="931"/>
                </a:lnTo>
                <a:lnTo>
                  <a:pt x="765" y="930"/>
                </a:lnTo>
                <a:lnTo>
                  <a:pt x="783" y="927"/>
                </a:lnTo>
                <a:lnTo>
                  <a:pt x="801" y="922"/>
                </a:lnTo>
                <a:lnTo>
                  <a:pt x="817" y="916"/>
                </a:lnTo>
                <a:lnTo>
                  <a:pt x="833" y="908"/>
                </a:lnTo>
                <a:lnTo>
                  <a:pt x="849" y="899"/>
                </a:lnTo>
                <a:lnTo>
                  <a:pt x="862" y="889"/>
                </a:lnTo>
                <a:lnTo>
                  <a:pt x="875" y="877"/>
                </a:lnTo>
                <a:lnTo>
                  <a:pt x="887" y="863"/>
                </a:lnTo>
                <a:lnTo>
                  <a:pt x="898" y="849"/>
                </a:lnTo>
                <a:lnTo>
                  <a:pt x="907" y="834"/>
                </a:lnTo>
                <a:lnTo>
                  <a:pt x="915" y="818"/>
                </a:lnTo>
                <a:lnTo>
                  <a:pt x="921" y="801"/>
                </a:lnTo>
                <a:lnTo>
                  <a:pt x="926" y="784"/>
                </a:lnTo>
                <a:lnTo>
                  <a:pt x="928" y="766"/>
                </a:lnTo>
                <a:lnTo>
                  <a:pt x="929" y="747"/>
                </a:lnTo>
                <a:lnTo>
                  <a:pt x="929" y="747"/>
                </a:lnTo>
                <a:lnTo>
                  <a:pt x="928" y="727"/>
                </a:lnTo>
                <a:lnTo>
                  <a:pt x="926" y="709"/>
                </a:lnTo>
                <a:lnTo>
                  <a:pt x="921" y="691"/>
                </a:lnTo>
                <a:lnTo>
                  <a:pt x="915" y="674"/>
                </a:lnTo>
                <a:lnTo>
                  <a:pt x="907" y="659"/>
                </a:lnTo>
                <a:lnTo>
                  <a:pt x="898" y="643"/>
                </a:lnTo>
                <a:lnTo>
                  <a:pt x="887" y="630"/>
                </a:lnTo>
                <a:lnTo>
                  <a:pt x="875" y="617"/>
                </a:lnTo>
                <a:lnTo>
                  <a:pt x="862" y="605"/>
                </a:lnTo>
                <a:lnTo>
                  <a:pt x="849" y="594"/>
                </a:lnTo>
                <a:lnTo>
                  <a:pt x="833" y="584"/>
                </a:lnTo>
                <a:lnTo>
                  <a:pt x="817" y="577"/>
                </a:lnTo>
                <a:lnTo>
                  <a:pt x="801" y="571"/>
                </a:lnTo>
                <a:lnTo>
                  <a:pt x="783" y="566"/>
                </a:lnTo>
                <a:lnTo>
                  <a:pt x="765" y="564"/>
                </a:lnTo>
                <a:lnTo>
                  <a:pt x="745" y="562"/>
                </a:lnTo>
                <a:close/>
              </a:path>
            </a:pathLst>
          </a:custGeom>
          <a:solidFill>
            <a:schemeClr val="bg1">
              <a:lumMod val="9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82" name="Freeform 472"/>
          <p:cNvSpPr/>
          <p:nvPr/>
        </p:nvSpPr>
        <p:spPr bwMode="auto">
          <a:xfrm>
            <a:off x="4264794" y="2321905"/>
            <a:ext cx="3631932" cy="3631930"/>
          </a:xfrm>
          <a:custGeom>
            <a:avLst/>
            <a:gdLst>
              <a:gd name="T0" fmla="*/ 699 w 944"/>
              <a:gd name="T1" fmla="*/ 545 h 945"/>
              <a:gd name="T2" fmla="*/ 663 w 944"/>
              <a:gd name="T3" fmla="*/ 455 h 945"/>
              <a:gd name="T4" fmla="*/ 735 w 944"/>
              <a:gd name="T5" fmla="*/ 384 h 945"/>
              <a:gd name="T6" fmla="*/ 874 w 944"/>
              <a:gd name="T7" fmla="*/ 340 h 945"/>
              <a:gd name="T8" fmla="*/ 935 w 944"/>
              <a:gd name="T9" fmla="*/ 135 h 945"/>
              <a:gd name="T10" fmla="*/ 752 w 944"/>
              <a:gd name="T11" fmla="*/ 0 h 945"/>
              <a:gd name="T12" fmla="*/ 575 w 944"/>
              <a:gd name="T13" fmla="*/ 118 h 945"/>
              <a:gd name="T14" fmla="*/ 553 w 944"/>
              <a:gd name="T15" fmla="*/ 231 h 945"/>
              <a:gd name="T16" fmla="*/ 472 w 944"/>
              <a:gd name="T17" fmla="*/ 281 h 945"/>
              <a:gd name="T18" fmla="*/ 388 w 944"/>
              <a:gd name="T19" fmla="*/ 222 h 945"/>
              <a:gd name="T20" fmla="*/ 378 w 944"/>
              <a:gd name="T21" fmla="*/ 154 h 945"/>
              <a:gd name="T22" fmla="*/ 211 w 944"/>
              <a:gd name="T23" fmla="*/ 3 h 945"/>
              <a:gd name="T24" fmla="*/ 23 w 944"/>
              <a:gd name="T25" fmla="*/ 101 h 945"/>
              <a:gd name="T26" fmla="*/ 44 w 944"/>
              <a:gd name="T27" fmla="*/ 314 h 945"/>
              <a:gd name="T28" fmla="*/ 194 w 944"/>
              <a:gd name="T29" fmla="*/ 383 h 945"/>
              <a:gd name="T30" fmla="*/ 273 w 944"/>
              <a:gd name="T31" fmla="*/ 439 h 945"/>
              <a:gd name="T32" fmla="*/ 255 w 944"/>
              <a:gd name="T33" fmla="*/ 535 h 945"/>
              <a:gd name="T34" fmla="*/ 195 w 944"/>
              <a:gd name="T35" fmla="*/ 562 h 945"/>
              <a:gd name="T36" fmla="*/ 33 w 944"/>
              <a:gd name="T37" fmla="*/ 646 h 945"/>
              <a:gd name="T38" fmla="*/ 33 w 944"/>
              <a:gd name="T39" fmla="*/ 861 h 945"/>
              <a:gd name="T40" fmla="*/ 230 w 944"/>
              <a:gd name="T41" fmla="*/ 940 h 945"/>
              <a:gd name="T42" fmla="*/ 382 w 944"/>
              <a:gd name="T43" fmla="*/ 773 h 945"/>
              <a:gd name="T44" fmla="*/ 405 w 944"/>
              <a:gd name="T45" fmla="*/ 693 h 945"/>
              <a:gd name="T46" fmla="*/ 498 w 944"/>
              <a:gd name="T47" fmla="*/ 667 h 945"/>
              <a:gd name="T48" fmla="*/ 561 w 944"/>
              <a:gd name="T49" fmla="*/ 749 h 945"/>
              <a:gd name="T50" fmla="*/ 618 w 944"/>
              <a:gd name="T51" fmla="*/ 888 h 945"/>
              <a:gd name="T52" fmla="*/ 827 w 944"/>
              <a:gd name="T53" fmla="*/ 929 h 945"/>
              <a:gd name="T54" fmla="*/ 944 w 944"/>
              <a:gd name="T55" fmla="*/ 754 h 945"/>
              <a:gd name="T56" fmla="*/ 809 w 944"/>
              <a:gd name="T57" fmla="*/ 571 h 945"/>
              <a:gd name="T58" fmla="*/ 864 w 944"/>
              <a:gd name="T59" fmla="*/ 618 h 945"/>
              <a:gd name="T60" fmla="*/ 926 w 944"/>
              <a:gd name="T61" fmla="*/ 789 h 945"/>
              <a:gd name="T62" fmla="*/ 788 w 944"/>
              <a:gd name="T63" fmla="*/ 927 h 945"/>
              <a:gd name="T64" fmla="*/ 616 w 944"/>
              <a:gd name="T65" fmla="*/ 866 h 945"/>
              <a:gd name="T66" fmla="*/ 575 w 944"/>
              <a:gd name="T67" fmla="*/ 738 h 945"/>
              <a:gd name="T68" fmla="*/ 492 w 944"/>
              <a:gd name="T69" fmla="*/ 650 h 945"/>
              <a:gd name="T70" fmla="*/ 386 w 944"/>
              <a:gd name="T71" fmla="*/ 692 h 945"/>
              <a:gd name="T72" fmla="*/ 365 w 944"/>
              <a:gd name="T73" fmla="*/ 789 h 945"/>
              <a:gd name="T74" fmla="*/ 226 w 944"/>
              <a:gd name="T75" fmla="*/ 927 h 945"/>
              <a:gd name="T76" fmla="*/ 54 w 944"/>
              <a:gd name="T77" fmla="*/ 866 h 945"/>
              <a:gd name="T78" fmla="*/ 36 w 944"/>
              <a:gd name="T79" fmla="*/ 669 h 945"/>
              <a:gd name="T80" fmla="*/ 192 w 944"/>
              <a:gd name="T81" fmla="*/ 577 h 945"/>
              <a:gd name="T82" fmla="*/ 259 w 944"/>
              <a:gd name="T83" fmla="*/ 551 h 945"/>
              <a:gd name="T84" fmla="*/ 290 w 944"/>
              <a:gd name="T85" fmla="*/ 443 h 945"/>
              <a:gd name="T86" fmla="*/ 195 w 944"/>
              <a:gd name="T87" fmla="*/ 368 h 945"/>
              <a:gd name="T88" fmla="*/ 66 w 944"/>
              <a:gd name="T89" fmla="*/ 317 h 945"/>
              <a:gd name="T90" fmla="*/ 23 w 944"/>
              <a:gd name="T91" fmla="*/ 140 h 945"/>
              <a:gd name="T92" fmla="*/ 173 w 944"/>
              <a:gd name="T93" fmla="*/ 17 h 945"/>
              <a:gd name="T94" fmla="*/ 338 w 944"/>
              <a:gd name="T95" fmla="*/ 94 h 945"/>
              <a:gd name="T96" fmla="*/ 368 w 944"/>
              <a:gd name="T97" fmla="*/ 196 h 945"/>
              <a:gd name="T98" fmla="*/ 442 w 944"/>
              <a:gd name="T99" fmla="*/ 290 h 945"/>
              <a:gd name="T100" fmla="*/ 549 w 944"/>
              <a:gd name="T101" fmla="*/ 261 h 945"/>
              <a:gd name="T102" fmla="*/ 577 w 944"/>
              <a:gd name="T103" fmla="*/ 175 h 945"/>
              <a:gd name="T104" fmla="*/ 699 w 944"/>
              <a:gd name="T105" fmla="*/ 23 h 945"/>
              <a:gd name="T106" fmla="*/ 877 w 944"/>
              <a:gd name="T107" fmla="*/ 68 h 945"/>
              <a:gd name="T108" fmla="*/ 916 w 944"/>
              <a:gd name="T109" fmla="*/ 261 h 945"/>
              <a:gd name="T110" fmla="*/ 752 w 944"/>
              <a:gd name="T111" fmla="*/ 370 h 945"/>
              <a:gd name="T112" fmla="*/ 675 w 944"/>
              <a:gd name="T113" fmla="*/ 402 h 945"/>
              <a:gd name="T114" fmla="*/ 655 w 944"/>
              <a:gd name="T115" fmla="*/ 513 h 945"/>
              <a:gd name="T116" fmla="*/ 747 w 944"/>
              <a:gd name="T117" fmla="*/ 57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44" h="945">
                <a:moveTo>
                  <a:pt x="752" y="569"/>
                </a:moveTo>
                <a:lnTo>
                  <a:pt x="752" y="562"/>
                </a:lnTo>
                <a:lnTo>
                  <a:pt x="752" y="562"/>
                </a:lnTo>
                <a:lnTo>
                  <a:pt x="747" y="562"/>
                </a:lnTo>
                <a:lnTo>
                  <a:pt x="747" y="569"/>
                </a:lnTo>
                <a:lnTo>
                  <a:pt x="747" y="562"/>
                </a:lnTo>
                <a:lnTo>
                  <a:pt x="747" y="562"/>
                </a:lnTo>
                <a:lnTo>
                  <a:pt x="739" y="561"/>
                </a:lnTo>
                <a:lnTo>
                  <a:pt x="731" y="560"/>
                </a:lnTo>
                <a:lnTo>
                  <a:pt x="722" y="557"/>
                </a:lnTo>
                <a:lnTo>
                  <a:pt x="714" y="554"/>
                </a:lnTo>
                <a:lnTo>
                  <a:pt x="707" y="550"/>
                </a:lnTo>
                <a:lnTo>
                  <a:pt x="699" y="545"/>
                </a:lnTo>
                <a:lnTo>
                  <a:pt x="693" y="541"/>
                </a:lnTo>
                <a:lnTo>
                  <a:pt x="687" y="535"/>
                </a:lnTo>
                <a:lnTo>
                  <a:pt x="681" y="529"/>
                </a:lnTo>
                <a:lnTo>
                  <a:pt x="676" y="521"/>
                </a:lnTo>
                <a:lnTo>
                  <a:pt x="672" y="514"/>
                </a:lnTo>
                <a:lnTo>
                  <a:pt x="668" y="507"/>
                </a:lnTo>
                <a:lnTo>
                  <a:pt x="666" y="498"/>
                </a:lnTo>
                <a:lnTo>
                  <a:pt x="663" y="490"/>
                </a:lnTo>
                <a:lnTo>
                  <a:pt x="662" y="482"/>
                </a:lnTo>
                <a:lnTo>
                  <a:pt x="662" y="473"/>
                </a:lnTo>
                <a:lnTo>
                  <a:pt x="662" y="473"/>
                </a:lnTo>
                <a:lnTo>
                  <a:pt x="662" y="464"/>
                </a:lnTo>
                <a:lnTo>
                  <a:pt x="663" y="455"/>
                </a:lnTo>
                <a:lnTo>
                  <a:pt x="666" y="448"/>
                </a:lnTo>
                <a:lnTo>
                  <a:pt x="668" y="439"/>
                </a:lnTo>
                <a:lnTo>
                  <a:pt x="672" y="432"/>
                </a:lnTo>
                <a:lnTo>
                  <a:pt x="675" y="425"/>
                </a:lnTo>
                <a:lnTo>
                  <a:pt x="680" y="418"/>
                </a:lnTo>
                <a:lnTo>
                  <a:pt x="686" y="412"/>
                </a:lnTo>
                <a:lnTo>
                  <a:pt x="691" y="406"/>
                </a:lnTo>
                <a:lnTo>
                  <a:pt x="698" y="401"/>
                </a:lnTo>
                <a:lnTo>
                  <a:pt x="704" y="396"/>
                </a:lnTo>
                <a:lnTo>
                  <a:pt x="711" y="393"/>
                </a:lnTo>
                <a:lnTo>
                  <a:pt x="720" y="389"/>
                </a:lnTo>
                <a:lnTo>
                  <a:pt x="727" y="386"/>
                </a:lnTo>
                <a:lnTo>
                  <a:pt x="735" y="384"/>
                </a:lnTo>
                <a:lnTo>
                  <a:pt x="744" y="384"/>
                </a:lnTo>
                <a:lnTo>
                  <a:pt x="744" y="377"/>
                </a:lnTo>
                <a:lnTo>
                  <a:pt x="743" y="384"/>
                </a:lnTo>
                <a:lnTo>
                  <a:pt x="743" y="384"/>
                </a:lnTo>
                <a:lnTo>
                  <a:pt x="752" y="384"/>
                </a:lnTo>
                <a:lnTo>
                  <a:pt x="752" y="384"/>
                </a:lnTo>
                <a:lnTo>
                  <a:pt x="772" y="383"/>
                </a:lnTo>
                <a:lnTo>
                  <a:pt x="791" y="380"/>
                </a:lnTo>
                <a:lnTo>
                  <a:pt x="809" y="376"/>
                </a:lnTo>
                <a:lnTo>
                  <a:pt x="827" y="368"/>
                </a:lnTo>
                <a:lnTo>
                  <a:pt x="844" y="361"/>
                </a:lnTo>
                <a:lnTo>
                  <a:pt x="859" y="352"/>
                </a:lnTo>
                <a:lnTo>
                  <a:pt x="874" y="340"/>
                </a:lnTo>
                <a:lnTo>
                  <a:pt x="888" y="328"/>
                </a:lnTo>
                <a:lnTo>
                  <a:pt x="900" y="314"/>
                </a:lnTo>
                <a:lnTo>
                  <a:pt x="911" y="300"/>
                </a:lnTo>
                <a:lnTo>
                  <a:pt x="921" y="283"/>
                </a:lnTo>
                <a:lnTo>
                  <a:pt x="929" y="267"/>
                </a:lnTo>
                <a:lnTo>
                  <a:pt x="935" y="249"/>
                </a:lnTo>
                <a:lnTo>
                  <a:pt x="940" y="231"/>
                </a:lnTo>
                <a:lnTo>
                  <a:pt x="942" y="212"/>
                </a:lnTo>
                <a:lnTo>
                  <a:pt x="944" y="193"/>
                </a:lnTo>
                <a:lnTo>
                  <a:pt x="944" y="193"/>
                </a:lnTo>
                <a:lnTo>
                  <a:pt x="942" y="172"/>
                </a:lnTo>
                <a:lnTo>
                  <a:pt x="940" y="154"/>
                </a:lnTo>
                <a:lnTo>
                  <a:pt x="935" y="135"/>
                </a:lnTo>
                <a:lnTo>
                  <a:pt x="929" y="118"/>
                </a:lnTo>
                <a:lnTo>
                  <a:pt x="921" y="101"/>
                </a:lnTo>
                <a:lnTo>
                  <a:pt x="911" y="86"/>
                </a:lnTo>
                <a:lnTo>
                  <a:pt x="900" y="70"/>
                </a:lnTo>
                <a:lnTo>
                  <a:pt x="888" y="57"/>
                </a:lnTo>
                <a:lnTo>
                  <a:pt x="874" y="45"/>
                </a:lnTo>
                <a:lnTo>
                  <a:pt x="859" y="34"/>
                </a:lnTo>
                <a:lnTo>
                  <a:pt x="844" y="24"/>
                </a:lnTo>
                <a:lnTo>
                  <a:pt x="827" y="16"/>
                </a:lnTo>
                <a:lnTo>
                  <a:pt x="809" y="10"/>
                </a:lnTo>
                <a:lnTo>
                  <a:pt x="791" y="5"/>
                </a:lnTo>
                <a:lnTo>
                  <a:pt x="772" y="1"/>
                </a:lnTo>
                <a:lnTo>
                  <a:pt x="752" y="0"/>
                </a:lnTo>
                <a:lnTo>
                  <a:pt x="752" y="0"/>
                </a:lnTo>
                <a:lnTo>
                  <a:pt x="733" y="1"/>
                </a:lnTo>
                <a:lnTo>
                  <a:pt x="714" y="5"/>
                </a:lnTo>
                <a:lnTo>
                  <a:pt x="696" y="10"/>
                </a:lnTo>
                <a:lnTo>
                  <a:pt x="678" y="16"/>
                </a:lnTo>
                <a:lnTo>
                  <a:pt x="661" y="24"/>
                </a:lnTo>
                <a:lnTo>
                  <a:pt x="645" y="34"/>
                </a:lnTo>
                <a:lnTo>
                  <a:pt x="631" y="45"/>
                </a:lnTo>
                <a:lnTo>
                  <a:pt x="618" y="57"/>
                </a:lnTo>
                <a:lnTo>
                  <a:pt x="604" y="70"/>
                </a:lnTo>
                <a:lnTo>
                  <a:pt x="593" y="86"/>
                </a:lnTo>
                <a:lnTo>
                  <a:pt x="584" y="101"/>
                </a:lnTo>
                <a:lnTo>
                  <a:pt x="575" y="118"/>
                </a:lnTo>
                <a:lnTo>
                  <a:pt x="569" y="135"/>
                </a:lnTo>
                <a:lnTo>
                  <a:pt x="565" y="154"/>
                </a:lnTo>
                <a:lnTo>
                  <a:pt x="562" y="172"/>
                </a:lnTo>
                <a:lnTo>
                  <a:pt x="561" y="193"/>
                </a:lnTo>
                <a:lnTo>
                  <a:pt x="561" y="193"/>
                </a:lnTo>
                <a:lnTo>
                  <a:pt x="561" y="200"/>
                </a:lnTo>
                <a:lnTo>
                  <a:pt x="568" y="200"/>
                </a:lnTo>
                <a:lnTo>
                  <a:pt x="561" y="199"/>
                </a:lnTo>
                <a:lnTo>
                  <a:pt x="561" y="199"/>
                </a:lnTo>
                <a:lnTo>
                  <a:pt x="560" y="207"/>
                </a:lnTo>
                <a:lnTo>
                  <a:pt x="559" y="216"/>
                </a:lnTo>
                <a:lnTo>
                  <a:pt x="555" y="224"/>
                </a:lnTo>
                <a:lnTo>
                  <a:pt x="553" y="231"/>
                </a:lnTo>
                <a:lnTo>
                  <a:pt x="548" y="238"/>
                </a:lnTo>
                <a:lnTo>
                  <a:pt x="543" y="244"/>
                </a:lnTo>
                <a:lnTo>
                  <a:pt x="538" y="252"/>
                </a:lnTo>
                <a:lnTo>
                  <a:pt x="532" y="257"/>
                </a:lnTo>
                <a:lnTo>
                  <a:pt x="526" y="263"/>
                </a:lnTo>
                <a:lnTo>
                  <a:pt x="520" y="267"/>
                </a:lnTo>
                <a:lnTo>
                  <a:pt x="513" y="271"/>
                </a:lnTo>
                <a:lnTo>
                  <a:pt x="504" y="275"/>
                </a:lnTo>
                <a:lnTo>
                  <a:pt x="497" y="277"/>
                </a:lnTo>
                <a:lnTo>
                  <a:pt x="489" y="279"/>
                </a:lnTo>
                <a:lnTo>
                  <a:pt x="480" y="281"/>
                </a:lnTo>
                <a:lnTo>
                  <a:pt x="472" y="281"/>
                </a:lnTo>
                <a:lnTo>
                  <a:pt x="472" y="281"/>
                </a:lnTo>
                <a:lnTo>
                  <a:pt x="463" y="281"/>
                </a:lnTo>
                <a:lnTo>
                  <a:pt x="454" y="279"/>
                </a:lnTo>
                <a:lnTo>
                  <a:pt x="445" y="277"/>
                </a:lnTo>
                <a:lnTo>
                  <a:pt x="438" y="275"/>
                </a:lnTo>
                <a:lnTo>
                  <a:pt x="430" y="271"/>
                </a:lnTo>
                <a:lnTo>
                  <a:pt x="423" y="266"/>
                </a:lnTo>
                <a:lnTo>
                  <a:pt x="417" y="261"/>
                </a:lnTo>
                <a:lnTo>
                  <a:pt x="411" y="257"/>
                </a:lnTo>
                <a:lnTo>
                  <a:pt x="405" y="250"/>
                </a:lnTo>
                <a:lnTo>
                  <a:pt x="400" y="243"/>
                </a:lnTo>
                <a:lnTo>
                  <a:pt x="395" y="236"/>
                </a:lnTo>
                <a:lnTo>
                  <a:pt x="390" y="229"/>
                </a:lnTo>
                <a:lnTo>
                  <a:pt x="388" y="222"/>
                </a:lnTo>
                <a:lnTo>
                  <a:pt x="385" y="213"/>
                </a:lnTo>
                <a:lnTo>
                  <a:pt x="383" y="205"/>
                </a:lnTo>
                <a:lnTo>
                  <a:pt x="383" y="196"/>
                </a:lnTo>
                <a:lnTo>
                  <a:pt x="376" y="196"/>
                </a:lnTo>
                <a:lnTo>
                  <a:pt x="383" y="196"/>
                </a:lnTo>
                <a:lnTo>
                  <a:pt x="383" y="196"/>
                </a:lnTo>
                <a:lnTo>
                  <a:pt x="376" y="196"/>
                </a:lnTo>
                <a:lnTo>
                  <a:pt x="383" y="196"/>
                </a:lnTo>
                <a:lnTo>
                  <a:pt x="383" y="196"/>
                </a:lnTo>
                <a:lnTo>
                  <a:pt x="383" y="193"/>
                </a:lnTo>
                <a:lnTo>
                  <a:pt x="383" y="193"/>
                </a:lnTo>
                <a:lnTo>
                  <a:pt x="382" y="172"/>
                </a:lnTo>
                <a:lnTo>
                  <a:pt x="378" y="154"/>
                </a:lnTo>
                <a:lnTo>
                  <a:pt x="374" y="135"/>
                </a:lnTo>
                <a:lnTo>
                  <a:pt x="367" y="118"/>
                </a:lnTo>
                <a:lnTo>
                  <a:pt x="359" y="101"/>
                </a:lnTo>
                <a:lnTo>
                  <a:pt x="350" y="86"/>
                </a:lnTo>
                <a:lnTo>
                  <a:pt x="338" y="71"/>
                </a:lnTo>
                <a:lnTo>
                  <a:pt x="326" y="57"/>
                </a:lnTo>
                <a:lnTo>
                  <a:pt x="313" y="45"/>
                </a:lnTo>
                <a:lnTo>
                  <a:pt x="299" y="34"/>
                </a:lnTo>
                <a:lnTo>
                  <a:pt x="283" y="24"/>
                </a:lnTo>
                <a:lnTo>
                  <a:pt x="266" y="16"/>
                </a:lnTo>
                <a:lnTo>
                  <a:pt x="248" y="10"/>
                </a:lnTo>
                <a:lnTo>
                  <a:pt x="230" y="5"/>
                </a:lnTo>
                <a:lnTo>
                  <a:pt x="211" y="3"/>
                </a:lnTo>
                <a:lnTo>
                  <a:pt x="192" y="1"/>
                </a:lnTo>
                <a:lnTo>
                  <a:pt x="192" y="1"/>
                </a:lnTo>
                <a:lnTo>
                  <a:pt x="172" y="3"/>
                </a:lnTo>
                <a:lnTo>
                  <a:pt x="153" y="5"/>
                </a:lnTo>
                <a:lnTo>
                  <a:pt x="135" y="10"/>
                </a:lnTo>
                <a:lnTo>
                  <a:pt x="117" y="16"/>
                </a:lnTo>
                <a:lnTo>
                  <a:pt x="100" y="24"/>
                </a:lnTo>
                <a:lnTo>
                  <a:pt x="84" y="34"/>
                </a:lnTo>
                <a:lnTo>
                  <a:pt x="70" y="45"/>
                </a:lnTo>
                <a:lnTo>
                  <a:pt x="56" y="57"/>
                </a:lnTo>
                <a:lnTo>
                  <a:pt x="44" y="71"/>
                </a:lnTo>
                <a:lnTo>
                  <a:pt x="33" y="86"/>
                </a:lnTo>
                <a:lnTo>
                  <a:pt x="23" y="101"/>
                </a:lnTo>
                <a:lnTo>
                  <a:pt x="15" y="118"/>
                </a:lnTo>
                <a:lnTo>
                  <a:pt x="9" y="135"/>
                </a:lnTo>
                <a:lnTo>
                  <a:pt x="4" y="154"/>
                </a:lnTo>
                <a:lnTo>
                  <a:pt x="1" y="172"/>
                </a:lnTo>
                <a:lnTo>
                  <a:pt x="0" y="193"/>
                </a:lnTo>
                <a:lnTo>
                  <a:pt x="0" y="193"/>
                </a:lnTo>
                <a:lnTo>
                  <a:pt x="1" y="212"/>
                </a:lnTo>
                <a:lnTo>
                  <a:pt x="4" y="231"/>
                </a:lnTo>
                <a:lnTo>
                  <a:pt x="9" y="249"/>
                </a:lnTo>
                <a:lnTo>
                  <a:pt x="15" y="266"/>
                </a:lnTo>
                <a:lnTo>
                  <a:pt x="23" y="283"/>
                </a:lnTo>
                <a:lnTo>
                  <a:pt x="33" y="299"/>
                </a:lnTo>
                <a:lnTo>
                  <a:pt x="44" y="314"/>
                </a:lnTo>
                <a:lnTo>
                  <a:pt x="56" y="328"/>
                </a:lnTo>
                <a:lnTo>
                  <a:pt x="70" y="340"/>
                </a:lnTo>
                <a:lnTo>
                  <a:pt x="84" y="350"/>
                </a:lnTo>
                <a:lnTo>
                  <a:pt x="100" y="360"/>
                </a:lnTo>
                <a:lnTo>
                  <a:pt x="117" y="368"/>
                </a:lnTo>
                <a:lnTo>
                  <a:pt x="135" y="374"/>
                </a:lnTo>
                <a:lnTo>
                  <a:pt x="153" y="379"/>
                </a:lnTo>
                <a:lnTo>
                  <a:pt x="172" y="383"/>
                </a:lnTo>
                <a:lnTo>
                  <a:pt x="192" y="383"/>
                </a:lnTo>
                <a:lnTo>
                  <a:pt x="192" y="383"/>
                </a:lnTo>
                <a:lnTo>
                  <a:pt x="195" y="383"/>
                </a:lnTo>
                <a:lnTo>
                  <a:pt x="195" y="376"/>
                </a:lnTo>
                <a:lnTo>
                  <a:pt x="194" y="383"/>
                </a:lnTo>
                <a:lnTo>
                  <a:pt x="194" y="383"/>
                </a:lnTo>
                <a:lnTo>
                  <a:pt x="204" y="384"/>
                </a:lnTo>
                <a:lnTo>
                  <a:pt x="212" y="385"/>
                </a:lnTo>
                <a:lnTo>
                  <a:pt x="220" y="389"/>
                </a:lnTo>
                <a:lnTo>
                  <a:pt x="228" y="391"/>
                </a:lnTo>
                <a:lnTo>
                  <a:pt x="235" y="395"/>
                </a:lnTo>
                <a:lnTo>
                  <a:pt x="242" y="400"/>
                </a:lnTo>
                <a:lnTo>
                  <a:pt x="249" y="405"/>
                </a:lnTo>
                <a:lnTo>
                  <a:pt x="255" y="411"/>
                </a:lnTo>
                <a:lnTo>
                  <a:pt x="260" y="417"/>
                </a:lnTo>
                <a:lnTo>
                  <a:pt x="265" y="424"/>
                </a:lnTo>
                <a:lnTo>
                  <a:pt x="270" y="431"/>
                </a:lnTo>
                <a:lnTo>
                  <a:pt x="273" y="439"/>
                </a:lnTo>
                <a:lnTo>
                  <a:pt x="276" y="447"/>
                </a:lnTo>
                <a:lnTo>
                  <a:pt x="278" y="455"/>
                </a:lnTo>
                <a:lnTo>
                  <a:pt x="279" y="464"/>
                </a:lnTo>
                <a:lnTo>
                  <a:pt x="279" y="473"/>
                </a:lnTo>
                <a:lnTo>
                  <a:pt x="279" y="473"/>
                </a:lnTo>
                <a:lnTo>
                  <a:pt x="279" y="482"/>
                </a:lnTo>
                <a:lnTo>
                  <a:pt x="278" y="490"/>
                </a:lnTo>
                <a:lnTo>
                  <a:pt x="276" y="498"/>
                </a:lnTo>
                <a:lnTo>
                  <a:pt x="273" y="507"/>
                </a:lnTo>
                <a:lnTo>
                  <a:pt x="270" y="514"/>
                </a:lnTo>
                <a:lnTo>
                  <a:pt x="265" y="521"/>
                </a:lnTo>
                <a:lnTo>
                  <a:pt x="260" y="529"/>
                </a:lnTo>
                <a:lnTo>
                  <a:pt x="255" y="535"/>
                </a:lnTo>
                <a:lnTo>
                  <a:pt x="249" y="541"/>
                </a:lnTo>
                <a:lnTo>
                  <a:pt x="242" y="545"/>
                </a:lnTo>
                <a:lnTo>
                  <a:pt x="236" y="550"/>
                </a:lnTo>
                <a:lnTo>
                  <a:pt x="228" y="554"/>
                </a:lnTo>
                <a:lnTo>
                  <a:pt x="220" y="557"/>
                </a:lnTo>
                <a:lnTo>
                  <a:pt x="212" y="560"/>
                </a:lnTo>
                <a:lnTo>
                  <a:pt x="204" y="561"/>
                </a:lnTo>
                <a:lnTo>
                  <a:pt x="195" y="562"/>
                </a:lnTo>
                <a:lnTo>
                  <a:pt x="195" y="569"/>
                </a:lnTo>
                <a:lnTo>
                  <a:pt x="195" y="562"/>
                </a:lnTo>
                <a:lnTo>
                  <a:pt x="195" y="562"/>
                </a:lnTo>
                <a:lnTo>
                  <a:pt x="195" y="569"/>
                </a:lnTo>
                <a:lnTo>
                  <a:pt x="195" y="562"/>
                </a:lnTo>
                <a:lnTo>
                  <a:pt x="195" y="562"/>
                </a:lnTo>
                <a:lnTo>
                  <a:pt x="192" y="562"/>
                </a:lnTo>
                <a:lnTo>
                  <a:pt x="192" y="562"/>
                </a:lnTo>
                <a:lnTo>
                  <a:pt x="172" y="563"/>
                </a:lnTo>
                <a:lnTo>
                  <a:pt x="153" y="566"/>
                </a:lnTo>
                <a:lnTo>
                  <a:pt x="135" y="571"/>
                </a:lnTo>
                <a:lnTo>
                  <a:pt x="117" y="577"/>
                </a:lnTo>
                <a:lnTo>
                  <a:pt x="100" y="585"/>
                </a:lnTo>
                <a:lnTo>
                  <a:pt x="84" y="595"/>
                </a:lnTo>
                <a:lnTo>
                  <a:pt x="70" y="606"/>
                </a:lnTo>
                <a:lnTo>
                  <a:pt x="56" y="619"/>
                </a:lnTo>
                <a:lnTo>
                  <a:pt x="44" y="632"/>
                </a:lnTo>
                <a:lnTo>
                  <a:pt x="33" y="646"/>
                </a:lnTo>
                <a:lnTo>
                  <a:pt x="23" y="662"/>
                </a:lnTo>
                <a:lnTo>
                  <a:pt x="15" y="679"/>
                </a:lnTo>
                <a:lnTo>
                  <a:pt x="9" y="697"/>
                </a:lnTo>
                <a:lnTo>
                  <a:pt x="4" y="715"/>
                </a:lnTo>
                <a:lnTo>
                  <a:pt x="1" y="734"/>
                </a:lnTo>
                <a:lnTo>
                  <a:pt x="0" y="754"/>
                </a:lnTo>
                <a:lnTo>
                  <a:pt x="0" y="754"/>
                </a:lnTo>
                <a:lnTo>
                  <a:pt x="1" y="773"/>
                </a:lnTo>
                <a:lnTo>
                  <a:pt x="4" y="792"/>
                </a:lnTo>
                <a:lnTo>
                  <a:pt x="9" y="810"/>
                </a:lnTo>
                <a:lnTo>
                  <a:pt x="15" y="828"/>
                </a:lnTo>
                <a:lnTo>
                  <a:pt x="23" y="845"/>
                </a:lnTo>
                <a:lnTo>
                  <a:pt x="33" y="861"/>
                </a:lnTo>
                <a:lnTo>
                  <a:pt x="44" y="875"/>
                </a:lnTo>
                <a:lnTo>
                  <a:pt x="56" y="888"/>
                </a:lnTo>
                <a:lnTo>
                  <a:pt x="70" y="900"/>
                </a:lnTo>
                <a:lnTo>
                  <a:pt x="84" y="913"/>
                </a:lnTo>
                <a:lnTo>
                  <a:pt x="100" y="922"/>
                </a:lnTo>
                <a:lnTo>
                  <a:pt x="117" y="929"/>
                </a:lnTo>
                <a:lnTo>
                  <a:pt x="135" y="937"/>
                </a:lnTo>
                <a:lnTo>
                  <a:pt x="153" y="940"/>
                </a:lnTo>
                <a:lnTo>
                  <a:pt x="172" y="944"/>
                </a:lnTo>
                <a:lnTo>
                  <a:pt x="192" y="945"/>
                </a:lnTo>
                <a:lnTo>
                  <a:pt x="192" y="945"/>
                </a:lnTo>
                <a:lnTo>
                  <a:pt x="211" y="944"/>
                </a:lnTo>
                <a:lnTo>
                  <a:pt x="230" y="940"/>
                </a:lnTo>
                <a:lnTo>
                  <a:pt x="248" y="937"/>
                </a:lnTo>
                <a:lnTo>
                  <a:pt x="266" y="929"/>
                </a:lnTo>
                <a:lnTo>
                  <a:pt x="283" y="922"/>
                </a:lnTo>
                <a:lnTo>
                  <a:pt x="299" y="913"/>
                </a:lnTo>
                <a:lnTo>
                  <a:pt x="313" y="900"/>
                </a:lnTo>
                <a:lnTo>
                  <a:pt x="326" y="888"/>
                </a:lnTo>
                <a:lnTo>
                  <a:pt x="338" y="875"/>
                </a:lnTo>
                <a:lnTo>
                  <a:pt x="350" y="861"/>
                </a:lnTo>
                <a:lnTo>
                  <a:pt x="359" y="845"/>
                </a:lnTo>
                <a:lnTo>
                  <a:pt x="367" y="828"/>
                </a:lnTo>
                <a:lnTo>
                  <a:pt x="374" y="810"/>
                </a:lnTo>
                <a:lnTo>
                  <a:pt x="378" y="792"/>
                </a:lnTo>
                <a:lnTo>
                  <a:pt x="382" y="773"/>
                </a:lnTo>
                <a:lnTo>
                  <a:pt x="383" y="754"/>
                </a:lnTo>
                <a:lnTo>
                  <a:pt x="383" y="754"/>
                </a:lnTo>
                <a:lnTo>
                  <a:pt x="383" y="748"/>
                </a:lnTo>
                <a:lnTo>
                  <a:pt x="376" y="749"/>
                </a:lnTo>
                <a:lnTo>
                  <a:pt x="383" y="749"/>
                </a:lnTo>
                <a:lnTo>
                  <a:pt x="383" y="749"/>
                </a:lnTo>
                <a:lnTo>
                  <a:pt x="383" y="739"/>
                </a:lnTo>
                <a:lnTo>
                  <a:pt x="385" y="731"/>
                </a:lnTo>
                <a:lnTo>
                  <a:pt x="388" y="724"/>
                </a:lnTo>
                <a:lnTo>
                  <a:pt x="390" y="715"/>
                </a:lnTo>
                <a:lnTo>
                  <a:pt x="395" y="708"/>
                </a:lnTo>
                <a:lnTo>
                  <a:pt x="399" y="701"/>
                </a:lnTo>
                <a:lnTo>
                  <a:pt x="405" y="693"/>
                </a:lnTo>
                <a:lnTo>
                  <a:pt x="409" y="687"/>
                </a:lnTo>
                <a:lnTo>
                  <a:pt x="417" y="683"/>
                </a:lnTo>
                <a:lnTo>
                  <a:pt x="423" y="678"/>
                </a:lnTo>
                <a:lnTo>
                  <a:pt x="430" y="673"/>
                </a:lnTo>
                <a:lnTo>
                  <a:pt x="438" y="669"/>
                </a:lnTo>
                <a:lnTo>
                  <a:pt x="445" y="667"/>
                </a:lnTo>
                <a:lnTo>
                  <a:pt x="454" y="665"/>
                </a:lnTo>
                <a:lnTo>
                  <a:pt x="463" y="663"/>
                </a:lnTo>
                <a:lnTo>
                  <a:pt x="472" y="663"/>
                </a:lnTo>
                <a:lnTo>
                  <a:pt x="472" y="663"/>
                </a:lnTo>
                <a:lnTo>
                  <a:pt x="480" y="663"/>
                </a:lnTo>
                <a:lnTo>
                  <a:pt x="490" y="665"/>
                </a:lnTo>
                <a:lnTo>
                  <a:pt x="498" y="667"/>
                </a:lnTo>
                <a:lnTo>
                  <a:pt x="506" y="669"/>
                </a:lnTo>
                <a:lnTo>
                  <a:pt x="514" y="673"/>
                </a:lnTo>
                <a:lnTo>
                  <a:pt x="521" y="678"/>
                </a:lnTo>
                <a:lnTo>
                  <a:pt x="527" y="683"/>
                </a:lnTo>
                <a:lnTo>
                  <a:pt x="534" y="687"/>
                </a:lnTo>
                <a:lnTo>
                  <a:pt x="539" y="693"/>
                </a:lnTo>
                <a:lnTo>
                  <a:pt x="545" y="701"/>
                </a:lnTo>
                <a:lnTo>
                  <a:pt x="549" y="708"/>
                </a:lnTo>
                <a:lnTo>
                  <a:pt x="554" y="715"/>
                </a:lnTo>
                <a:lnTo>
                  <a:pt x="556" y="724"/>
                </a:lnTo>
                <a:lnTo>
                  <a:pt x="559" y="732"/>
                </a:lnTo>
                <a:lnTo>
                  <a:pt x="561" y="740"/>
                </a:lnTo>
                <a:lnTo>
                  <a:pt x="561" y="749"/>
                </a:lnTo>
                <a:lnTo>
                  <a:pt x="568" y="749"/>
                </a:lnTo>
                <a:lnTo>
                  <a:pt x="561" y="749"/>
                </a:lnTo>
                <a:lnTo>
                  <a:pt x="561" y="749"/>
                </a:lnTo>
                <a:lnTo>
                  <a:pt x="561" y="754"/>
                </a:lnTo>
                <a:lnTo>
                  <a:pt x="561" y="754"/>
                </a:lnTo>
                <a:lnTo>
                  <a:pt x="562" y="773"/>
                </a:lnTo>
                <a:lnTo>
                  <a:pt x="565" y="792"/>
                </a:lnTo>
                <a:lnTo>
                  <a:pt x="569" y="810"/>
                </a:lnTo>
                <a:lnTo>
                  <a:pt x="577" y="828"/>
                </a:lnTo>
                <a:lnTo>
                  <a:pt x="584" y="845"/>
                </a:lnTo>
                <a:lnTo>
                  <a:pt x="593" y="861"/>
                </a:lnTo>
                <a:lnTo>
                  <a:pt x="605" y="875"/>
                </a:lnTo>
                <a:lnTo>
                  <a:pt x="618" y="888"/>
                </a:lnTo>
                <a:lnTo>
                  <a:pt x="631" y="900"/>
                </a:lnTo>
                <a:lnTo>
                  <a:pt x="645" y="913"/>
                </a:lnTo>
                <a:lnTo>
                  <a:pt x="661" y="922"/>
                </a:lnTo>
                <a:lnTo>
                  <a:pt x="678" y="929"/>
                </a:lnTo>
                <a:lnTo>
                  <a:pt x="696" y="937"/>
                </a:lnTo>
                <a:lnTo>
                  <a:pt x="714" y="940"/>
                </a:lnTo>
                <a:lnTo>
                  <a:pt x="733" y="944"/>
                </a:lnTo>
                <a:lnTo>
                  <a:pt x="752" y="945"/>
                </a:lnTo>
                <a:lnTo>
                  <a:pt x="752" y="945"/>
                </a:lnTo>
                <a:lnTo>
                  <a:pt x="772" y="944"/>
                </a:lnTo>
                <a:lnTo>
                  <a:pt x="791" y="940"/>
                </a:lnTo>
                <a:lnTo>
                  <a:pt x="809" y="937"/>
                </a:lnTo>
                <a:lnTo>
                  <a:pt x="827" y="929"/>
                </a:lnTo>
                <a:lnTo>
                  <a:pt x="844" y="922"/>
                </a:lnTo>
                <a:lnTo>
                  <a:pt x="859" y="913"/>
                </a:lnTo>
                <a:lnTo>
                  <a:pt x="874" y="900"/>
                </a:lnTo>
                <a:lnTo>
                  <a:pt x="887" y="888"/>
                </a:lnTo>
                <a:lnTo>
                  <a:pt x="900" y="875"/>
                </a:lnTo>
                <a:lnTo>
                  <a:pt x="911" y="861"/>
                </a:lnTo>
                <a:lnTo>
                  <a:pt x="921" y="845"/>
                </a:lnTo>
                <a:lnTo>
                  <a:pt x="928" y="828"/>
                </a:lnTo>
                <a:lnTo>
                  <a:pt x="935" y="810"/>
                </a:lnTo>
                <a:lnTo>
                  <a:pt x="940" y="792"/>
                </a:lnTo>
                <a:lnTo>
                  <a:pt x="942" y="773"/>
                </a:lnTo>
                <a:lnTo>
                  <a:pt x="944" y="754"/>
                </a:lnTo>
                <a:lnTo>
                  <a:pt x="944" y="754"/>
                </a:lnTo>
                <a:lnTo>
                  <a:pt x="942" y="734"/>
                </a:lnTo>
                <a:lnTo>
                  <a:pt x="940" y="715"/>
                </a:lnTo>
                <a:lnTo>
                  <a:pt x="935" y="697"/>
                </a:lnTo>
                <a:lnTo>
                  <a:pt x="928" y="679"/>
                </a:lnTo>
                <a:lnTo>
                  <a:pt x="921" y="662"/>
                </a:lnTo>
                <a:lnTo>
                  <a:pt x="911" y="646"/>
                </a:lnTo>
                <a:lnTo>
                  <a:pt x="900" y="632"/>
                </a:lnTo>
                <a:lnTo>
                  <a:pt x="887" y="619"/>
                </a:lnTo>
                <a:lnTo>
                  <a:pt x="874" y="606"/>
                </a:lnTo>
                <a:lnTo>
                  <a:pt x="859" y="595"/>
                </a:lnTo>
                <a:lnTo>
                  <a:pt x="844" y="585"/>
                </a:lnTo>
                <a:lnTo>
                  <a:pt x="827" y="577"/>
                </a:lnTo>
                <a:lnTo>
                  <a:pt x="809" y="571"/>
                </a:lnTo>
                <a:lnTo>
                  <a:pt x="791" y="566"/>
                </a:lnTo>
                <a:lnTo>
                  <a:pt x="772" y="563"/>
                </a:lnTo>
                <a:lnTo>
                  <a:pt x="752" y="562"/>
                </a:lnTo>
                <a:lnTo>
                  <a:pt x="752" y="569"/>
                </a:lnTo>
                <a:lnTo>
                  <a:pt x="752" y="577"/>
                </a:lnTo>
                <a:lnTo>
                  <a:pt x="752" y="577"/>
                </a:lnTo>
                <a:lnTo>
                  <a:pt x="770" y="578"/>
                </a:lnTo>
                <a:lnTo>
                  <a:pt x="788" y="580"/>
                </a:lnTo>
                <a:lnTo>
                  <a:pt x="805" y="585"/>
                </a:lnTo>
                <a:lnTo>
                  <a:pt x="821" y="591"/>
                </a:lnTo>
                <a:lnTo>
                  <a:pt x="837" y="598"/>
                </a:lnTo>
                <a:lnTo>
                  <a:pt x="851" y="607"/>
                </a:lnTo>
                <a:lnTo>
                  <a:pt x="864" y="618"/>
                </a:lnTo>
                <a:lnTo>
                  <a:pt x="877" y="628"/>
                </a:lnTo>
                <a:lnTo>
                  <a:pt x="877" y="628"/>
                </a:lnTo>
                <a:lnTo>
                  <a:pt x="888" y="640"/>
                </a:lnTo>
                <a:lnTo>
                  <a:pt x="899" y="655"/>
                </a:lnTo>
                <a:lnTo>
                  <a:pt x="908" y="669"/>
                </a:lnTo>
                <a:lnTo>
                  <a:pt x="915" y="685"/>
                </a:lnTo>
                <a:lnTo>
                  <a:pt x="921" y="701"/>
                </a:lnTo>
                <a:lnTo>
                  <a:pt x="926" y="718"/>
                </a:lnTo>
                <a:lnTo>
                  <a:pt x="928" y="736"/>
                </a:lnTo>
                <a:lnTo>
                  <a:pt x="929" y="754"/>
                </a:lnTo>
                <a:lnTo>
                  <a:pt x="929" y="754"/>
                </a:lnTo>
                <a:lnTo>
                  <a:pt x="928" y="772"/>
                </a:lnTo>
                <a:lnTo>
                  <a:pt x="926" y="789"/>
                </a:lnTo>
                <a:lnTo>
                  <a:pt x="921" y="807"/>
                </a:lnTo>
                <a:lnTo>
                  <a:pt x="915" y="822"/>
                </a:lnTo>
                <a:lnTo>
                  <a:pt x="908" y="838"/>
                </a:lnTo>
                <a:lnTo>
                  <a:pt x="899" y="852"/>
                </a:lnTo>
                <a:lnTo>
                  <a:pt x="888" y="866"/>
                </a:lnTo>
                <a:lnTo>
                  <a:pt x="877" y="879"/>
                </a:lnTo>
                <a:lnTo>
                  <a:pt x="877" y="879"/>
                </a:lnTo>
                <a:lnTo>
                  <a:pt x="864" y="890"/>
                </a:lnTo>
                <a:lnTo>
                  <a:pt x="851" y="900"/>
                </a:lnTo>
                <a:lnTo>
                  <a:pt x="837" y="909"/>
                </a:lnTo>
                <a:lnTo>
                  <a:pt x="821" y="916"/>
                </a:lnTo>
                <a:lnTo>
                  <a:pt x="805" y="922"/>
                </a:lnTo>
                <a:lnTo>
                  <a:pt x="788" y="927"/>
                </a:lnTo>
                <a:lnTo>
                  <a:pt x="770" y="929"/>
                </a:lnTo>
                <a:lnTo>
                  <a:pt x="752" y="931"/>
                </a:lnTo>
                <a:lnTo>
                  <a:pt x="752" y="931"/>
                </a:lnTo>
                <a:lnTo>
                  <a:pt x="734" y="929"/>
                </a:lnTo>
                <a:lnTo>
                  <a:pt x="716" y="927"/>
                </a:lnTo>
                <a:lnTo>
                  <a:pt x="699" y="922"/>
                </a:lnTo>
                <a:lnTo>
                  <a:pt x="684" y="916"/>
                </a:lnTo>
                <a:lnTo>
                  <a:pt x="668" y="909"/>
                </a:lnTo>
                <a:lnTo>
                  <a:pt x="654" y="900"/>
                </a:lnTo>
                <a:lnTo>
                  <a:pt x="640" y="890"/>
                </a:lnTo>
                <a:lnTo>
                  <a:pt x="627" y="879"/>
                </a:lnTo>
                <a:lnTo>
                  <a:pt x="627" y="879"/>
                </a:lnTo>
                <a:lnTo>
                  <a:pt x="616" y="866"/>
                </a:lnTo>
                <a:lnTo>
                  <a:pt x="605" y="852"/>
                </a:lnTo>
                <a:lnTo>
                  <a:pt x="597" y="838"/>
                </a:lnTo>
                <a:lnTo>
                  <a:pt x="590" y="822"/>
                </a:lnTo>
                <a:lnTo>
                  <a:pt x="584" y="807"/>
                </a:lnTo>
                <a:lnTo>
                  <a:pt x="579" y="789"/>
                </a:lnTo>
                <a:lnTo>
                  <a:pt x="577" y="772"/>
                </a:lnTo>
                <a:lnTo>
                  <a:pt x="575" y="754"/>
                </a:lnTo>
                <a:lnTo>
                  <a:pt x="575" y="754"/>
                </a:lnTo>
                <a:lnTo>
                  <a:pt x="575" y="749"/>
                </a:lnTo>
                <a:lnTo>
                  <a:pt x="575" y="749"/>
                </a:lnTo>
                <a:lnTo>
                  <a:pt x="575" y="749"/>
                </a:lnTo>
                <a:lnTo>
                  <a:pt x="575" y="749"/>
                </a:lnTo>
                <a:lnTo>
                  <a:pt x="575" y="738"/>
                </a:lnTo>
                <a:lnTo>
                  <a:pt x="573" y="728"/>
                </a:lnTo>
                <a:lnTo>
                  <a:pt x="571" y="719"/>
                </a:lnTo>
                <a:lnTo>
                  <a:pt x="567" y="709"/>
                </a:lnTo>
                <a:lnTo>
                  <a:pt x="562" y="701"/>
                </a:lnTo>
                <a:lnTo>
                  <a:pt x="556" y="692"/>
                </a:lnTo>
                <a:lnTo>
                  <a:pt x="550" y="685"/>
                </a:lnTo>
                <a:lnTo>
                  <a:pt x="544" y="678"/>
                </a:lnTo>
                <a:lnTo>
                  <a:pt x="537" y="671"/>
                </a:lnTo>
                <a:lnTo>
                  <a:pt x="528" y="666"/>
                </a:lnTo>
                <a:lnTo>
                  <a:pt x="520" y="660"/>
                </a:lnTo>
                <a:lnTo>
                  <a:pt x="512" y="656"/>
                </a:lnTo>
                <a:lnTo>
                  <a:pt x="502" y="653"/>
                </a:lnTo>
                <a:lnTo>
                  <a:pt x="492" y="650"/>
                </a:lnTo>
                <a:lnTo>
                  <a:pt x="483" y="649"/>
                </a:lnTo>
                <a:lnTo>
                  <a:pt x="472" y="649"/>
                </a:lnTo>
                <a:lnTo>
                  <a:pt x="472" y="649"/>
                </a:lnTo>
                <a:lnTo>
                  <a:pt x="461" y="649"/>
                </a:lnTo>
                <a:lnTo>
                  <a:pt x="451" y="650"/>
                </a:lnTo>
                <a:lnTo>
                  <a:pt x="442" y="653"/>
                </a:lnTo>
                <a:lnTo>
                  <a:pt x="432" y="656"/>
                </a:lnTo>
                <a:lnTo>
                  <a:pt x="424" y="660"/>
                </a:lnTo>
                <a:lnTo>
                  <a:pt x="415" y="666"/>
                </a:lnTo>
                <a:lnTo>
                  <a:pt x="407" y="671"/>
                </a:lnTo>
                <a:lnTo>
                  <a:pt x="400" y="678"/>
                </a:lnTo>
                <a:lnTo>
                  <a:pt x="392" y="685"/>
                </a:lnTo>
                <a:lnTo>
                  <a:pt x="386" y="692"/>
                </a:lnTo>
                <a:lnTo>
                  <a:pt x="382" y="701"/>
                </a:lnTo>
                <a:lnTo>
                  <a:pt x="377" y="709"/>
                </a:lnTo>
                <a:lnTo>
                  <a:pt x="373" y="719"/>
                </a:lnTo>
                <a:lnTo>
                  <a:pt x="371" y="728"/>
                </a:lnTo>
                <a:lnTo>
                  <a:pt x="368" y="738"/>
                </a:lnTo>
                <a:lnTo>
                  <a:pt x="368" y="748"/>
                </a:lnTo>
                <a:lnTo>
                  <a:pt x="368" y="749"/>
                </a:lnTo>
                <a:lnTo>
                  <a:pt x="368" y="749"/>
                </a:lnTo>
                <a:lnTo>
                  <a:pt x="368" y="749"/>
                </a:lnTo>
                <a:lnTo>
                  <a:pt x="368" y="754"/>
                </a:lnTo>
                <a:lnTo>
                  <a:pt x="368" y="754"/>
                </a:lnTo>
                <a:lnTo>
                  <a:pt x="367" y="772"/>
                </a:lnTo>
                <a:lnTo>
                  <a:pt x="365" y="789"/>
                </a:lnTo>
                <a:lnTo>
                  <a:pt x="360" y="807"/>
                </a:lnTo>
                <a:lnTo>
                  <a:pt x="354" y="822"/>
                </a:lnTo>
                <a:lnTo>
                  <a:pt x="347" y="838"/>
                </a:lnTo>
                <a:lnTo>
                  <a:pt x="338" y="852"/>
                </a:lnTo>
                <a:lnTo>
                  <a:pt x="328" y="866"/>
                </a:lnTo>
                <a:lnTo>
                  <a:pt x="317" y="879"/>
                </a:lnTo>
                <a:lnTo>
                  <a:pt x="317" y="879"/>
                </a:lnTo>
                <a:lnTo>
                  <a:pt x="303" y="890"/>
                </a:lnTo>
                <a:lnTo>
                  <a:pt x="290" y="900"/>
                </a:lnTo>
                <a:lnTo>
                  <a:pt x="276" y="909"/>
                </a:lnTo>
                <a:lnTo>
                  <a:pt x="260" y="916"/>
                </a:lnTo>
                <a:lnTo>
                  <a:pt x="243" y="922"/>
                </a:lnTo>
                <a:lnTo>
                  <a:pt x="226" y="927"/>
                </a:lnTo>
                <a:lnTo>
                  <a:pt x="210" y="929"/>
                </a:lnTo>
                <a:lnTo>
                  <a:pt x="192" y="931"/>
                </a:lnTo>
                <a:lnTo>
                  <a:pt x="192" y="931"/>
                </a:lnTo>
                <a:lnTo>
                  <a:pt x="173" y="929"/>
                </a:lnTo>
                <a:lnTo>
                  <a:pt x="155" y="927"/>
                </a:lnTo>
                <a:lnTo>
                  <a:pt x="139" y="922"/>
                </a:lnTo>
                <a:lnTo>
                  <a:pt x="123" y="916"/>
                </a:lnTo>
                <a:lnTo>
                  <a:pt x="107" y="909"/>
                </a:lnTo>
                <a:lnTo>
                  <a:pt x="93" y="900"/>
                </a:lnTo>
                <a:lnTo>
                  <a:pt x="78" y="890"/>
                </a:lnTo>
                <a:lnTo>
                  <a:pt x="66" y="879"/>
                </a:lnTo>
                <a:lnTo>
                  <a:pt x="66" y="879"/>
                </a:lnTo>
                <a:lnTo>
                  <a:pt x="54" y="866"/>
                </a:lnTo>
                <a:lnTo>
                  <a:pt x="45" y="852"/>
                </a:lnTo>
                <a:lnTo>
                  <a:pt x="36" y="838"/>
                </a:lnTo>
                <a:lnTo>
                  <a:pt x="29" y="822"/>
                </a:lnTo>
                <a:lnTo>
                  <a:pt x="23" y="807"/>
                </a:lnTo>
                <a:lnTo>
                  <a:pt x="18" y="789"/>
                </a:lnTo>
                <a:lnTo>
                  <a:pt x="16" y="772"/>
                </a:lnTo>
                <a:lnTo>
                  <a:pt x="15" y="754"/>
                </a:lnTo>
                <a:lnTo>
                  <a:pt x="15" y="754"/>
                </a:lnTo>
                <a:lnTo>
                  <a:pt x="16" y="736"/>
                </a:lnTo>
                <a:lnTo>
                  <a:pt x="18" y="718"/>
                </a:lnTo>
                <a:lnTo>
                  <a:pt x="23" y="701"/>
                </a:lnTo>
                <a:lnTo>
                  <a:pt x="29" y="685"/>
                </a:lnTo>
                <a:lnTo>
                  <a:pt x="36" y="669"/>
                </a:lnTo>
                <a:lnTo>
                  <a:pt x="45" y="655"/>
                </a:lnTo>
                <a:lnTo>
                  <a:pt x="54" y="640"/>
                </a:lnTo>
                <a:lnTo>
                  <a:pt x="66" y="628"/>
                </a:lnTo>
                <a:lnTo>
                  <a:pt x="66" y="628"/>
                </a:lnTo>
                <a:lnTo>
                  <a:pt x="78" y="618"/>
                </a:lnTo>
                <a:lnTo>
                  <a:pt x="93" y="607"/>
                </a:lnTo>
                <a:lnTo>
                  <a:pt x="107" y="598"/>
                </a:lnTo>
                <a:lnTo>
                  <a:pt x="123" y="591"/>
                </a:lnTo>
                <a:lnTo>
                  <a:pt x="139" y="585"/>
                </a:lnTo>
                <a:lnTo>
                  <a:pt x="155" y="580"/>
                </a:lnTo>
                <a:lnTo>
                  <a:pt x="173" y="578"/>
                </a:lnTo>
                <a:lnTo>
                  <a:pt x="192" y="577"/>
                </a:lnTo>
                <a:lnTo>
                  <a:pt x="192" y="577"/>
                </a:lnTo>
                <a:lnTo>
                  <a:pt x="195" y="577"/>
                </a:lnTo>
                <a:lnTo>
                  <a:pt x="195" y="577"/>
                </a:lnTo>
                <a:lnTo>
                  <a:pt x="195" y="577"/>
                </a:lnTo>
                <a:lnTo>
                  <a:pt x="195" y="577"/>
                </a:lnTo>
                <a:lnTo>
                  <a:pt x="195" y="577"/>
                </a:lnTo>
                <a:lnTo>
                  <a:pt x="195" y="577"/>
                </a:lnTo>
                <a:lnTo>
                  <a:pt x="206" y="575"/>
                </a:lnTo>
                <a:lnTo>
                  <a:pt x="216" y="574"/>
                </a:lnTo>
                <a:lnTo>
                  <a:pt x="225" y="571"/>
                </a:lnTo>
                <a:lnTo>
                  <a:pt x="234" y="567"/>
                </a:lnTo>
                <a:lnTo>
                  <a:pt x="243" y="562"/>
                </a:lnTo>
                <a:lnTo>
                  <a:pt x="250" y="557"/>
                </a:lnTo>
                <a:lnTo>
                  <a:pt x="259" y="551"/>
                </a:lnTo>
                <a:lnTo>
                  <a:pt x="265" y="544"/>
                </a:lnTo>
                <a:lnTo>
                  <a:pt x="272" y="537"/>
                </a:lnTo>
                <a:lnTo>
                  <a:pt x="277" y="530"/>
                </a:lnTo>
                <a:lnTo>
                  <a:pt x="282" y="521"/>
                </a:lnTo>
                <a:lnTo>
                  <a:pt x="287" y="512"/>
                </a:lnTo>
                <a:lnTo>
                  <a:pt x="290" y="503"/>
                </a:lnTo>
                <a:lnTo>
                  <a:pt x="293" y="494"/>
                </a:lnTo>
                <a:lnTo>
                  <a:pt x="294" y="483"/>
                </a:lnTo>
                <a:lnTo>
                  <a:pt x="294" y="473"/>
                </a:lnTo>
                <a:lnTo>
                  <a:pt x="294" y="473"/>
                </a:lnTo>
                <a:lnTo>
                  <a:pt x="294" y="462"/>
                </a:lnTo>
                <a:lnTo>
                  <a:pt x="293" y="453"/>
                </a:lnTo>
                <a:lnTo>
                  <a:pt x="290" y="443"/>
                </a:lnTo>
                <a:lnTo>
                  <a:pt x="287" y="433"/>
                </a:lnTo>
                <a:lnTo>
                  <a:pt x="282" y="425"/>
                </a:lnTo>
                <a:lnTo>
                  <a:pt x="277" y="417"/>
                </a:lnTo>
                <a:lnTo>
                  <a:pt x="272" y="408"/>
                </a:lnTo>
                <a:lnTo>
                  <a:pt x="265" y="401"/>
                </a:lnTo>
                <a:lnTo>
                  <a:pt x="258" y="394"/>
                </a:lnTo>
                <a:lnTo>
                  <a:pt x="250" y="388"/>
                </a:lnTo>
                <a:lnTo>
                  <a:pt x="242" y="383"/>
                </a:lnTo>
                <a:lnTo>
                  <a:pt x="234" y="378"/>
                </a:lnTo>
                <a:lnTo>
                  <a:pt x="224" y="374"/>
                </a:lnTo>
                <a:lnTo>
                  <a:pt x="216" y="372"/>
                </a:lnTo>
                <a:lnTo>
                  <a:pt x="205" y="370"/>
                </a:lnTo>
                <a:lnTo>
                  <a:pt x="195" y="368"/>
                </a:lnTo>
                <a:lnTo>
                  <a:pt x="195" y="368"/>
                </a:lnTo>
                <a:lnTo>
                  <a:pt x="194" y="368"/>
                </a:lnTo>
                <a:lnTo>
                  <a:pt x="194" y="368"/>
                </a:lnTo>
                <a:lnTo>
                  <a:pt x="192" y="368"/>
                </a:lnTo>
                <a:lnTo>
                  <a:pt x="192" y="368"/>
                </a:lnTo>
                <a:lnTo>
                  <a:pt x="173" y="368"/>
                </a:lnTo>
                <a:lnTo>
                  <a:pt x="155" y="365"/>
                </a:lnTo>
                <a:lnTo>
                  <a:pt x="139" y="361"/>
                </a:lnTo>
                <a:lnTo>
                  <a:pt x="123" y="355"/>
                </a:lnTo>
                <a:lnTo>
                  <a:pt x="107" y="348"/>
                </a:lnTo>
                <a:lnTo>
                  <a:pt x="93" y="338"/>
                </a:lnTo>
                <a:lnTo>
                  <a:pt x="78" y="329"/>
                </a:lnTo>
                <a:lnTo>
                  <a:pt x="66" y="317"/>
                </a:lnTo>
                <a:lnTo>
                  <a:pt x="66" y="317"/>
                </a:lnTo>
                <a:lnTo>
                  <a:pt x="54" y="305"/>
                </a:lnTo>
                <a:lnTo>
                  <a:pt x="45" y="291"/>
                </a:lnTo>
                <a:lnTo>
                  <a:pt x="36" y="277"/>
                </a:lnTo>
                <a:lnTo>
                  <a:pt x="29" y="261"/>
                </a:lnTo>
                <a:lnTo>
                  <a:pt x="23" y="244"/>
                </a:lnTo>
                <a:lnTo>
                  <a:pt x="18" y="228"/>
                </a:lnTo>
                <a:lnTo>
                  <a:pt x="16" y="211"/>
                </a:lnTo>
                <a:lnTo>
                  <a:pt x="15" y="193"/>
                </a:lnTo>
                <a:lnTo>
                  <a:pt x="15" y="193"/>
                </a:lnTo>
                <a:lnTo>
                  <a:pt x="16" y="175"/>
                </a:lnTo>
                <a:lnTo>
                  <a:pt x="18" y="157"/>
                </a:lnTo>
                <a:lnTo>
                  <a:pt x="23" y="140"/>
                </a:lnTo>
                <a:lnTo>
                  <a:pt x="29" y="123"/>
                </a:lnTo>
                <a:lnTo>
                  <a:pt x="36" y="108"/>
                </a:lnTo>
                <a:lnTo>
                  <a:pt x="45" y="94"/>
                </a:lnTo>
                <a:lnTo>
                  <a:pt x="54" y="80"/>
                </a:lnTo>
                <a:lnTo>
                  <a:pt x="66" y="68"/>
                </a:lnTo>
                <a:lnTo>
                  <a:pt x="66" y="68"/>
                </a:lnTo>
                <a:lnTo>
                  <a:pt x="78" y="55"/>
                </a:lnTo>
                <a:lnTo>
                  <a:pt x="93" y="46"/>
                </a:lnTo>
                <a:lnTo>
                  <a:pt x="107" y="36"/>
                </a:lnTo>
                <a:lnTo>
                  <a:pt x="123" y="29"/>
                </a:lnTo>
                <a:lnTo>
                  <a:pt x="139" y="23"/>
                </a:lnTo>
                <a:lnTo>
                  <a:pt x="155" y="19"/>
                </a:lnTo>
                <a:lnTo>
                  <a:pt x="173" y="17"/>
                </a:lnTo>
                <a:lnTo>
                  <a:pt x="192" y="16"/>
                </a:lnTo>
                <a:lnTo>
                  <a:pt x="192" y="16"/>
                </a:lnTo>
                <a:lnTo>
                  <a:pt x="210" y="17"/>
                </a:lnTo>
                <a:lnTo>
                  <a:pt x="226" y="19"/>
                </a:lnTo>
                <a:lnTo>
                  <a:pt x="243" y="23"/>
                </a:lnTo>
                <a:lnTo>
                  <a:pt x="260" y="29"/>
                </a:lnTo>
                <a:lnTo>
                  <a:pt x="276" y="36"/>
                </a:lnTo>
                <a:lnTo>
                  <a:pt x="290" y="46"/>
                </a:lnTo>
                <a:lnTo>
                  <a:pt x="303" y="55"/>
                </a:lnTo>
                <a:lnTo>
                  <a:pt x="317" y="68"/>
                </a:lnTo>
                <a:lnTo>
                  <a:pt x="317" y="68"/>
                </a:lnTo>
                <a:lnTo>
                  <a:pt x="328" y="80"/>
                </a:lnTo>
                <a:lnTo>
                  <a:pt x="338" y="94"/>
                </a:lnTo>
                <a:lnTo>
                  <a:pt x="347" y="108"/>
                </a:lnTo>
                <a:lnTo>
                  <a:pt x="354" y="123"/>
                </a:lnTo>
                <a:lnTo>
                  <a:pt x="360" y="140"/>
                </a:lnTo>
                <a:lnTo>
                  <a:pt x="365" y="157"/>
                </a:lnTo>
                <a:lnTo>
                  <a:pt x="367" y="175"/>
                </a:lnTo>
                <a:lnTo>
                  <a:pt x="368" y="193"/>
                </a:lnTo>
                <a:lnTo>
                  <a:pt x="368" y="193"/>
                </a:lnTo>
                <a:lnTo>
                  <a:pt x="368" y="196"/>
                </a:lnTo>
                <a:lnTo>
                  <a:pt x="368" y="196"/>
                </a:lnTo>
                <a:lnTo>
                  <a:pt x="368" y="196"/>
                </a:lnTo>
                <a:lnTo>
                  <a:pt x="368" y="196"/>
                </a:lnTo>
                <a:lnTo>
                  <a:pt x="368" y="196"/>
                </a:lnTo>
                <a:lnTo>
                  <a:pt x="368" y="196"/>
                </a:lnTo>
                <a:lnTo>
                  <a:pt x="368" y="207"/>
                </a:lnTo>
                <a:lnTo>
                  <a:pt x="371" y="217"/>
                </a:lnTo>
                <a:lnTo>
                  <a:pt x="373" y="226"/>
                </a:lnTo>
                <a:lnTo>
                  <a:pt x="378" y="235"/>
                </a:lnTo>
                <a:lnTo>
                  <a:pt x="382" y="243"/>
                </a:lnTo>
                <a:lnTo>
                  <a:pt x="388" y="252"/>
                </a:lnTo>
                <a:lnTo>
                  <a:pt x="394" y="259"/>
                </a:lnTo>
                <a:lnTo>
                  <a:pt x="400" y="266"/>
                </a:lnTo>
                <a:lnTo>
                  <a:pt x="407" y="273"/>
                </a:lnTo>
                <a:lnTo>
                  <a:pt x="415" y="278"/>
                </a:lnTo>
                <a:lnTo>
                  <a:pt x="424" y="283"/>
                </a:lnTo>
                <a:lnTo>
                  <a:pt x="432" y="288"/>
                </a:lnTo>
                <a:lnTo>
                  <a:pt x="442" y="290"/>
                </a:lnTo>
                <a:lnTo>
                  <a:pt x="451" y="293"/>
                </a:lnTo>
                <a:lnTo>
                  <a:pt x="461" y="295"/>
                </a:lnTo>
                <a:lnTo>
                  <a:pt x="472" y="295"/>
                </a:lnTo>
                <a:lnTo>
                  <a:pt x="472" y="295"/>
                </a:lnTo>
                <a:lnTo>
                  <a:pt x="482" y="295"/>
                </a:lnTo>
                <a:lnTo>
                  <a:pt x="491" y="294"/>
                </a:lnTo>
                <a:lnTo>
                  <a:pt x="501" y="291"/>
                </a:lnTo>
                <a:lnTo>
                  <a:pt x="510" y="288"/>
                </a:lnTo>
                <a:lnTo>
                  <a:pt x="519" y="284"/>
                </a:lnTo>
                <a:lnTo>
                  <a:pt x="527" y="279"/>
                </a:lnTo>
                <a:lnTo>
                  <a:pt x="534" y="273"/>
                </a:lnTo>
                <a:lnTo>
                  <a:pt x="543" y="267"/>
                </a:lnTo>
                <a:lnTo>
                  <a:pt x="549" y="261"/>
                </a:lnTo>
                <a:lnTo>
                  <a:pt x="555" y="254"/>
                </a:lnTo>
                <a:lnTo>
                  <a:pt x="560" y="246"/>
                </a:lnTo>
                <a:lnTo>
                  <a:pt x="565" y="237"/>
                </a:lnTo>
                <a:lnTo>
                  <a:pt x="569" y="229"/>
                </a:lnTo>
                <a:lnTo>
                  <a:pt x="572" y="219"/>
                </a:lnTo>
                <a:lnTo>
                  <a:pt x="574" y="210"/>
                </a:lnTo>
                <a:lnTo>
                  <a:pt x="575" y="200"/>
                </a:lnTo>
                <a:lnTo>
                  <a:pt x="575" y="200"/>
                </a:lnTo>
                <a:lnTo>
                  <a:pt x="575" y="199"/>
                </a:lnTo>
                <a:lnTo>
                  <a:pt x="575" y="199"/>
                </a:lnTo>
                <a:lnTo>
                  <a:pt x="575" y="193"/>
                </a:lnTo>
                <a:lnTo>
                  <a:pt x="575" y="193"/>
                </a:lnTo>
                <a:lnTo>
                  <a:pt x="577" y="175"/>
                </a:lnTo>
                <a:lnTo>
                  <a:pt x="579" y="157"/>
                </a:lnTo>
                <a:lnTo>
                  <a:pt x="584" y="140"/>
                </a:lnTo>
                <a:lnTo>
                  <a:pt x="589" y="123"/>
                </a:lnTo>
                <a:lnTo>
                  <a:pt x="597" y="107"/>
                </a:lnTo>
                <a:lnTo>
                  <a:pt x="605" y="93"/>
                </a:lnTo>
                <a:lnTo>
                  <a:pt x="616" y="80"/>
                </a:lnTo>
                <a:lnTo>
                  <a:pt x="627" y="68"/>
                </a:lnTo>
                <a:lnTo>
                  <a:pt x="627" y="68"/>
                </a:lnTo>
                <a:lnTo>
                  <a:pt x="639" y="55"/>
                </a:lnTo>
                <a:lnTo>
                  <a:pt x="654" y="46"/>
                </a:lnTo>
                <a:lnTo>
                  <a:pt x="668" y="36"/>
                </a:lnTo>
                <a:lnTo>
                  <a:pt x="684" y="29"/>
                </a:lnTo>
                <a:lnTo>
                  <a:pt x="699" y="23"/>
                </a:lnTo>
                <a:lnTo>
                  <a:pt x="716" y="18"/>
                </a:lnTo>
                <a:lnTo>
                  <a:pt x="734" y="16"/>
                </a:lnTo>
                <a:lnTo>
                  <a:pt x="752" y="15"/>
                </a:lnTo>
                <a:lnTo>
                  <a:pt x="752" y="15"/>
                </a:lnTo>
                <a:lnTo>
                  <a:pt x="770" y="16"/>
                </a:lnTo>
                <a:lnTo>
                  <a:pt x="788" y="18"/>
                </a:lnTo>
                <a:lnTo>
                  <a:pt x="805" y="23"/>
                </a:lnTo>
                <a:lnTo>
                  <a:pt x="821" y="29"/>
                </a:lnTo>
                <a:lnTo>
                  <a:pt x="837" y="36"/>
                </a:lnTo>
                <a:lnTo>
                  <a:pt x="851" y="46"/>
                </a:lnTo>
                <a:lnTo>
                  <a:pt x="865" y="55"/>
                </a:lnTo>
                <a:lnTo>
                  <a:pt x="877" y="68"/>
                </a:lnTo>
                <a:lnTo>
                  <a:pt x="877" y="68"/>
                </a:lnTo>
                <a:lnTo>
                  <a:pt x="889" y="80"/>
                </a:lnTo>
                <a:lnTo>
                  <a:pt x="899" y="93"/>
                </a:lnTo>
                <a:lnTo>
                  <a:pt x="908" y="107"/>
                </a:lnTo>
                <a:lnTo>
                  <a:pt x="916" y="123"/>
                </a:lnTo>
                <a:lnTo>
                  <a:pt x="922" y="140"/>
                </a:lnTo>
                <a:lnTo>
                  <a:pt x="926" y="157"/>
                </a:lnTo>
                <a:lnTo>
                  <a:pt x="928" y="175"/>
                </a:lnTo>
                <a:lnTo>
                  <a:pt x="929" y="193"/>
                </a:lnTo>
                <a:lnTo>
                  <a:pt x="929" y="193"/>
                </a:lnTo>
                <a:lnTo>
                  <a:pt x="928" y="211"/>
                </a:lnTo>
                <a:lnTo>
                  <a:pt x="926" y="228"/>
                </a:lnTo>
                <a:lnTo>
                  <a:pt x="922" y="244"/>
                </a:lnTo>
                <a:lnTo>
                  <a:pt x="916" y="261"/>
                </a:lnTo>
                <a:lnTo>
                  <a:pt x="908" y="277"/>
                </a:lnTo>
                <a:lnTo>
                  <a:pt x="899" y="291"/>
                </a:lnTo>
                <a:lnTo>
                  <a:pt x="889" y="305"/>
                </a:lnTo>
                <a:lnTo>
                  <a:pt x="877" y="318"/>
                </a:lnTo>
                <a:lnTo>
                  <a:pt x="877" y="318"/>
                </a:lnTo>
                <a:lnTo>
                  <a:pt x="865" y="329"/>
                </a:lnTo>
                <a:lnTo>
                  <a:pt x="851" y="340"/>
                </a:lnTo>
                <a:lnTo>
                  <a:pt x="837" y="348"/>
                </a:lnTo>
                <a:lnTo>
                  <a:pt x="821" y="355"/>
                </a:lnTo>
                <a:lnTo>
                  <a:pt x="805" y="361"/>
                </a:lnTo>
                <a:lnTo>
                  <a:pt x="788" y="366"/>
                </a:lnTo>
                <a:lnTo>
                  <a:pt x="770" y="368"/>
                </a:lnTo>
                <a:lnTo>
                  <a:pt x="752" y="370"/>
                </a:lnTo>
                <a:lnTo>
                  <a:pt x="752" y="370"/>
                </a:lnTo>
                <a:lnTo>
                  <a:pt x="744" y="370"/>
                </a:lnTo>
                <a:lnTo>
                  <a:pt x="744" y="370"/>
                </a:lnTo>
                <a:lnTo>
                  <a:pt x="743" y="370"/>
                </a:lnTo>
                <a:lnTo>
                  <a:pt x="743" y="370"/>
                </a:lnTo>
                <a:lnTo>
                  <a:pt x="733" y="371"/>
                </a:lnTo>
                <a:lnTo>
                  <a:pt x="723" y="372"/>
                </a:lnTo>
                <a:lnTo>
                  <a:pt x="714" y="376"/>
                </a:lnTo>
                <a:lnTo>
                  <a:pt x="705" y="379"/>
                </a:lnTo>
                <a:lnTo>
                  <a:pt x="697" y="384"/>
                </a:lnTo>
                <a:lnTo>
                  <a:pt x="690" y="389"/>
                </a:lnTo>
                <a:lnTo>
                  <a:pt x="681" y="395"/>
                </a:lnTo>
                <a:lnTo>
                  <a:pt x="675" y="402"/>
                </a:lnTo>
                <a:lnTo>
                  <a:pt x="669" y="409"/>
                </a:lnTo>
                <a:lnTo>
                  <a:pt x="663" y="417"/>
                </a:lnTo>
                <a:lnTo>
                  <a:pt x="658" y="425"/>
                </a:lnTo>
                <a:lnTo>
                  <a:pt x="655" y="435"/>
                </a:lnTo>
                <a:lnTo>
                  <a:pt x="651" y="443"/>
                </a:lnTo>
                <a:lnTo>
                  <a:pt x="649" y="453"/>
                </a:lnTo>
                <a:lnTo>
                  <a:pt x="648" y="462"/>
                </a:lnTo>
                <a:lnTo>
                  <a:pt x="648" y="473"/>
                </a:lnTo>
                <a:lnTo>
                  <a:pt x="648" y="473"/>
                </a:lnTo>
                <a:lnTo>
                  <a:pt x="648" y="483"/>
                </a:lnTo>
                <a:lnTo>
                  <a:pt x="649" y="494"/>
                </a:lnTo>
                <a:lnTo>
                  <a:pt x="651" y="503"/>
                </a:lnTo>
                <a:lnTo>
                  <a:pt x="655" y="513"/>
                </a:lnTo>
                <a:lnTo>
                  <a:pt x="660" y="521"/>
                </a:lnTo>
                <a:lnTo>
                  <a:pt x="664" y="530"/>
                </a:lnTo>
                <a:lnTo>
                  <a:pt x="670" y="538"/>
                </a:lnTo>
                <a:lnTo>
                  <a:pt x="676" y="545"/>
                </a:lnTo>
                <a:lnTo>
                  <a:pt x="684" y="551"/>
                </a:lnTo>
                <a:lnTo>
                  <a:pt x="691" y="557"/>
                </a:lnTo>
                <a:lnTo>
                  <a:pt x="699" y="563"/>
                </a:lnTo>
                <a:lnTo>
                  <a:pt x="708" y="567"/>
                </a:lnTo>
                <a:lnTo>
                  <a:pt x="717" y="571"/>
                </a:lnTo>
                <a:lnTo>
                  <a:pt x="727" y="574"/>
                </a:lnTo>
                <a:lnTo>
                  <a:pt x="737" y="575"/>
                </a:lnTo>
                <a:lnTo>
                  <a:pt x="747" y="577"/>
                </a:lnTo>
                <a:lnTo>
                  <a:pt x="747" y="577"/>
                </a:lnTo>
                <a:lnTo>
                  <a:pt x="747" y="577"/>
                </a:lnTo>
                <a:lnTo>
                  <a:pt x="747" y="577"/>
                </a:lnTo>
                <a:lnTo>
                  <a:pt x="752" y="577"/>
                </a:lnTo>
                <a:lnTo>
                  <a:pt x="752" y="569"/>
                </a:lnTo>
                <a:close/>
              </a:path>
            </a:pathLst>
          </a:custGeom>
          <a:solidFill>
            <a:schemeClr val="bg1">
              <a:lumMod val="75000"/>
            </a:schemeClr>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86" name="Freeform 476"/>
          <p:cNvSpPr/>
          <p:nvPr/>
        </p:nvSpPr>
        <p:spPr bwMode="auto">
          <a:xfrm>
            <a:off x="5265110" y="3306835"/>
            <a:ext cx="400128" cy="384743"/>
          </a:xfrm>
          <a:custGeom>
            <a:avLst/>
            <a:gdLst>
              <a:gd name="T0" fmla="*/ 103 w 103"/>
              <a:gd name="T1" fmla="*/ 50 h 102"/>
              <a:gd name="T2" fmla="*/ 103 w 103"/>
              <a:gd name="T3" fmla="*/ 50 h 102"/>
              <a:gd name="T4" fmla="*/ 102 w 103"/>
              <a:gd name="T5" fmla="*/ 61 h 102"/>
              <a:gd name="T6" fmla="*/ 99 w 103"/>
              <a:gd name="T7" fmla="*/ 71 h 102"/>
              <a:gd name="T8" fmla="*/ 95 w 103"/>
              <a:gd name="T9" fmla="*/ 79 h 102"/>
              <a:gd name="T10" fmla="*/ 88 w 103"/>
              <a:gd name="T11" fmla="*/ 87 h 102"/>
              <a:gd name="T12" fmla="*/ 81 w 103"/>
              <a:gd name="T13" fmla="*/ 93 h 102"/>
              <a:gd name="T14" fmla="*/ 72 w 103"/>
              <a:gd name="T15" fmla="*/ 98 h 102"/>
              <a:gd name="T16" fmla="*/ 62 w 103"/>
              <a:gd name="T17" fmla="*/ 101 h 102"/>
              <a:gd name="T18" fmla="*/ 52 w 103"/>
              <a:gd name="T19" fmla="*/ 102 h 102"/>
              <a:gd name="T20" fmla="*/ 52 w 103"/>
              <a:gd name="T21" fmla="*/ 102 h 102"/>
              <a:gd name="T22" fmla="*/ 41 w 103"/>
              <a:gd name="T23" fmla="*/ 101 h 102"/>
              <a:gd name="T24" fmla="*/ 31 w 103"/>
              <a:gd name="T25" fmla="*/ 98 h 102"/>
              <a:gd name="T26" fmla="*/ 23 w 103"/>
              <a:gd name="T27" fmla="*/ 93 h 102"/>
              <a:gd name="T28" fmla="*/ 16 w 103"/>
              <a:gd name="T29" fmla="*/ 87 h 102"/>
              <a:gd name="T30" fmla="*/ 10 w 103"/>
              <a:gd name="T31" fmla="*/ 79 h 102"/>
              <a:gd name="T32" fmla="*/ 5 w 103"/>
              <a:gd name="T33" fmla="*/ 71 h 102"/>
              <a:gd name="T34" fmla="*/ 1 w 103"/>
              <a:gd name="T35" fmla="*/ 61 h 102"/>
              <a:gd name="T36" fmla="*/ 0 w 103"/>
              <a:gd name="T37" fmla="*/ 50 h 102"/>
              <a:gd name="T38" fmla="*/ 0 w 103"/>
              <a:gd name="T39" fmla="*/ 50 h 102"/>
              <a:gd name="T40" fmla="*/ 1 w 103"/>
              <a:gd name="T41" fmla="*/ 40 h 102"/>
              <a:gd name="T42" fmla="*/ 5 w 103"/>
              <a:gd name="T43" fmla="*/ 31 h 102"/>
              <a:gd name="T44" fmla="*/ 10 w 103"/>
              <a:gd name="T45" fmla="*/ 21 h 102"/>
              <a:gd name="T46" fmla="*/ 16 w 103"/>
              <a:gd name="T47" fmla="*/ 14 h 102"/>
              <a:gd name="T48" fmla="*/ 23 w 103"/>
              <a:gd name="T49" fmla="*/ 8 h 102"/>
              <a:gd name="T50" fmla="*/ 31 w 103"/>
              <a:gd name="T51" fmla="*/ 3 h 102"/>
              <a:gd name="T52" fmla="*/ 41 w 103"/>
              <a:gd name="T53" fmla="*/ 0 h 102"/>
              <a:gd name="T54" fmla="*/ 52 w 103"/>
              <a:gd name="T55" fmla="*/ 0 h 102"/>
              <a:gd name="T56" fmla="*/ 52 w 103"/>
              <a:gd name="T57" fmla="*/ 0 h 102"/>
              <a:gd name="T58" fmla="*/ 62 w 103"/>
              <a:gd name="T59" fmla="*/ 0 h 102"/>
              <a:gd name="T60" fmla="*/ 72 w 103"/>
              <a:gd name="T61" fmla="*/ 3 h 102"/>
              <a:gd name="T62" fmla="*/ 81 w 103"/>
              <a:gd name="T63" fmla="*/ 8 h 102"/>
              <a:gd name="T64" fmla="*/ 88 w 103"/>
              <a:gd name="T65" fmla="*/ 14 h 102"/>
              <a:gd name="T66" fmla="*/ 95 w 103"/>
              <a:gd name="T67" fmla="*/ 21 h 102"/>
              <a:gd name="T68" fmla="*/ 99 w 103"/>
              <a:gd name="T69" fmla="*/ 31 h 102"/>
              <a:gd name="T70" fmla="*/ 102 w 103"/>
              <a:gd name="T71" fmla="*/ 40 h 102"/>
              <a:gd name="T72" fmla="*/ 103 w 103"/>
              <a:gd name="T73" fmla="*/ 50 h 102"/>
              <a:gd name="T74" fmla="*/ 103 w 103"/>
              <a:gd name="T75"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102">
                <a:moveTo>
                  <a:pt x="103" y="50"/>
                </a:moveTo>
                <a:lnTo>
                  <a:pt x="103" y="50"/>
                </a:lnTo>
                <a:lnTo>
                  <a:pt x="102" y="61"/>
                </a:lnTo>
                <a:lnTo>
                  <a:pt x="99" y="71"/>
                </a:lnTo>
                <a:lnTo>
                  <a:pt x="95" y="79"/>
                </a:lnTo>
                <a:lnTo>
                  <a:pt x="88" y="87"/>
                </a:lnTo>
                <a:lnTo>
                  <a:pt x="81" y="93"/>
                </a:lnTo>
                <a:lnTo>
                  <a:pt x="72" y="98"/>
                </a:lnTo>
                <a:lnTo>
                  <a:pt x="62" y="101"/>
                </a:lnTo>
                <a:lnTo>
                  <a:pt x="52" y="102"/>
                </a:lnTo>
                <a:lnTo>
                  <a:pt x="52" y="102"/>
                </a:lnTo>
                <a:lnTo>
                  <a:pt x="41" y="101"/>
                </a:lnTo>
                <a:lnTo>
                  <a:pt x="31" y="98"/>
                </a:lnTo>
                <a:lnTo>
                  <a:pt x="23" y="93"/>
                </a:lnTo>
                <a:lnTo>
                  <a:pt x="16" y="87"/>
                </a:lnTo>
                <a:lnTo>
                  <a:pt x="10" y="79"/>
                </a:lnTo>
                <a:lnTo>
                  <a:pt x="5" y="71"/>
                </a:lnTo>
                <a:lnTo>
                  <a:pt x="1" y="61"/>
                </a:lnTo>
                <a:lnTo>
                  <a:pt x="0" y="50"/>
                </a:lnTo>
                <a:lnTo>
                  <a:pt x="0" y="50"/>
                </a:lnTo>
                <a:lnTo>
                  <a:pt x="1" y="40"/>
                </a:lnTo>
                <a:lnTo>
                  <a:pt x="5" y="31"/>
                </a:lnTo>
                <a:lnTo>
                  <a:pt x="10" y="21"/>
                </a:lnTo>
                <a:lnTo>
                  <a:pt x="16" y="14"/>
                </a:lnTo>
                <a:lnTo>
                  <a:pt x="23" y="8"/>
                </a:lnTo>
                <a:lnTo>
                  <a:pt x="31" y="3"/>
                </a:lnTo>
                <a:lnTo>
                  <a:pt x="41" y="0"/>
                </a:lnTo>
                <a:lnTo>
                  <a:pt x="52" y="0"/>
                </a:lnTo>
                <a:lnTo>
                  <a:pt x="52" y="0"/>
                </a:lnTo>
                <a:lnTo>
                  <a:pt x="62" y="0"/>
                </a:lnTo>
                <a:lnTo>
                  <a:pt x="72" y="3"/>
                </a:lnTo>
                <a:lnTo>
                  <a:pt x="81" y="8"/>
                </a:lnTo>
                <a:lnTo>
                  <a:pt x="88" y="14"/>
                </a:lnTo>
                <a:lnTo>
                  <a:pt x="95" y="21"/>
                </a:lnTo>
                <a:lnTo>
                  <a:pt x="99" y="31"/>
                </a:lnTo>
                <a:lnTo>
                  <a:pt x="102" y="40"/>
                </a:lnTo>
                <a:lnTo>
                  <a:pt x="103" y="50"/>
                </a:lnTo>
                <a:lnTo>
                  <a:pt x="103" y="50"/>
                </a:lnTo>
                <a:close/>
              </a:path>
            </a:pathLst>
          </a:custGeom>
          <a:solidFill>
            <a:schemeClr val="accent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87" name="Freeform 477"/>
          <p:cNvSpPr/>
          <p:nvPr/>
        </p:nvSpPr>
        <p:spPr bwMode="auto">
          <a:xfrm>
            <a:off x="6511667" y="3306835"/>
            <a:ext cx="384734" cy="384743"/>
          </a:xfrm>
          <a:custGeom>
            <a:avLst/>
            <a:gdLst>
              <a:gd name="T0" fmla="*/ 104 w 104"/>
              <a:gd name="T1" fmla="*/ 50 h 102"/>
              <a:gd name="T2" fmla="*/ 104 w 104"/>
              <a:gd name="T3" fmla="*/ 50 h 102"/>
              <a:gd name="T4" fmla="*/ 103 w 104"/>
              <a:gd name="T5" fmla="*/ 61 h 102"/>
              <a:gd name="T6" fmla="*/ 99 w 104"/>
              <a:gd name="T7" fmla="*/ 71 h 102"/>
              <a:gd name="T8" fmla="*/ 94 w 104"/>
              <a:gd name="T9" fmla="*/ 79 h 102"/>
              <a:gd name="T10" fmla="*/ 88 w 104"/>
              <a:gd name="T11" fmla="*/ 87 h 102"/>
              <a:gd name="T12" fmla="*/ 81 w 104"/>
              <a:gd name="T13" fmla="*/ 93 h 102"/>
              <a:gd name="T14" fmla="*/ 73 w 104"/>
              <a:gd name="T15" fmla="*/ 98 h 102"/>
              <a:gd name="T16" fmla="*/ 62 w 104"/>
              <a:gd name="T17" fmla="*/ 101 h 102"/>
              <a:gd name="T18" fmla="*/ 52 w 104"/>
              <a:gd name="T19" fmla="*/ 102 h 102"/>
              <a:gd name="T20" fmla="*/ 52 w 104"/>
              <a:gd name="T21" fmla="*/ 102 h 102"/>
              <a:gd name="T22" fmla="*/ 41 w 104"/>
              <a:gd name="T23" fmla="*/ 101 h 102"/>
              <a:gd name="T24" fmla="*/ 32 w 104"/>
              <a:gd name="T25" fmla="*/ 98 h 102"/>
              <a:gd name="T26" fmla="*/ 23 w 104"/>
              <a:gd name="T27" fmla="*/ 93 h 102"/>
              <a:gd name="T28" fmla="*/ 16 w 104"/>
              <a:gd name="T29" fmla="*/ 87 h 102"/>
              <a:gd name="T30" fmla="*/ 9 w 104"/>
              <a:gd name="T31" fmla="*/ 79 h 102"/>
              <a:gd name="T32" fmla="*/ 4 w 104"/>
              <a:gd name="T33" fmla="*/ 71 h 102"/>
              <a:gd name="T34" fmla="*/ 2 w 104"/>
              <a:gd name="T35" fmla="*/ 61 h 102"/>
              <a:gd name="T36" fmla="*/ 0 w 104"/>
              <a:gd name="T37" fmla="*/ 50 h 102"/>
              <a:gd name="T38" fmla="*/ 0 w 104"/>
              <a:gd name="T39" fmla="*/ 50 h 102"/>
              <a:gd name="T40" fmla="*/ 2 w 104"/>
              <a:gd name="T41" fmla="*/ 40 h 102"/>
              <a:gd name="T42" fmla="*/ 4 w 104"/>
              <a:gd name="T43" fmla="*/ 31 h 102"/>
              <a:gd name="T44" fmla="*/ 9 w 104"/>
              <a:gd name="T45" fmla="*/ 21 h 102"/>
              <a:gd name="T46" fmla="*/ 16 w 104"/>
              <a:gd name="T47" fmla="*/ 14 h 102"/>
              <a:gd name="T48" fmla="*/ 23 w 104"/>
              <a:gd name="T49" fmla="*/ 8 h 102"/>
              <a:gd name="T50" fmla="*/ 32 w 104"/>
              <a:gd name="T51" fmla="*/ 3 h 102"/>
              <a:gd name="T52" fmla="*/ 41 w 104"/>
              <a:gd name="T53" fmla="*/ 0 h 102"/>
              <a:gd name="T54" fmla="*/ 52 w 104"/>
              <a:gd name="T55" fmla="*/ 0 h 102"/>
              <a:gd name="T56" fmla="*/ 52 w 104"/>
              <a:gd name="T57" fmla="*/ 0 h 102"/>
              <a:gd name="T58" fmla="*/ 62 w 104"/>
              <a:gd name="T59" fmla="*/ 0 h 102"/>
              <a:gd name="T60" fmla="*/ 73 w 104"/>
              <a:gd name="T61" fmla="*/ 3 h 102"/>
              <a:gd name="T62" fmla="*/ 81 w 104"/>
              <a:gd name="T63" fmla="*/ 8 h 102"/>
              <a:gd name="T64" fmla="*/ 88 w 104"/>
              <a:gd name="T65" fmla="*/ 14 h 102"/>
              <a:gd name="T66" fmla="*/ 94 w 104"/>
              <a:gd name="T67" fmla="*/ 21 h 102"/>
              <a:gd name="T68" fmla="*/ 99 w 104"/>
              <a:gd name="T69" fmla="*/ 31 h 102"/>
              <a:gd name="T70" fmla="*/ 103 w 104"/>
              <a:gd name="T71" fmla="*/ 40 h 102"/>
              <a:gd name="T72" fmla="*/ 104 w 104"/>
              <a:gd name="T73" fmla="*/ 50 h 102"/>
              <a:gd name="T74" fmla="*/ 104 w 104"/>
              <a:gd name="T75" fmla="*/ 5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2">
                <a:moveTo>
                  <a:pt x="104" y="50"/>
                </a:moveTo>
                <a:lnTo>
                  <a:pt x="104" y="50"/>
                </a:lnTo>
                <a:lnTo>
                  <a:pt x="103" y="61"/>
                </a:lnTo>
                <a:lnTo>
                  <a:pt x="99" y="71"/>
                </a:lnTo>
                <a:lnTo>
                  <a:pt x="94" y="79"/>
                </a:lnTo>
                <a:lnTo>
                  <a:pt x="88" y="87"/>
                </a:lnTo>
                <a:lnTo>
                  <a:pt x="81" y="93"/>
                </a:lnTo>
                <a:lnTo>
                  <a:pt x="73" y="98"/>
                </a:lnTo>
                <a:lnTo>
                  <a:pt x="62" y="101"/>
                </a:lnTo>
                <a:lnTo>
                  <a:pt x="52" y="102"/>
                </a:lnTo>
                <a:lnTo>
                  <a:pt x="52" y="102"/>
                </a:lnTo>
                <a:lnTo>
                  <a:pt x="41" y="101"/>
                </a:lnTo>
                <a:lnTo>
                  <a:pt x="32" y="98"/>
                </a:lnTo>
                <a:lnTo>
                  <a:pt x="23" y="93"/>
                </a:lnTo>
                <a:lnTo>
                  <a:pt x="16" y="87"/>
                </a:lnTo>
                <a:lnTo>
                  <a:pt x="9" y="79"/>
                </a:lnTo>
                <a:lnTo>
                  <a:pt x="4" y="71"/>
                </a:lnTo>
                <a:lnTo>
                  <a:pt x="2" y="61"/>
                </a:lnTo>
                <a:lnTo>
                  <a:pt x="0" y="50"/>
                </a:lnTo>
                <a:lnTo>
                  <a:pt x="0" y="50"/>
                </a:lnTo>
                <a:lnTo>
                  <a:pt x="2" y="40"/>
                </a:lnTo>
                <a:lnTo>
                  <a:pt x="4" y="31"/>
                </a:lnTo>
                <a:lnTo>
                  <a:pt x="9" y="21"/>
                </a:lnTo>
                <a:lnTo>
                  <a:pt x="16" y="14"/>
                </a:lnTo>
                <a:lnTo>
                  <a:pt x="23" y="8"/>
                </a:lnTo>
                <a:lnTo>
                  <a:pt x="32" y="3"/>
                </a:lnTo>
                <a:lnTo>
                  <a:pt x="41" y="0"/>
                </a:lnTo>
                <a:lnTo>
                  <a:pt x="52" y="0"/>
                </a:lnTo>
                <a:lnTo>
                  <a:pt x="52" y="0"/>
                </a:lnTo>
                <a:lnTo>
                  <a:pt x="62" y="0"/>
                </a:lnTo>
                <a:lnTo>
                  <a:pt x="73" y="3"/>
                </a:lnTo>
                <a:lnTo>
                  <a:pt x="81" y="8"/>
                </a:lnTo>
                <a:lnTo>
                  <a:pt x="88" y="14"/>
                </a:lnTo>
                <a:lnTo>
                  <a:pt x="94" y="21"/>
                </a:lnTo>
                <a:lnTo>
                  <a:pt x="99" y="31"/>
                </a:lnTo>
                <a:lnTo>
                  <a:pt x="103" y="40"/>
                </a:lnTo>
                <a:lnTo>
                  <a:pt x="104" y="50"/>
                </a:lnTo>
                <a:lnTo>
                  <a:pt x="104" y="50"/>
                </a:lnTo>
                <a:close/>
              </a:path>
            </a:pathLst>
          </a:custGeom>
          <a:solidFill>
            <a:schemeClr val="accent3"/>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88" name="Freeform 478"/>
          <p:cNvSpPr/>
          <p:nvPr/>
        </p:nvSpPr>
        <p:spPr bwMode="auto">
          <a:xfrm>
            <a:off x="6511667" y="4553392"/>
            <a:ext cx="384734" cy="400128"/>
          </a:xfrm>
          <a:custGeom>
            <a:avLst/>
            <a:gdLst>
              <a:gd name="T0" fmla="*/ 104 w 104"/>
              <a:gd name="T1" fmla="*/ 51 h 103"/>
              <a:gd name="T2" fmla="*/ 104 w 104"/>
              <a:gd name="T3" fmla="*/ 51 h 103"/>
              <a:gd name="T4" fmla="*/ 103 w 104"/>
              <a:gd name="T5" fmla="*/ 61 h 103"/>
              <a:gd name="T6" fmla="*/ 99 w 104"/>
              <a:gd name="T7" fmla="*/ 71 h 103"/>
              <a:gd name="T8" fmla="*/ 94 w 104"/>
              <a:gd name="T9" fmla="*/ 80 h 103"/>
              <a:gd name="T10" fmla="*/ 88 w 104"/>
              <a:gd name="T11" fmla="*/ 88 h 103"/>
              <a:gd name="T12" fmla="*/ 81 w 104"/>
              <a:gd name="T13" fmla="*/ 94 h 103"/>
              <a:gd name="T14" fmla="*/ 73 w 104"/>
              <a:gd name="T15" fmla="*/ 98 h 103"/>
              <a:gd name="T16" fmla="*/ 62 w 104"/>
              <a:gd name="T17" fmla="*/ 102 h 103"/>
              <a:gd name="T18" fmla="*/ 52 w 104"/>
              <a:gd name="T19" fmla="*/ 103 h 103"/>
              <a:gd name="T20" fmla="*/ 52 w 104"/>
              <a:gd name="T21" fmla="*/ 103 h 103"/>
              <a:gd name="T22" fmla="*/ 41 w 104"/>
              <a:gd name="T23" fmla="*/ 102 h 103"/>
              <a:gd name="T24" fmla="*/ 32 w 104"/>
              <a:gd name="T25" fmla="*/ 98 h 103"/>
              <a:gd name="T26" fmla="*/ 23 w 104"/>
              <a:gd name="T27" fmla="*/ 94 h 103"/>
              <a:gd name="T28" fmla="*/ 16 w 104"/>
              <a:gd name="T29" fmla="*/ 88 h 103"/>
              <a:gd name="T30" fmla="*/ 9 w 104"/>
              <a:gd name="T31" fmla="*/ 80 h 103"/>
              <a:gd name="T32" fmla="*/ 4 w 104"/>
              <a:gd name="T33" fmla="*/ 71 h 103"/>
              <a:gd name="T34" fmla="*/ 2 w 104"/>
              <a:gd name="T35" fmla="*/ 61 h 103"/>
              <a:gd name="T36" fmla="*/ 0 w 104"/>
              <a:gd name="T37" fmla="*/ 51 h 103"/>
              <a:gd name="T38" fmla="*/ 0 w 104"/>
              <a:gd name="T39" fmla="*/ 51 h 103"/>
              <a:gd name="T40" fmla="*/ 2 w 104"/>
              <a:gd name="T41" fmla="*/ 41 h 103"/>
              <a:gd name="T42" fmla="*/ 4 w 104"/>
              <a:gd name="T43" fmla="*/ 31 h 103"/>
              <a:gd name="T44" fmla="*/ 9 w 104"/>
              <a:gd name="T45" fmla="*/ 23 h 103"/>
              <a:gd name="T46" fmla="*/ 16 w 104"/>
              <a:gd name="T47" fmla="*/ 15 h 103"/>
              <a:gd name="T48" fmla="*/ 23 w 104"/>
              <a:gd name="T49" fmla="*/ 8 h 103"/>
              <a:gd name="T50" fmla="*/ 32 w 104"/>
              <a:gd name="T51" fmla="*/ 3 h 103"/>
              <a:gd name="T52" fmla="*/ 41 w 104"/>
              <a:gd name="T53" fmla="*/ 1 h 103"/>
              <a:gd name="T54" fmla="*/ 52 w 104"/>
              <a:gd name="T55" fmla="*/ 0 h 103"/>
              <a:gd name="T56" fmla="*/ 52 w 104"/>
              <a:gd name="T57" fmla="*/ 0 h 103"/>
              <a:gd name="T58" fmla="*/ 62 w 104"/>
              <a:gd name="T59" fmla="*/ 1 h 103"/>
              <a:gd name="T60" fmla="*/ 73 w 104"/>
              <a:gd name="T61" fmla="*/ 3 h 103"/>
              <a:gd name="T62" fmla="*/ 81 w 104"/>
              <a:gd name="T63" fmla="*/ 8 h 103"/>
              <a:gd name="T64" fmla="*/ 88 w 104"/>
              <a:gd name="T65" fmla="*/ 15 h 103"/>
              <a:gd name="T66" fmla="*/ 94 w 104"/>
              <a:gd name="T67" fmla="*/ 23 h 103"/>
              <a:gd name="T68" fmla="*/ 99 w 104"/>
              <a:gd name="T69" fmla="*/ 31 h 103"/>
              <a:gd name="T70" fmla="*/ 103 w 104"/>
              <a:gd name="T71" fmla="*/ 41 h 103"/>
              <a:gd name="T72" fmla="*/ 104 w 104"/>
              <a:gd name="T73" fmla="*/ 51 h 103"/>
              <a:gd name="T74" fmla="*/ 104 w 104"/>
              <a:gd name="T75"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4" h="103">
                <a:moveTo>
                  <a:pt x="104" y="51"/>
                </a:moveTo>
                <a:lnTo>
                  <a:pt x="104" y="51"/>
                </a:lnTo>
                <a:lnTo>
                  <a:pt x="103" y="61"/>
                </a:lnTo>
                <a:lnTo>
                  <a:pt x="99" y="71"/>
                </a:lnTo>
                <a:lnTo>
                  <a:pt x="94" y="80"/>
                </a:lnTo>
                <a:lnTo>
                  <a:pt x="88" y="88"/>
                </a:lnTo>
                <a:lnTo>
                  <a:pt x="81" y="94"/>
                </a:lnTo>
                <a:lnTo>
                  <a:pt x="73" y="98"/>
                </a:lnTo>
                <a:lnTo>
                  <a:pt x="62" y="102"/>
                </a:lnTo>
                <a:lnTo>
                  <a:pt x="52" y="103"/>
                </a:lnTo>
                <a:lnTo>
                  <a:pt x="52" y="103"/>
                </a:lnTo>
                <a:lnTo>
                  <a:pt x="41" y="102"/>
                </a:lnTo>
                <a:lnTo>
                  <a:pt x="32" y="98"/>
                </a:lnTo>
                <a:lnTo>
                  <a:pt x="23" y="94"/>
                </a:lnTo>
                <a:lnTo>
                  <a:pt x="16" y="88"/>
                </a:lnTo>
                <a:lnTo>
                  <a:pt x="9" y="80"/>
                </a:lnTo>
                <a:lnTo>
                  <a:pt x="4" y="71"/>
                </a:lnTo>
                <a:lnTo>
                  <a:pt x="2" y="61"/>
                </a:lnTo>
                <a:lnTo>
                  <a:pt x="0" y="51"/>
                </a:lnTo>
                <a:lnTo>
                  <a:pt x="0" y="51"/>
                </a:lnTo>
                <a:lnTo>
                  <a:pt x="2" y="41"/>
                </a:lnTo>
                <a:lnTo>
                  <a:pt x="4" y="31"/>
                </a:lnTo>
                <a:lnTo>
                  <a:pt x="9" y="23"/>
                </a:lnTo>
                <a:lnTo>
                  <a:pt x="16" y="15"/>
                </a:lnTo>
                <a:lnTo>
                  <a:pt x="23" y="8"/>
                </a:lnTo>
                <a:lnTo>
                  <a:pt x="32" y="3"/>
                </a:lnTo>
                <a:lnTo>
                  <a:pt x="41" y="1"/>
                </a:lnTo>
                <a:lnTo>
                  <a:pt x="52" y="0"/>
                </a:lnTo>
                <a:lnTo>
                  <a:pt x="52" y="0"/>
                </a:lnTo>
                <a:lnTo>
                  <a:pt x="62" y="1"/>
                </a:lnTo>
                <a:lnTo>
                  <a:pt x="73" y="3"/>
                </a:lnTo>
                <a:lnTo>
                  <a:pt x="81" y="8"/>
                </a:lnTo>
                <a:lnTo>
                  <a:pt x="88" y="15"/>
                </a:lnTo>
                <a:lnTo>
                  <a:pt x="94" y="23"/>
                </a:lnTo>
                <a:lnTo>
                  <a:pt x="99" y="31"/>
                </a:lnTo>
                <a:lnTo>
                  <a:pt x="103" y="41"/>
                </a:lnTo>
                <a:lnTo>
                  <a:pt x="104" y="51"/>
                </a:lnTo>
                <a:lnTo>
                  <a:pt x="104" y="51"/>
                </a:lnTo>
                <a:close/>
              </a:path>
            </a:pathLst>
          </a:custGeom>
          <a:solidFill>
            <a:schemeClr val="accent4"/>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89" name="Freeform 479"/>
          <p:cNvSpPr/>
          <p:nvPr/>
        </p:nvSpPr>
        <p:spPr bwMode="auto">
          <a:xfrm>
            <a:off x="4372516" y="2414242"/>
            <a:ext cx="1277328" cy="1277336"/>
          </a:xfrm>
          <a:custGeom>
            <a:avLst/>
            <a:gdLst>
              <a:gd name="T0" fmla="*/ 284 w 331"/>
              <a:gd name="T1" fmla="*/ 216 h 331"/>
              <a:gd name="T2" fmla="*/ 303 w 331"/>
              <a:gd name="T3" fmla="*/ 219 h 331"/>
              <a:gd name="T4" fmla="*/ 319 w 331"/>
              <a:gd name="T5" fmla="*/ 226 h 331"/>
              <a:gd name="T6" fmla="*/ 325 w 331"/>
              <a:gd name="T7" fmla="*/ 211 h 331"/>
              <a:gd name="T8" fmla="*/ 329 w 331"/>
              <a:gd name="T9" fmla="*/ 181 h 331"/>
              <a:gd name="T10" fmla="*/ 331 w 331"/>
              <a:gd name="T11" fmla="*/ 166 h 331"/>
              <a:gd name="T12" fmla="*/ 327 w 331"/>
              <a:gd name="T13" fmla="*/ 132 h 331"/>
              <a:gd name="T14" fmla="*/ 317 w 331"/>
              <a:gd name="T15" fmla="*/ 101 h 331"/>
              <a:gd name="T16" fmla="*/ 303 w 331"/>
              <a:gd name="T17" fmla="*/ 73 h 331"/>
              <a:gd name="T18" fmla="*/ 282 w 331"/>
              <a:gd name="T19" fmla="*/ 48 h 331"/>
              <a:gd name="T20" fmla="*/ 257 w 331"/>
              <a:gd name="T21" fmla="*/ 28 h 331"/>
              <a:gd name="T22" fmla="*/ 230 w 331"/>
              <a:gd name="T23" fmla="*/ 13 h 331"/>
              <a:gd name="T24" fmla="*/ 198 w 331"/>
              <a:gd name="T25" fmla="*/ 3 h 331"/>
              <a:gd name="T26" fmla="*/ 165 w 331"/>
              <a:gd name="T27" fmla="*/ 0 h 331"/>
              <a:gd name="T28" fmla="*/ 148 w 331"/>
              <a:gd name="T29" fmla="*/ 1 h 331"/>
              <a:gd name="T30" fmla="*/ 116 w 331"/>
              <a:gd name="T31" fmla="*/ 7 h 331"/>
              <a:gd name="T32" fmla="*/ 86 w 331"/>
              <a:gd name="T33" fmla="*/ 20 h 331"/>
              <a:gd name="T34" fmla="*/ 60 w 331"/>
              <a:gd name="T35" fmla="*/ 38 h 331"/>
              <a:gd name="T36" fmla="*/ 37 w 331"/>
              <a:gd name="T37" fmla="*/ 60 h 331"/>
              <a:gd name="T38" fmla="*/ 20 w 331"/>
              <a:gd name="T39" fmla="*/ 86 h 331"/>
              <a:gd name="T40" fmla="*/ 7 w 331"/>
              <a:gd name="T41" fmla="*/ 116 h 331"/>
              <a:gd name="T42" fmla="*/ 1 w 331"/>
              <a:gd name="T43" fmla="*/ 149 h 331"/>
              <a:gd name="T44" fmla="*/ 0 w 331"/>
              <a:gd name="T45" fmla="*/ 166 h 331"/>
              <a:gd name="T46" fmla="*/ 3 w 331"/>
              <a:gd name="T47" fmla="*/ 198 h 331"/>
              <a:gd name="T48" fmla="*/ 13 w 331"/>
              <a:gd name="T49" fmla="*/ 230 h 331"/>
              <a:gd name="T50" fmla="*/ 27 w 331"/>
              <a:gd name="T51" fmla="*/ 258 h 331"/>
              <a:gd name="T52" fmla="*/ 48 w 331"/>
              <a:gd name="T53" fmla="*/ 282 h 331"/>
              <a:gd name="T54" fmla="*/ 73 w 331"/>
              <a:gd name="T55" fmla="*/ 303 h 331"/>
              <a:gd name="T56" fmla="*/ 101 w 331"/>
              <a:gd name="T57" fmla="*/ 317 h 331"/>
              <a:gd name="T58" fmla="*/ 132 w 331"/>
              <a:gd name="T59" fmla="*/ 327 h 331"/>
              <a:gd name="T60" fmla="*/ 165 w 331"/>
              <a:gd name="T61" fmla="*/ 331 h 331"/>
              <a:gd name="T62" fmla="*/ 183 w 331"/>
              <a:gd name="T63" fmla="*/ 329 h 331"/>
              <a:gd name="T64" fmla="*/ 215 w 331"/>
              <a:gd name="T65" fmla="*/ 323 h 331"/>
              <a:gd name="T66" fmla="*/ 231 w 331"/>
              <a:gd name="T67" fmla="*/ 317 h 331"/>
              <a:gd name="T68" fmla="*/ 222 w 331"/>
              <a:gd name="T69" fmla="*/ 301 h 331"/>
              <a:gd name="T70" fmla="*/ 219 w 331"/>
              <a:gd name="T71" fmla="*/ 280 h 331"/>
              <a:gd name="T72" fmla="*/ 221 w 331"/>
              <a:gd name="T73" fmla="*/ 268 h 331"/>
              <a:gd name="T74" fmla="*/ 231 w 331"/>
              <a:gd name="T75" fmla="*/ 244 h 331"/>
              <a:gd name="T76" fmla="*/ 248 w 331"/>
              <a:gd name="T77" fmla="*/ 227 h 331"/>
              <a:gd name="T78" fmla="*/ 270 w 331"/>
              <a:gd name="T79" fmla="*/ 21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331">
                <a:moveTo>
                  <a:pt x="284" y="216"/>
                </a:moveTo>
                <a:lnTo>
                  <a:pt x="284" y="216"/>
                </a:lnTo>
                <a:lnTo>
                  <a:pt x="293" y="216"/>
                </a:lnTo>
                <a:lnTo>
                  <a:pt x="303" y="219"/>
                </a:lnTo>
                <a:lnTo>
                  <a:pt x="311" y="222"/>
                </a:lnTo>
                <a:lnTo>
                  <a:pt x="319" y="226"/>
                </a:lnTo>
                <a:lnTo>
                  <a:pt x="319" y="226"/>
                </a:lnTo>
                <a:lnTo>
                  <a:pt x="325" y="211"/>
                </a:lnTo>
                <a:lnTo>
                  <a:pt x="328" y="197"/>
                </a:lnTo>
                <a:lnTo>
                  <a:pt x="329" y="181"/>
                </a:lnTo>
                <a:lnTo>
                  <a:pt x="331" y="166"/>
                </a:lnTo>
                <a:lnTo>
                  <a:pt x="331" y="166"/>
                </a:lnTo>
                <a:lnTo>
                  <a:pt x="329" y="149"/>
                </a:lnTo>
                <a:lnTo>
                  <a:pt x="327" y="132"/>
                </a:lnTo>
                <a:lnTo>
                  <a:pt x="323" y="116"/>
                </a:lnTo>
                <a:lnTo>
                  <a:pt x="317" y="101"/>
                </a:lnTo>
                <a:lnTo>
                  <a:pt x="310" y="86"/>
                </a:lnTo>
                <a:lnTo>
                  <a:pt x="303" y="73"/>
                </a:lnTo>
                <a:lnTo>
                  <a:pt x="293" y="60"/>
                </a:lnTo>
                <a:lnTo>
                  <a:pt x="282" y="48"/>
                </a:lnTo>
                <a:lnTo>
                  <a:pt x="270" y="38"/>
                </a:lnTo>
                <a:lnTo>
                  <a:pt x="257" y="28"/>
                </a:lnTo>
                <a:lnTo>
                  <a:pt x="244" y="20"/>
                </a:lnTo>
                <a:lnTo>
                  <a:pt x="230" y="13"/>
                </a:lnTo>
                <a:lnTo>
                  <a:pt x="214" y="7"/>
                </a:lnTo>
                <a:lnTo>
                  <a:pt x="198" y="3"/>
                </a:lnTo>
                <a:lnTo>
                  <a:pt x="183" y="1"/>
                </a:lnTo>
                <a:lnTo>
                  <a:pt x="165" y="0"/>
                </a:lnTo>
                <a:lnTo>
                  <a:pt x="165" y="0"/>
                </a:lnTo>
                <a:lnTo>
                  <a:pt x="148" y="1"/>
                </a:lnTo>
                <a:lnTo>
                  <a:pt x="132" y="3"/>
                </a:lnTo>
                <a:lnTo>
                  <a:pt x="116" y="7"/>
                </a:lnTo>
                <a:lnTo>
                  <a:pt x="101" y="13"/>
                </a:lnTo>
                <a:lnTo>
                  <a:pt x="86" y="20"/>
                </a:lnTo>
                <a:lnTo>
                  <a:pt x="73" y="28"/>
                </a:lnTo>
                <a:lnTo>
                  <a:pt x="60" y="38"/>
                </a:lnTo>
                <a:lnTo>
                  <a:pt x="48" y="48"/>
                </a:lnTo>
                <a:lnTo>
                  <a:pt x="37" y="60"/>
                </a:lnTo>
                <a:lnTo>
                  <a:pt x="27" y="73"/>
                </a:lnTo>
                <a:lnTo>
                  <a:pt x="20" y="86"/>
                </a:lnTo>
                <a:lnTo>
                  <a:pt x="13" y="101"/>
                </a:lnTo>
                <a:lnTo>
                  <a:pt x="7" y="116"/>
                </a:lnTo>
                <a:lnTo>
                  <a:pt x="3" y="132"/>
                </a:lnTo>
                <a:lnTo>
                  <a:pt x="1" y="149"/>
                </a:lnTo>
                <a:lnTo>
                  <a:pt x="0" y="166"/>
                </a:lnTo>
                <a:lnTo>
                  <a:pt x="0" y="166"/>
                </a:lnTo>
                <a:lnTo>
                  <a:pt x="1" y="183"/>
                </a:lnTo>
                <a:lnTo>
                  <a:pt x="3" y="198"/>
                </a:lnTo>
                <a:lnTo>
                  <a:pt x="7" y="215"/>
                </a:lnTo>
                <a:lnTo>
                  <a:pt x="13" y="230"/>
                </a:lnTo>
                <a:lnTo>
                  <a:pt x="20" y="244"/>
                </a:lnTo>
                <a:lnTo>
                  <a:pt x="27" y="258"/>
                </a:lnTo>
                <a:lnTo>
                  <a:pt x="37" y="270"/>
                </a:lnTo>
                <a:lnTo>
                  <a:pt x="48" y="282"/>
                </a:lnTo>
                <a:lnTo>
                  <a:pt x="60" y="293"/>
                </a:lnTo>
                <a:lnTo>
                  <a:pt x="73" y="303"/>
                </a:lnTo>
                <a:lnTo>
                  <a:pt x="86" y="311"/>
                </a:lnTo>
                <a:lnTo>
                  <a:pt x="101" y="317"/>
                </a:lnTo>
                <a:lnTo>
                  <a:pt x="116" y="323"/>
                </a:lnTo>
                <a:lnTo>
                  <a:pt x="132" y="327"/>
                </a:lnTo>
                <a:lnTo>
                  <a:pt x="148" y="331"/>
                </a:lnTo>
                <a:lnTo>
                  <a:pt x="165" y="331"/>
                </a:lnTo>
                <a:lnTo>
                  <a:pt x="165" y="331"/>
                </a:lnTo>
                <a:lnTo>
                  <a:pt x="183" y="329"/>
                </a:lnTo>
                <a:lnTo>
                  <a:pt x="199" y="327"/>
                </a:lnTo>
                <a:lnTo>
                  <a:pt x="215" y="323"/>
                </a:lnTo>
                <a:lnTo>
                  <a:pt x="231" y="317"/>
                </a:lnTo>
                <a:lnTo>
                  <a:pt x="231" y="317"/>
                </a:lnTo>
                <a:lnTo>
                  <a:pt x="226" y="309"/>
                </a:lnTo>
                <a:lnTo>
                  <a:pt x="222" y="301"/>
                </a:lnTo>
                <a:lnTo>
                  <a:pt x="220" y="291"/>
                </a:lnTo>
                <a:lnTo>
                  <a:pt x="219" y="280"/>
                </a:lnTo>
                <a:lnTo>
                  <a:pt x="219" y="280"/>
                </a:lnTo>
                <a:lnTo>
                  <a:pt x="221" y="268"/>
                </a:lnTo>
                <a:lnTo>
                  <a:pt x="225" y="255"/>
                </a:lnTo>
                <a:lnTo>
                  <a:pt x="231" y="244"/>
                </a:lnTo>
                <a:lnTo>
                  <a:pt x="238" y="234"/>
                </a:lnTo>
                <a:lnTo>
                  <a:pt x="248" y="227"/>
                </a:lnTo>
                <a:lnTo>
                  <a:pt x="258" y="221"/>
                </a:lnTo>
                <a:lnTo>
                  <a:pt x="270" y="217"/>
                </a:lnTo>
                <a:lnTo>
                  <a:pt x="284" y="216"/>
                </a:lnTo>
                <a:close/>
              </a:path>
            </a:pathLst>
          </a:custGeom>
          <a:solidFill>
            <a:schemeClr val="accent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0" name="Freeform 480"/>
          <p:cNvSpPr/>
          <p:nvPr/>
        </p:nvSpPr>
        <p:spPr bwMode="auto">
          <a:xfrm>
            <a:off x="4372516" y="2414242"/>
            <a:ext cx="1277328" cy="1277336"/>
          </a:xfrm>
          <a:custGeom>
            <a:avLst/>
            <a:gdLst>
              <a:gd name="T0" fmla="*/ 284 w 331"/>
              <a:gd name="T1" fmla="*/ 216 h 331"/>
              <a:gd name="T2" fmla="*/ 303 w 331"/>
              <a:gd name="T3" fmla="*/ 219 h 331"/>
              <a:gd name="T4" fmla="*/ 319 w 331"/>
              <a:gd name="T5" fmla="*/ 226 h 331"/>
              <a:gd name="T6" fmla="*/ 325 w 331"/>
              <a:gd name="T7" fmla="*/ 211 h 331"/>
              <a:gd name="T8" fmla="*/ 329 w 331"/>
              <a:gd name="T9" fmla="*/ 181 h 331"/>
              <a:gd name="T10" fmla="*/ 331 w 331"/>
              <a:gd name="T11" fmla="*/ 166 h 331"/>
              <a:gd name="T12" fmla="*/ 327 w 331"/>
              <a:gd name="T13" fmla="*/ 132 h 331"/>
              <a:gd name="T14" fmla="*/ 317 w 331"/>
              <a:gd name="T15" fmla="*/ 101 h 331"/>
              <a:gd name="T16" fmla="*/ 303 w 331"/>
              <a:gd name="T17" fmla="*/ 73 h 331"/>
              <a:gd name="T18" fmla="*/ 282 w 331"/>
              <a:gd name="T19" fmla="*/ 48 h 331"/>
              <a:gd name="T20" fmla="*/ 257 w 331"/>
              <a:gd name="T21" fmla="*/ 28 h 331"/>
              <a:gd name="T22" fmla="*/ 230 w 331"/>
              <a:gd name="T23" fmla="*/ 13 h 331"/>
              <a:gd name="T24" fmla="*/ 198 w 331"/>
              <a:gd name="T25" fmla="*/ 3 h 331"/>
              <a:gd name="T26" fmla="*/ 165 w 331"/>
              <a:gd name="T27" fmla="*/ 0 h 331"/>
              <a:gd name="T28" fmla="*/ 148 w 331"/>
              <a:gd name="T29" fmla="*/ 1 h 331"/>
              <a:gd name="T30" fmla="*/ 116 w 331"/>
              <a:gd name="T31" fmla="*/ 7 h 331"/>
              <a:gd name="T32" fmla="*/ 86 w 331"/>
              <a:gd name="T33" fmla="*/ 20 h 331"/>
              <a:gd name="T34" fmla="*/ 60 w 331"/>
              <a:gd name="T35" fmla="*/ 38 h 331"/>
              <a:gd name="T36" fmla="*/ 37 w 331"/>
              <a:gd name="T37" fmla="*/ 60 h 331"/>
              <a:gd name="T38" fmla="*/ 20 w 331"/>
              <a:gd name="T39" fmla="*/ 86 h 331"/>
              <a:gd name="T40" fmla="*/ 7 w 331"/>
              <a:gd name="T41" fmla="*/ 116 h 331"/>
              <a:gd name="T42" fmla="*/ 1 w 331"/>
              <a:gd name="T43" fmla="*/ 149 h 331"/>
              <a:gd name="T44" fmla="*/ 0 w 331"/>
              <a:gd name="T45" fmla="*/ 166 h 331"/>
              <a:gd name="T46" fmla="*/ 3 w 331"/>
              <a:gd name="T47" fmla="*/ 198 h 331"/>
              <a:gd name="T48" fmla="*/ 13 w 331"/>
              <a:gd name="T49" fmla="*/ 230 h 331"/>
              <a:gd name="T50" fmla="*/ 27 w 331"/>
              <a:gd name="T51" fmla="*/ 258 h 331"/>
              <a:gd name="T52" fmla="*/ 48 w 331"/>
              <a:gd name="T53" fmla="*/ 282 h 331"/>
              <a:gd name="T54" fmla="*/ 73 w 331"/>
              <a:gd name="T55" fmla="*/ 303 h 331"/>
              <a:gd name="T56" fmla="*/ 101 w 331"/>
              <a:gd name="T57" fmla="*/ 317 h 331"/>
              <a:gd name="T58" fmla="*/ 132 w 331"/>
              <a:gd name="T59" fmla="*/ 327 h 331"/>
              <a:gd name="T60" fmla="*/ 165 w 331"/>
              <a:gd name="T61" fmla="*/ 331 h 331"/>
              <a:gd name="T62" fmla="*/ 183 w 331"/>
              <a:gd name="T63" fmla="*/ 329 h 331"/>
              <a:gd name="T64" fmla="*/ 215 w 331"/>
              <a:gd name="T65" fmla="*/ 323 h 331"/>
              <a:gd name="T66" fmla="*/ 231 w 331"/>
              <a:gd name="T67" fmla="*/ 317 h 331"/>
              <a:gd name="T68" fmla="*/ 222 w 331"/>
              <a:gd name="T69" fmla="*/ 301 h 331"/>
              <a:gd name="T70" fmla="*/ 219 w 331"/>
              <a:gd name="T71" fmla="*/ 280 h 331"/>
              <a:gd name="T72" fmla="*/ 221 w 331"/>
              <a:gd name="T73" fmla="*/ 268 h 331"/>
              <a:gd name="T74" fmla="*/ 231 w 331"/>
              <a:gd name="T75" fmla="*/ 244 h 331"/>
              <a:gd name="T76" fmla="*/ 248 w 331"/>
              <a:gd name="T77" fmla="*/ 227 h 331"/>
              <a:gd name="T78" fmla="*/ 270 w 331"/>
              <a:gd name="T79" fmla="*/ 217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331">
                <a:moveTo>
                  <a:pt x="284" y="216"/>
                </a:moveTo>
                <a:lnTo>
                  <a:pt x="284" y="216"/>
                </a:lnTo>
                <a:lnTo>
                  <a:pt x="293" y="216"/>
                </a:lnTo>
                <a:lnTo>
                  <a:pt x="303" y="219"/>
                </a:lnTo>
                <a:lnTo>
                  <a:pt x="311" y="222"/>
                </a:lnTo>
                <a:lnTo>
                  <a:pt x="319" y="226"/>
                </a:lnTo>
                <a:lnTo>
                  <a:pt x="319" y="226"/>
                </a:lnTo>
                <a:lnTo>
                  <a:pt x="325" y="211"/>
                </a:lnTo>
                <a:lnTo>
                  <a:pt x="328" y="197"/>
                </a:lnTo>
                <a:lnTo>
                  <a:pt x="329" y="181"/>
                </a:lnTo>
                <a:lnTo>
                  <a:pt x="331" y="166"/>
                </a:lnTo>
                <a:lnTo>
                  <a:pt x="331" y="166"/>
                </a:lnTo>
                <a:lnTo>
                  <a:pt x="329" y="149"/>
                </a:lnTo>
                <a:lnTo>
                  <a:pt x="327" y="132"/>
                </a:lnTo>
                <a:lnTo>
                  <a:pt x="323" y="116"/>
                </a:lnTo>
                <a:lnTo>
                  <a:pt x="317" y="101"/>
                </a:lnTo>
                <a:lnTo>
                  <a:pt x="310" y="86"/>
                </a:lnTo>
                <a:lnTo>
                  <a:pt x="303" y="73"/>
                </a:lnTo>
                <a:lnTo>
                  <a:pt x="293" y="60"/>
                </a:lnTo>
                <a:lnTo>
                  <a:pt x="282" y="48"/>
                </a:lnTo>
                <a:lnTo>
                  <a:pt x="270" y="38"/>
                </a:lnTo>
                <a:lnTo>
                  <a:pt x="257" y="28"/>
                </a:lnTo>
                <a:lnTo>
                  <a:pt x="244" y="20"/>
                </a:lnTo>
                <a:lnTo>
                  <a:pt x="230" y="13"/>
                </a:lnTo>
                <a:lnTo>
                  <a:pt x="214" y="7"/>
                </a:lnTo>
                <a:lnTo>
                  <a:pt x="198" y="3"/>
                </a:lnTo>
                <a:lnTo>
                  <a:pt x="183" y="1"/>
                </a:lnTo>
                <a:lnTo>
                  <a:pt x="165" y="0"/>
                </a:lnTo>
                <a:lnTo>
                  <a:pt x="165" y="0"/>
                </a:lnTo>
                <a:lnTo>
                  <a:pt x="148" y="1"/>
                </a:lnTo>
                <a:lnTo>
                  <a:pt x="132" y="3"/>
                </a:lnTo>
                <a:lnTo>
                  <a:pt x="116" y="7"/>
                </a:lnTo>
                <a:lnTo>
                  <a:pt x="101" y="13"/>
                </a:lnTo>
                <a:lnTo>
                  <a:pt x="86" y="20"/>
                </a:lnTo>
                <a:lnTo>
                  <a:pt x="73" y="28"/>
                </a:lnTo>
                <a:lnTo>
                  <a:pt x="60" y="38"/>
                </a:lnTo>
                <a:lnTo>
                  <a:pt x="48" y="48"/>
                </a:lnTo>
                <a:lnTo>
                  <a:pt x="37" y="60"/>
                </a:lnTo>
                <a:lnTo>
                  <a:pt x="27" y="73"/>
                </a:lnTo>
                <a:lnTo>
                  <a:pt x="20" y="86"/>
                </a:lnTo>
                <a:lnTo>
                  <a:pt x="13" y="101"/>
                </a:lnTo>
                <a:lnTo>
                  <a:pt x="7" y="116"/>
                </a:lnTo>
                <a:lnTo>
                  <a:pt x="3" y="132"/>
                </a:lnTo>
                <a:lnTo>
                  <a:pt x="1" y="149"/>
                </a:lnTo>
                <a:lnTo>
                  <a:pt x="0" y="166"/>
                </a:lnTo>
                <a:lnTo>
                  <a:pt x="0" y="166"/>
                </a:lnTo>
                <a:lnTo>
                  <a:pt x="1" y="183"/>
                </a:lnTo>
                <a:lnTo>
                  <a:pt x="3" y="198"/>
                </a:lnTo>
                <a:lnTo>
                  <a:pt x="7" y="215"/>
                </a:lnTo>
                <a:lnTo>
                  <a:pt x="13" y="230"/>
                </a:lnTo>
                <a:lnTo>
                  <a:pt x="20" y="244"/>
                </a:lnTo>
                <a:lnTo>
                  <a:pt x="27" y="258"/>
                </a:lnTo>
                <a:lnTo>
                  <a:pt x="37" y="270"/>
                </a:lnTo>
                <a:lnTo>
                  <a:pt x="48" y="282"/>
                </a:lnTo>
                <a:lnTo>
                  <a:pt x="60" y="293"/>
                </a:lnTo>
                <a:lnTo>
                  <a:pt x="73" y="303"/>
                </a:lnTo>
                <a:lnTo>
                  <a:pt x="86" y="311"/>
                </a:lnTo>
                <a:lnTo>
                  <a:pt x="101" y="317"/>
                </a:lnTo>
                <a:lnTo>
                  <a:pt x="116" y="323"/>
                </a:lnTo>
                <a:lnTo>
                  <a:pt x="132" y="327"/>
                </a:lnTo>
                <a:lnTo>
                  <a:pt x="148" y="331"/>
                </a:lnTo>
                <a:lnTo>
                  <a:pt x="165" y="331"/>
                </a:lnTo>
                <a:lnTo>
                  <a:pt x="165" y="331"/>
                </a:lnTo>
                <a:lnTo>
                  <a:pt x="183" y="329"/>
                </a:lnTo>
                <a:lnTo>
                  <a:pt x="199" y="327"/>
                </a:lnTo>
                <a:lnTo>
                  <a:pt x="215" y="323"/>
                </a:lnTo>
                <a:lnTo>
                  <a:pt x="231" y="317"/>
                </a:lnTo>
                <a:lnTo>
                  <a:pt x="231" y="317"/>
                </a:lnTo>
                <a:lnTo>
                  <a:pt x="226" y="309"/>
                </a:lnTo>
                <a:lnTo>
                  <a:pt x="222" y="301"/>
                </a:lnTo>
                <a:lnTo>
                  <a:pt x="220" y="291"/>
                </a:lnTo>
                <a:lnTo>
                  <a:pt x="219" y="280"/>
                </a:lnTo>
                <a:lnTo>
                  <a:pt x="219" y="280"/>
                </a:lnTo>
                <a:lnTo>
                  <a:pt x="221" y="268"/>
                </a:lnTo>
                <a:lnTo>
                  <a:pt x="225" y="255"/>
                </a:lnTo>
                <a:lnTo>
                  <a:pt x="231" y="244"/>
                </a:lnTo>
                <a:lnTo>
                  <a:pt x="238" y="234"/>
                </a:lnTo>
                <a:lnTo>
                  <a:pt x="248" y="227"/>
                </a:lnTo>
                <a:lnTo>
                  <a:pt x="258" y="221"/>
                </a:lnTo>
                <a:lnTo>
                  <a:pt x="270" y="217"/>
                </a:lnTo>
                <a:lnTo>
                  <a:pt x="284" y="21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1" name="Freeform 481"/>
          <p:cNvSpPr/>
          <p:nvPr/>
        </p:nvSpPr>
        <p:spPr bwMode="auto">
          <a:xfrm>
            <a:off x="6527052" y="2414242"/>
            <a:ext cx="1277328" cy="1277336"/>
          </a:xfrm>
          <a:custGeom>
            <a:avLst/>
            <a:gdLst>
              <a:gd name="T0" fmla="*/ 110 w 331"/>
              <a:gd name="T1" fmla="*/ 280 h 331"/>
              <a:gd name="T2" fmla="*/ 108 w 331"/>
              <a:gd name="T3" fmla="*/ 299 h 331"/>
              <a:gd name="T4" fmla="*/ 99 w 331"/>
              <a:gd name="T5" fmla="*/ 317 h 331"/>
              <a:gd name="T6" fmla="*/ 115 w 331"/>
              <a:gd name="T7" fmla="*/ 323 h 331"/>
              <a:gd name="T8" fmla="*/ 148 w 331"/>
              <a:gd name="T9" fmla="*/ 329 h 331"/>
              <a:gd name="T10" fmla="*/ 166 w 331"/>
              <a:gd name="T11" fmla="*/ 331 h 331"/>
              <a:gd name="T12" fmla="*/ 199 w 331"/>
              <a:gd name="T13" fmla="*/ 327 h 331"/>
              <a:gd name="T14" fmla="*/ 230 w 331"/>
              <a:gd name="T15" fmla="*/ 317 h 331"/>
              <a:gd name="T16" fmla="*/ 259 w 331"/>
              <a:gd name="T17" fmla="*/ 303 h 331"/>
              <a:gd name="T18" fmla="*/ 283 w 331"/>
              <a:gd name="T19" fmla="*/ 282 h 331"/>
              <a:gd name="T20" fmla="*/ 304 w 331"/>
              <a:gd name="T21" fmla="*/ 258 h 331"/>
              <a:gd name="T22" fmla="*/ 319 w 331"/>
              <a:gd name="T23" fmla="*/ 230 h 331"/>
              <a:gd name="T24" fmla="*/ 329 w 331"/>
              <a:gd name="T25" fmla="*/ 198 h 331"/>
              <a:gd name="T26" fmla="*/ 331 w 331"/>
              <a:gd name="T27" fmla="*/ 166 h 331"/>
              <a:gd name="T28" fmla="*/ 331 w 331"/>
              <a:gd name="T29" fmla="*/ 149 h 331"/>
              <a:gd name="T30" fmla="*/ 324 w 331"/>
              <a:gd name="T31" fmla="*/ 116 h 331"/>
              <a:gd name="T32" fmla="*/ 312 w 331"/>
              <a:gd name="T33" fmla="*/ 86 h 331"/>
              <a:gd name="T34" fmla="*/ 294 w 331"/>
              <a:gd name="T35" fmla="*/ 60 h 331"/>
              <a:gd name="T36" fmla="*/ 271 w 331"/>
              <a:gd name="T37" fmla="*/ 38 h 331"/>
              <a:gd name="T38" fmla="*/ 245 w 331"/>
              <a:gd name="T39" fmla="*/ 20 h 331"/>
              <a:gd name="T40" fmla="*/ 216 w 331"/>
              <a:gd name="T41" fmla="*/ 7 h 331"/>
              <a:gd name="T42" fmla="*/ 183 w 331"/>
              <a:gd name="T43" fmla="*/ 1 h 331"/>
              <a:gd name="T44" fmla="*/ 166 w 331"/>
              <a:gd name="T45" fmla="*/ 0 h 331"/>
              <a:gd name="T46" fmla="*/ 133 w 331"/>
              <a:gd name="T47" fmla="*/ 3 h 331"/>
              <a:gd name="T48" fmla="*/ 102 w 331"/>
              <a:gd name="T49" fmla="*/ 13 h 331"/>
              <a:gd name="T50" fmla="*/ 74 w 331"/>
              <a:gd name="T51" fmla="*/ 28 h 331"/>
              <a:gd name="T52" fmla="*/ 50 w 331"/>
              <a:gd name="T53" fmla="*/ 48 h 331"/>
              <a:gd name="T54" fmla="*/ 29 w 331"/>
              <a:gd name="T55" fmla="*/ 73 h 331"/>
              <a:gd name="T56" fmla="*/ 14 w 331"/>
              <a:gd name="T57" fmla="*/ 101 h 331"/>
              <a:gd name="T58" fmla="*/ 4 w 331"/>
              <a:gd name="T59" fmla="*/ 132 h 331"/>
              <a:gd name="T60" fmla="*/ 0 w 331"/>
              <a:gd name="T61" fmla="*/ 166 h 331"/>
              <a:gd name="T62" fmla="*/ 2 w 331"/>
              <a:gd name="T63" fmla="*/ 181 h 331"/>
              <a:gd name="T64" fmla="*/ 8 w 331"/>
              <a:gd name="T65" fmla="*/ 211 h 331"/>
              <a:gd name="T66" fmla="*/ 12 w 331"/>
              <a:gd name="T67" fmla="*/ 226 h 331"/>
              <a:gd name="T68" fmla="*/ 28 w 331"/>
              <a:gd name="T69" fmla="*/ 219 h 331"/>
              <a:gd name="T70" fmla="*/ 46 w 331"/>
              <a:gd name="T71" fmla="*/ 216 h 331"/>
              <a:gd name="T72" fmla="*/ 59 w 331"/>
              <a:gd name="T73" fmla="*/ 217 h 331"/>
              <a:gd name="T74" fmla="*/ 82 w 331"/>
              <a:gd name="T75" fmla="*/ 227 h 331"/>
              <a:gd name="T76" fmla="*/ 99 w 331"/>
              <a:gd name="T77" fmla="*/ 244 h 331"/>
              <a:gd name="T78" fmla="*/ 109 w 331"/>
              <a:gd name="T79" fmla="*/ 26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331">
                <a:moveTo>
                  <a:pt x="110" y="280"/>
                </a:moveTo>
                <a:lnTo>
                  <a:pt x="110" y="280"/>
                </a:lnTo>
                <a:lnTo>
                  <a:pt x="110" y="291"/>
                </a:lnTo>
                <a:lnTo>
                  <a:pt x="108" y="299"/>
                </a:lnTo>
                <a:lnTo>
                  <a:pt x="104" y="309"/>
                </a:lnTo>
                <a:lnTo>
                  <a:pt x="99" y="317"/>
                </a:lnTo>
                <a:lnTo>
                  <a:pt x="99" y="317"/>
                </a:lnTo>
                <a:lnTo>
                  <a:pt x="115" y="323"/>
                </a:lnTo>
                <a:lnTo>
                  <a:pt x="132" y="327"/>
                </a:lnTo>
                <a:lnTo>
                  <a:pt x="148" y="329"/>
                </a:lnTo>
                <a:lnTo>
                  <a:pt x="166" y="331"/>
                </a:lnTo>
                <a:lnTo>
                  <a:pt x="166" y="331"/>
                </a:lnTo>
                <a:lnTo>
                  <a:pt x="183" y="331"/>
                </a:lnTo>
                <a:lnTo>
                  <a:pt x="199" y="327"/>
                </a:lnTo>
                <a:lnTo>
                  <a:pt x="216" y="323"/>
                </a:lnTo>
                <a:lnTo>
                  <a:pt x="230" y="317"/>
                </a:lnTo>
                <a:lnTo>
                  <a:pt x="245" y="311"/>
                </a:lnTo>
                <a:lnTo>
                  <a:pt x="259" y="303"/>
                </a:lnTo>
                <a:lnTo>
                  <a:pt x="271" y="293"/>
                </a:lnTo>
                <a:lnTo>
                  <a:pt x="283" y="282"/>
                </a:lnTo>
                <a:lnTo>
                  <a:pt x="294" y="270"/>
                </a:lnTo>
                <a:lnTo>
                  <a:pt x="304" y="258"/>
                </a:lnTo>
                <a:lnTo>
                  <a:pt x="312" y="244"/>
                </a:lnTo>
                <a:lnTo>
                  <a:pt x="319" y="230"/>
                </a:lnTo>
                <a:lnTo>
                  <a:pt x="324" y="215"/>
                </a:lnTo>
                <a:lnTo>
                  <a:pt x="329" y="198"/>
                </a:lnTo>
                <a:lnTo>
                  <a:pt x="331" y="183"/>
                </a:lnTo>
                <a:lnTo>
                  <a:pt x="331" y="166"/>
                </a:lnTo>
                <a:lnTo>
                  <a:pt x="331" y="166"/>
                </a:lnTo>
                <a:lnTo>
                  <a:pt x="331" y="149"/>
                </a:lnTo>
                <a:lnTo>
                  <a:pt x="329" y="132"/>
                </a:lnTo>
                <a:lnTo>
                  <a:pt x="324" y="116"/>
                </a:lnTo>
                <a:lnTo>
                  <a:pt x="319" y="101"/>
                </a:lnTo>
                <a:lnTo>
                  <a:pt x="312" y="86"/>
                </a:lnTo>
                <a:lnTo>
                  <a:pt x="304" y="73"/>
                </a:lnTo>
                <a:lnTo>
                  <a:pt x="294" y="60"/>
                </a:lnTo>
                <a:lnTo>
                  <a:pt x="283" y="48"/>
                </a:lnTo>
                <a:lnTo>
                  <a:pt x="271" y="38"/>
                </a:lnTo>
                <a:lnTo>
                  <a:pt x="259" y="28"/>
                </a:lnTo>
                <a:lnTo>
                  <a:pt x="245" y="20"/>
                </a:lnTo>
                <a:lnTo>
                  <a:pt x="230" y="13"/>
                </a:lnTo>
                <a:lnTo>
                  <a:pt x="216" y="7"/>
                </a:lnTo>
                <a:lnTo>
                  <a:pt x="199" y="3"/>
                </a:lnTo>
                <a:lnTo>
                  <a:pt x="183" y="1"/>
                </a:lnTo>
                <a:lnTo>
                  <a:pt x="166" y="0"/>
                </a:lnTo>
                <a:lnTo>
                  <a:pt x="166" y="0"/>
                </a:lnTo>
                <a:lnTo>
                  <a:pt x="150" y="1"/>
                </a:lnTo>
                <a:lnTo>
                  <a:pt x="133" y="3"/>
                </a:lnTo>
                <a:lnTo>
                  <a:pt x="117" y="7"/>
                </a:lnTo>
                <a:lnTo>
                  <a:pt x="102" y="13"/>
                </a:lnTo>
                <a:lnTo>
                  <a:pt x="87" y="20"/>
                </a:lnTo>
                <a:lnTo>
                  <a:pt x="74" y="28"/>
                </a:lnTo>
                <a:lnTo>
                  <a:pt x="61" y="38"/>
                </a:lnTo>
                <a:lnTo>
                  <a:pt x="50" y="48"/>
                </a:lnTo>
                <a:lnTo>
                  <a:pt x="39" y="60"/>
                </a:lnTo>
                <a:lnTo>
                  <a:pt x="29" y="73"/>
                </a:lnTo>
                <a:lnTo>
                  <a:pt x="21" y="86"/>
                </a:lnTo>
                <a:lnTo>
                  <a:pt x="14" y="101"/>
                </a:lnTo>
                <a:lnTo>
                  <a:pt x="8" y="116"/>
                </a:lnTo>
                <a:lnTo>
                  <a:pt x="4" y="132"/>
                </a:lnTo>
                <a:lnTo>
                  <a:pt x="2" y="149"/>
                </a:lnTo>
                <a:lnTo>
                  <a:pt x="0" y="166"/>
                </a:lnTo>
                <a:lnTo>
                  <a:pt x="0" y="166"/>
                </a:lnTo>
                <a:lnTo>
                  <a:pt x="2" y="181"/>
                </a:lnTo>
                <a:lnTo>
                  <a:pt x="4" y="197"/>
                </a:lnTo>
                <a:lnTo>
                  <a:pt x="8" y="211"/>
                </a:lnTo>
                <a:lnTo>
                  <a:pt x="12" y="226"/>
                </a:lnTo>
                <a:lnTo>
                  <a:pt x="12" y="226"/>
                </a:lnTo>
                <a:lnTo>
                  <a:pt x="20" y="221"/>
                </a:lnTo>
                <a:lnTo>
                  <a:pt x="28" y="219"/>
                </a:lnTo>
                <a:lnTo>
                  <a:pt x="37" y="216"/>
                </a:lnTo>
                <a:lnTo>
                  <a:pt x="46" y="216"/>
                </a:lnTo>
                <a:lnTo>
                  <a:pt x="46" y="216"/>
                </a:lnTo>
                <a:lnTo>
                  <a:pt x="59" y="217"/>
                </a:lnTo>
                <a:lnTo>
                  <a:pt x="71" y="221"/>
                </a:lnTo>
                <a:lnTo>
                  <a:pt x="82" y="227"/>
                </a:lnTo>
                <a:lnTo>
                  <a:pt x="92" y="234"/>
                </a:lnTo>
                <a:lnTo>
                  <a:pt x="99" y="244"/>
                </a:lnTo>
                <a:lnTo>
                  <a:pt x="105" y="255"/>
                </a:lnTo>
                <a:lnTo>
                  <a:pt x="109" y="268"/>
                </a:lnTo>
                <a:lnTo>
                  <a:pt x="110" y="280"/>
                </a:lnTo>
                <a:close/>
              </a:path>
            </a:pathLst>
          </a:custGeom>
          <a:solidFill>
            <a:schemeClr val="accent3"/>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2" name="Freeform 482"/>
          <p:cNvSpPr/>
          <p:nvPr/>
        </p:nvSpPr>
        <p:spPr bwMode="auto">
          <a:xfrm>
            <a:off x="6527052" y="2414242"/>
            <a:ext cx="1277328" cy="1277336"/>
          </a:xfrm>
          <a:custGeom>
            <a:avLst/>
            <a:gdLst>
              <a:gd name="T0" fmla="*/ 110 w 331"/>
              <a:gd name="T1" fmla="*/ 280 h 331"/>
              <a:gd name="T2" fmla="*/ 108 w 331"/>
              <a:gd name="T3" fmla="*/ 299 h 331"/>
              <a:gd name="T4" fmla="*/ 99 w 331"/>
              <a:gd name="T5" fmla="*/ 317 h 331"/>
              <a:gd name="T6" fmla="*/ 115 w 331"/>
              <a:gd name="T7" fmla="*/ 323 h 331"/>
              <a:gd name="T8" fmla="*/ 148 w 331"/>
              <a:gd name="T9" fmla="*/ 329 h 331"/>
              <a:gd name="T10" fmla="*/ 166 w 331"/>
              <a:gd name="T11" fmla="*/ 331 h 331"/>
              <a:gd name="T12" fmla="*/ 199 w 331"/>
              <a:gd name="T13" fmla="*/ 327 h 331"/>
              <a:gd name="T14" fmla="*/ 230 w 331"/>
              <a:gd name="T15" fmla="*/ 317 h 331"/>
              <a:gd name="T16" fmla="*/ 259 w 331"/>
              <a:gd name="T17" fmla="*/ 303 h 331"/>
              <a:gd name="T18" fmla="*/ 283 w 331"/>
              <a:gd name="T19" fmla="*/ 282 h 331"/>
              <a:gd name="T20" fmla="*/ 304 w 331"/>
              <a:gd name="T21" fmla="*/ 258 h 331"/>
              <a:gd name="T22" fmla="*/ 319 w 331"/>
              <a:gd name="T23" fmla="*/ 230 h 331"/>
              <a:gd name="T24" fmla="*/ 329 w 331"/>
              <a:gd name="T25" fmla="*/ 198 h 331"/>
              <a:gd name="T26" fmla="*/ 331 w 331"/>
              <a:gd name="T27" fmla="*/ 166 h 331"/>
              <a:gd name="T28" fmla="*/ 331 w 331"/>
              <a:gd name="T29" fmla="*/ 149 h 331"/>
              <a:gd name="T30" fmla="*/ 324 w 331"/>
              <a:gd name="T31" fmla="*/ 116 h 331"/>
              <a:gd name="T32" fmla="*/ 312 w 331"/>
              <a:gd name="T33" fmla="*/ 86 h 331"/>
              <a:gd name="T34" fmla="*/ 294 w 331"/>
              <a:gd name="T35" fmla="*/ 60 h 331"/>
              <a:gd name="T36" fmla="*/ 271 w 331"/>
              <a:gd name="T37" fmla="*/ 38 h 331"/>
              <a:gd name="T38" fmla="*/ 245 w 331"/>
              <a:gd name="T39" fmla="*/ 20 h 331"/>
              <a:gd name="T40" fmla="*/ 216 w 331"/>
              <a:gd name="T41" fmla="*/ 7 h 331"/>
              <a:gd name="T42" fmla="*/ 183 w 331"/>
              <a:gd name="T43" fmla="*/ 1 h 331"/>
              <a:gd name="T44" fmla="*/ 166 w 331"/>
              <a:gd name="T45" fmla="*/ 0 h 331"/>
              <a:gd name="T46" fmla="*/ 133 w 331"/>
              <a:gd name="T47" fmla="*/ 3 h 331"/>
              <a:gd name="T48" fmla="*/ 102 w 331"/>
              <a:gd name="T49" fmla="*/ 13 h 331"/>
              <a:gd name="T50" fmla="*/ 74 w 331"/>
              <a:gd name="T51" fmla="*/ 28 h 331"/>
              <a:gd name="T52" fmla="*/ 50 w 331"/>
              <a:gd name="T53" fmla="*/ 48 h 331"/>
              <a:gd name="T54" fmla="*/ 29 w 331"/>
              <a:gd name="T55" fmla="*/ 73 h 331"/>
              <a:gd name="T56" fmla="*/ 14 w 331"/>
              <a:gd name="T57" fmla="*/ 101 h 331"/>
              <a:gd name="T58" fmla="*/ 4 w 331"/>
              <a:gd name="T59" fmla="*/ 132 h 331"/>
              <a:gd name="T60" fmla="*/ 0 w 331"/>
              <a:gd name="T61" fmla="*/ 166 h 331"/>
              <a:gd name="T62" fmla="*/ 2 w 331"/>
              <a:gd name="T63" fmla="*/ 181 h 331"/>
              <a:gd name="T64" fmla="*/ 8 w 331"/>
              <a:gd name="T65" fmla="*/ 211 h 331"/>
              <a:gd name="T66" fmla="*/ 12 w 331"/>
              <a:gd name="T67" fmla="*/ 226 h 331"/>
              <a:gd name="T68" fmla="*/ 28 w 331"/>
              <a:gd name="T69" fmla="*/ 219 h 331"/>
              <a:gd name="T70" fmla="*/ 46 w 331"/>
              <a:gd name="T71" fmla="*/ 216 h 331"/>
              <a:gd name="T72" fmla="*/ 59 w 331"/>
              <a:gd name="T73" fmla="*/ 217 h 331"/>
              <a:gd name="T74" fmla="*/ 82 w 331"/>
              <a:gd name="T75" fmla="*/ 227 h 331"/>
              <a:gd name="T76" fmla="*/ 99 w 331"/>
              <a:gd name="T77" fmla="*/ 244 h 331"/>
              <a:gd name="T78" fmla="*/ 109 w 331"/>
              <a:gd name="T79" fmla="*/ 268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331">
                <a:moveTo>
                  <a:pt x="110" y="280"/>
                </a:moveTo>
                <a:lnTo>
                  <a:pt x="110" y="280"/>
                </a:lnTo>
                <a:lnTo>
                  <a:pt x="110" y="291"/>
                </a:lnTo>
                <a:lnTo>
                  <a:pt x="108" y="299"/>
                </a:lnTo>
                <a:lnTo>
                  <a:pt x="104" y="309"/>
                </a:lnTo>
                <a:lnTo>
                  <a:pt x="99" y="317"/>
                </a:lnTo>
                <a:lnTo>
                  <a:pt x="99" y="317"/>
                </a:lnTo>
                <a:lnTo>
                  <a:pt x="115" y="323"/>
                </a:lnTo>
                <a:lnTo>
                  <a:pt x="132" y="327"/>
                </a:lnTo>
                <a:lnTo>
                  <a:pt x="148" y="329"/>
                </a:lnTo>
                <a:lnTo>
                  <a:pt x="166" y="331"/>
                </a:lnTo>
                <a:lnTo>
                  <a:pt x="166" y="331"/>
                </a:lnTo>
                <a:lnTo>
                  <a:pt x="183" y="331"/>
                </a:lnTo>
                <a:lnTo>
                  <a:pt x="199" y="327"/>
                </a:lnTo>
                <a:lnTo>
                  <a:pt x="216" y="323"/>
                </a:lnTo>
                <a:lnTo>
                  <a:pt x="230" y="317"/>
                </a:lnTo>
                <a:lnTo>
                  <a:pt x="245" y="311"/>
                </a:lnTo>
                <a:lnTo>
                  <a:pt x="259" y="303"/>
                </a:lnTo>
                <a:lnTo>
                  <a:pt x="271" y="293"/>
                </a:lnTo>
                <a:lnTo>
                  <a:pt x="283" y="282"/>
                </a:lnTo>
                <a:lnTo>
                  <a:pt x="294" y="270"/>
                </a:lnTo>
                <a:lnTo>
                  <a:pt x="304" y="258"/>
                </a:lnTo>
                <a:lnTo>
                  <a:pt x="312" y="244"/>
                </a:lnTo>
                <a:lnTo>
                  <a:pt x="319" y="230"/>
                </a:lnTo>
                <a:lnTo>
                  <a:pt x="324" y="215"/>
                </a:lnTo>
                <a:lnTo>
                  <a:pt x="329" y="198"/>
                </a:lnTo>
                <a:lnTo>
                  <a:pt x="331" y="183"/>
                </a:lnTo>
                <a:lnTo>
                  <a:pt x="331" y="166"/>
                </a:lnTo>
                <a:lnTo>
                  <a:pt x="331" y="166"/>
                </a:lnTo>
                <a:lnTo>
                  <a:pt x="331" y="149"/>
                </a:lnTo>
                <a:lnTo>
                  <a:pt x="329" y="132"/>
                </a:lnTo>
                <a:lnTo>
                  <a:pt x="324" y="116"/>
                </a:lnTo>
                <a:lnTo>
                  <a:pt x="319" y="101"/>
                </a:lnTo>
                <a:lnTo>
                  <a:pt x="312" y="86"/>
                </a:lnTo>
                <a:lnTo>
                  <a:pt x="304" y="73"/>
                </a:lnTo>
                <a:lnTo>
                  <a:pt x="294" y="60"/>
                </a:lnTo>
                <a:lnTo>
                  <a:pt x="283" y="48"/>
                </a:lnTo>
                <a:lnTo>
                  <a:pt x="271" y="38"/>
                </a:lnTo>
                <a:lnTo>
                  <a:pt x="259" y="28"/>
                </a:lnTo>
                <a:lnTo>
                  <a:pt x="245" y="20"/>
                </a:lnTo>
                <a:lnTo>
                  <a:pt x="230" y="13"/>
                </a:lnTo>
                <a:lnTo>
                  <a:pt x="216" y="7"/>
                </a:lnTo>
                <a:lnTo>
                  <a:pt x="199" y="3"/>
                </a:lnTo>
                <a:lnTo>
                  <a:pt x="183" y="1"/>
                </a:lnTo>
                <a:lnTo>
                  <a:pt x="166" y="0"/>
                </a:lnTo>
                <a:lnTo>
                  <a:pt x="166" y="0"/>
                </a:lnTo>
                <a:lnTo>
                  <a:pt x="150" y="1"/>
                </a:lnTo>
                <a:lnTo>
                  <a:pt x="133" y="3"/>
                </a:lnTo>
                <a:lnTo>
                  <a:pt x="117" y="7"/>
                </a:lnTo>
                <a:lnTo>
                  <a:pt x="102" y="13"/>
                </a:lnTo>
                <a:lnTo>
                  <a:pt x="87" y="20"/>
                </a:lnTo>
                <a:lnTo>
                  <a:pt x="74" y="28"/>
                </a:lnTo>
                <a:lnTo>
                  <a:pt x="61" y="38"/>
                </a:lnTo>
                <a:lnTo>
                  <a:pt x="50" y="48"/>
                </a:lnTo>
                <a:lnTo>
                  <a:pt x="39" y="60"/>
                </a:lnTo>
                <a:lnTo>
                  <a:pt x="29" y="73"/>
                </a:lnTo>
                <a:lnTo>
                  <a:pt x="21" y="86"/>
                </a:lnTo>
                <a:lnTo>
                  <a:pt x="14" y="101"/>
                </a:lnTo>
                <a:lnTo>
                  <a:pt x="8" y="116"/>
                </a:lnTo>
                <a:lnTo>
                  <a:pt x="4" y="132"/>
                </a:lnTo>
                <a:lnTo>
                  <a:pt x="2" y="149"/>
                </a:lnTo>
                <a:lnTo>
                  <a:pt x="0" y="166"/>
                </a:lnTo>
                <a:lnTo>
                  <a:pt x="0" y="166"/>
                </a:lnTo>
                <a:lnTo>
                  <a:pt x="2" y="181"/>
                </a:lnTo>
                <a:lnTo>
                  <a:pt x="4" y="197"/>
                </a:lnTo>
                <a:lnTo>
                  <a:pt x="8" y="211"/>
                </a:lnTo>
                <a:lnTo>
                  <a:pt x="12" y="226"/>
                </a:lnTo>
                <a:lnTo>
                  <a:pt x="12" y="226"/>
                </a:lnTo>
                <a:lnTo>
                  <a:pt x="20" y="221"/>
                </a:lnTo>
                <a:lnTo>
                  <a:pt x="28" y="219"/>
                </a:lnTo>
                <a:lnTo>
                  <a:pt x="37" y="216"/>
                </a:lnTo>
                <a:lnTo>
                  <a:pt x="46" y="216"/>
                </a:lnTo>
                <a:lnTo>
                  <a:pt x="46" y="216"/>
                </a:lnTo>
                <a:lnTo>
                  <a:pt x="59" y="217"/>
                </a:lnTo>
                <a:lnTo>
                  <a:pt x="71" y="221"/>
                </a:lnTo>
                <a:lnTo>
                  <a:pt x="82" y="227"/>
                </a:lnTo>
                <a:lnTo>
                  <a:pt x="92" y="234"/>
                </a:lnTo>
                <a:lnTo>
                  <a:pt x="99" y="244"/>
                </a:lnTo>
                <a:lnTo>
                  <a:pt x="105" y="255"/>
                </a:lnTo>
                <a:lnTo>
                  <a:pt x="109" y="268"/>
                </a:lnTo>
                <a:lnTo>
                  <a:pt x="110" y="28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3" name="Freeform 483"/>
          <p:cNvSpPr/>
          <p:nvPr/>
        </p:nvSpPr>
        <p:spPr bwMode="auto">
          <a:xfrm>
            <a:off x="4372516" y="4584171"/>
            <a:ext cx="1277328" cy="1277336"/>
          </a:xfrm>
          <a:custGeom>
            <a:avLst/>
            <a:gdLst>
              <a:gd name="T0" fmla="*/ 219 w 331"/>
              <a:gd name="T1" fmla="*/ 46 h 332"/>
              <a:gd name="T2" fmla="*/ 221 w 331"/>
              <a:gd name="T3" fmla="*/ 28 h 332"/>
              <a:gd name="T4" fmla="*/ 228 w 331"/>
              <a:gd name="T5" fmla="*/ 13 h 332"/>
              <a:gd name="T6" fmla="*/ 214 w 331"/>
              <a:gd name="T7" fmla="*/ 7 h 332"/>
              <a:gd name="T8" fmla="*/ 181 w 331"/>
              <a:gd name="T9" fmla="*/ 1 h 332"/>
              <a:gd name="T10" fmla="*/ 165 w 331"/>
              <a:gd name="T11" fmla="*/ 0 h 332"/>
              <a:gd name="T12" fmla="*/ 132 w 331"/>
              <a:gd name="T13" fmla="*/ 3 h 332"/>
              <a:gd name="T14" fmla="*/ 101 w 331"/>
              <a:gd name="T15" fmla="*/ 13 h 332"/>
              <a:gd name="T16" fmla="*/ 73 w 331"/>
              <a:gd name="T17" fmla="*/ 28 h 332"/>
              <a:gd name="T18" fmla="*/ 48 w 331"/>
              <a:gd name="T19" fmla="*/ 49 h 332"/>
              <a:gd name="T20" fmla="*/ 27 w 331"/>
              <a:gd name="T21" fmla="*/ 73 h 332"/>
              <a:gd name="T22" fmla="*/ 13 w 331"/>
              <a:gd name="T23" fmla="*/ 101 h 332"/>
              <a:gd name="T24" fmla="*/ 3 w 331"/>
              <a:gd name="T25" fmla="*/ 132 h 332"/>
              <a:gd name="T26" fmla="*/ 0 w 331"/>
              <a:gd name="T27" fmla="*/ 166 h 332"/>
              <a:gd name="T28" fmla="*/ 1 w 331"/>
              <a:gd name="T29" fmla="*/ 182 h 332"/>
              <a:gd name="T30" fmla="*/ 7 w 331"/>
              <a:gd name="T31" fmla="*/ 215 h 332"/>
              <a:gd name="T32" fmla="*/ 20 w 331"/>
              <a:gd name="T33" fmla="*/ 245 h 332"/>
              <a:gd name="T34" fmla="*/ 37 w 331"/>
              <a:gd name="T35" fmla="*/ 270 h 332"/>
              <a:gd name="T36" fmla="*/ 60 w 331"/>
              <a:gd name="T37" fmla="*/ 293 h 332"/>
              <a:gd name="T38" fmla="*/ 86 w 331"/>
              <a:gd name="T39" fmla="*/ 311 h 332"/>
              <a:gd name="T40" fmla="*/ 116 w 331"/>
              <a:gd name="T41" fmla="*/ 323 h 332"/>
              <a:gd name="T42" fmla="*/ 148 w 331"/>
              <a:gd name="T43" fmla="*/ 331 h 332"/>
              <a:gd name="T44" fmla="*/ 165 w 331"/>
              <a:gd name="T45" fmla="*/ 332 h 332"/>
              <a:gd name="T46" fmla="*/ 198 w 331"/>
              <a:gd name="T47" fmla="*/ 328 h 332"/>
              <a:gd name="T48" fmla="*/ 230 w 331"/>
              <a:gd name="T49" fmla="*/ 318 h 332"/>
              <a:gd name="T50" fmla="*/ 257 w 331"/>
              <a:gd name="T51" fmla="*/ 303 h 332"/>
              <a:gd name="T52" fmla="*/ 282 w 331"/>
              <a:gd name="T53" fmla="*/ 282 h 332"/>
              <a:gd name="T54" fmla="*/ 303 w 331"/>
              <a:gd name="T55" fmla="*/ 258 h 332"/>
              <a:gd name="T56" fmla="*/ 317 w 331"/>
              <a:gd name="T57" fmla="*/ 229 h 332"/>
              <a:gd name="T58" fmla="*/ 327 w 331"/>
              <a:gd name="T59" fmla="*/ 199 h 332"/>
              <a:gd name="T60" fmla="*/ 331 w 331"/>
              <a:gd name="T61" fmla="*/ 166 h 332"/>
              <a:gd name="T62" fmla="*/ 329 w 331"/>
              <a:gd name="T63" fmla="*/ 149 h 332"/>
              <a:gd name="T64" fmla="*/ 323 w 331"/>
              <a:gd name="T65" fmla="*/ 116 h 332"/>
              <a:gd name="T66" fmla="*/ 317 w 331"/>
              <a:gd name="T67" fmla="*/ 101 h 332"/>
              <a:gd name="T68" fmla="*/ 302 w 331"/>
              <a:gd name="T69" fmla="*/ 108 h 332"/>
              <a:gd name="T70" fmla="*/ 284 w 331"/>
              <a:gd name="T71" fmla="*/ 110 h 332"/>
              <a:gd name="T72" fmla="*/ 270 w 331"/>
              <a:gd name="T73" fmla="*/ 109 h 332"/>
              <a:gd name="T74" fmla="*/ 248 w 331"/>
              <a:gd name="T75" fmla="*/ 99 h 332"/>
              <a:gd name="T76" fmla="*/ 231 w 331"/>
              <a:gd name="T77" fmla="*/ 83 h 332"/>
              <a:gd name="T78" fmla="*/ 221 w 331"/>
              <a:gd name="T79" fmla="*/ 6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332">
                <a:moveTo>
                  <a:pt x="219" y="46"/>
                </a:moveTo>
                <a:lnTo>
                  <a:pt x="219" y="46"/>
                </a:lnTo>
                <a:lnTo>
                  <a:pt x="220" y="37"/>
                </a:lnTo>
                <a:lnTo>
                  <a:pt x="221" y="28"/>
                </a:lnTo>
                <a:lnTo>
                  <a:pt x="225" y="20"/>
                </a:lnTo>
                <a:lnTo>
                  <a:pt x="228" y="13"/>
                </a:lnTo>
                <a:lnTo>
                  <a:pt x="228" y="13"/>
                </a:lnTo>
                <a:lnTo>
                  <a:pt x="214" y="7"/>
                </a:lnTo>
                <a:lnTo>
                  <a:pt x="198" y="3"/>
                </a:lnTo>
                <a:lnTo>
                  <a:pt x="181" y="1"/>
                </a:lnTo>
                <a:lnTo>
                  <a:pt x="165" y="0"/>
                </a:lnTo>
                <a:lnTo>
                  <a:pt x="165" y="0"/>
                </a:lnTo>
                <a:lnTo>
                  <a:pt x="148" y="1"/>
                </a:lnTo>
                <a:lnTo>
                  <a:pt x="132" y="3"/>
                </a:lnTo>
                <a:lnTo>
                  <a:pt x="116" y="8"/>
                </a:lnTo>
                <a:lnTo>
                  <a:pt x="101" y="13"/>
                </a:lnTo>
                <a:lnTo>
                  <a:pt x="86" y="20"/>
                </a:lnTo>
                <a:lnTo>
                  <a:pt x="73" y="28"/>
                </a:lnTo>
                <a:lnTo>
                  <a:pt x="60" y="38"/>
                </a:lnTo>
                <a:lnTo>
                  <a:pt x="48" y="49"/>
                </a:lnTo>
                <a:lnTo>
                  <a:pt x="37" y="60"/>
                </a:lnTo>
                <a:lnTo>
                  <a:pt x="27" y="73"/>
                </a:lnTo>
                <a:lnTo>
                  <a:pt x="20" y="86"/>
                </a:lnTo>
                <a:lnTo>
                  <a:pt x="13" y="101"/>
                </a:lnTo>
                <a:lnTo>
                  <a:pt x="7" y="116"/>
                </a:lnTo>
                <a:lnTo>
                  <a:pt x="3" y="132"/>
                </a:lnTo>
                <a:lnTo>
                  <a:pt x="1" y="149"/>
                </a:lnTo>
                <a:lnTo>
                  <a:pt x="0" y="166"/>
                </a:lnTo>
                <a:lnTo>
                  <a:pt x="0" y="166"/>
                </a:lnTo>
                <a:lnTo>
                  <a:pt x="1" y="182"/>
                </a:lnTo>
                <a:lnTo>
                  <a:pt x="3" y="199"/>
                </a:lnTo>
                <a:lnTo>
                  <a:pt x="7" y="215"/>
                </a:lnTo>
                <a:lnTo>
                  <a:pt x="13" y="229"/>
                </a:lnTo>
                <a:lnTo>
                  <a:pt x="20" y="245"/>
                </a:lnTo>
                <a:lnTo>
                  <a:pt x="27" y="258"/>
                </a:lnTo>
                <a:lnTo>
                  <a:pt x="37" y="270"/>
                </a:lnTo>
                <a:lnTo>
                  <a:pt x="48" y="282"/>
                </a:lnTo>
                <a:lnTo>
                  <a:pt x="60" y="293"/>
                </a:lnTo>
                <a:lnTo>
                  <a:pt x="73" y="303"/>
                </a:lnTo>
                <a:lnTo>
                  <a:pt x="86" y="311"/>
                </a:lnTo>
                <a:lnTo>
                  <a:pt x="101" y="318"/>
                </a:lnTo>
                <a:lnTo>
                  <a:pt x="116" y="323"/>
                </a:lnTo>
                <a:lnTo>
                  <a:pt x="132" y="328"/>
                </a:lnTo>
                <a:lnTo>
                  <a:pt x="148" y="331"/>
                </a:lnTo>
                <a:lnTo>
                  <a:pt x="165" y="332"/>
                </a:lnTo>
                <a:lnTo>
                  <a:pt x="165" y="332"/>
                </a:lnTo>
                <a:lnTo>
                  <a:pt x="183" y="331"/>
                </a:lnTo>
                <a:lnTo>
                  <a:pt x="198" y="328"/>
                </a:lnTo>
                <a:lnTo>
                  <a:pt x="214" y="323"/>
                </a:lnTo>
                <a:lnTo>
                  <a:pt x="230" y="318"/>
                </a:lnTo>
                <a:lnTo>
                  <a:pt x="244" y="311"/>
                </a:lnTo>
                <a:lnTo>
                  <a:pt x="257" y="303"/>
                </a:lnTo>
                <a:lnTo>
                  <a:pt x="270" y="293"/>
                </a:lnTo>
                <a:lnTo>
                  <a:pt x="282" y="282"/>
                </a:lnTo>
                <a:lnTo>
                  <a:pt x="293" y="270"/>
                </a:lnTo>
                <a:lnTo>
                  <a:pt x="303" y="258"/>
                </a:lnTo>
                <a:lnTo>
                  <a:pt x="310" y="245"/>
                </a:lnTo>
                <a:lnTo>
                  <a:pt x="317" y="229"/>
                </a:lnTo>
                <a:lnTo>
                  <a:pt x="323" y="215"/>
                </a:lnTo>
                <a:lnTo>
                  <a:pt x="327" y="199"/>
                </a:lnTo>
                <a:lnTo>
                  <a:pt x="329" y="182"/>
                </a:lnTo>
                <a:lnTo>
                  <a:pt x="331" y="166"/>
                </a:lnTo>
                <a:lnTo>
                  <a:pt x="331" y="166"/>
                </a:lnTo>
                <a:lnTo>
                  <a:pt x="329" y="149"/>
                </a:lnTo>
                <a:lnTo>
                  <a:pt x="327" y="132"/>
                </a:lnTo>
                <a:lnTo>
                  <a:pt x="323" y="116"/>
                </a:lnTo>
                <a:lnTo>
                  <a:pt x="317" y="101"/>
                </a:lnTo>
                <a:lnTo>
                  <a:pt x="317" y="101"/>
                </a:lnTo>
                <a:lnTo>
                  <a:pt x="310" y="105"/>
                </a:lnTo>
                <a:lnTo>
                  <a:pt x="302" y="108"/>
                </a:lnTo>
                <a:lnTo>
                  <a:pt x="293" y="110"/>
                </a:lnTo>
                <a:lnTo>
                  <a:pt x="284" y="110"/>
                </a:lnTo>
                <a:lnTo>
                  <a:pt x="284" y="110"/>
                </a:lnTo>
                <a:lnTo>
                  <a:pt x="270" y="109"/>
                </a:lnTo>
                <a:lnTo>
                  <a:pt x="258" y="105"/>
                </a:lnTo>
                <a:lnTo>
                  <a:pt x="248" y="99"/>
                </a:lnTo>
                <a:lnTo>
                  <a:pt x="238" y="92"/>
                </a:lnTo>
                <a:lnTo>
                  <a:pt x="231" y="83"/>
                </a:lnTo>
                <a:lnTo>
                  <a:pt x="225" y="72"/>
                </a:lnTo>
                <a:lnTo>
                  <a:pt x="221" y="60"/>
                </a:lnTo>
                <a:lnTo>
                  <a:pt x="219" y="46"/>
                </a:lnTo>
                <a:close/>
              </a:path>
            </a:pathLst>
          </a:custGeom>
          <a:solidFill>
            <a:schemeClr val="accent5"/>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4" name="Freeform 484"/>
          <p:cNvSpPr/>
          <p:nvPr/>
        </p:nvSpPr>
        <p:spPr bwMode="auto">
          <a:xfrm>
            <a:off x="4372516" y="4584171"/>
            <a:ext cx="1277328" cy="1277336"/>
          </a:xfrm>
          <a:custGeom>
            <a:avLst/>
            <a:gdLst>
              <a:gd name="T0" fmla="*/ 219 w 331"/>
              <a:gd name="T1" fmla="*/ 46 h 332"/>
              <a:gd name="T2" fmla="*/ 221 w 331"/>
              <a:gd name="T3" fmla="*/ 28 h 332"/>
              <a:gd name="T4" fmla="*/ 228 w 331"/>
              <a:gd name="T5" fmla="*/ 13 h 332"/>
              <a:gd name="T6" fmla="*/ 214 w 331"/>
              <a:gd name="T7" fmla="*/ 7 h 332"/>
              <a:gd name="T8" fmla="*/ 181 w 331"/>
              <a:gd name="T9" fmla="*/ 1 h 332"/>
              <a:gd name="T10" fmla="*/ 165 w 331"/>
              <a:gd name="T11" fmla="*/ 0 h 332"/>
              <a:gd name="T12" fmla="*/ 132 w 331"/>
              <a:gd name="T13" fmla="*/ 3 h 332"/>
              <a:gd name="T14" fmla="*/ 101 w 331"/>
              <a:gd name="T15" fmla="*/ 13 h 332"/>
              <a:gd name="T16" fmla="*/ 73 w 331"/>
              <a:gd name="T17" fmla="*/ 28 h 332"/>
              <a:gd name="T18" fmla="*/ 48 w 331"/>
              <a:gd name="T19" fmla="*/ 49 h 332"/>
              <a:gd name="T20" fmla="*/ 27 w 331"/>
              <a:gd name="T21" fmla="*/ 73 h 332"/>
              <a:gd name="T22" fmla="*/ 13 w 331"/>
              <a:gd name="T23" fmla="*/ 101 h 332"/>
              <a:gd name="T24" fmla="*/ 3 w 331"/>
              <a:gd name="T25" fmla="*/ 132 h 332"/>
              <a:gd name="T26" fmla="*/ 0 w 331"/>
              <a:gd name="T27" fmla="*/ 166 h 332"/>
              <a:gd name="T28" fmla="*/ 1 w 331"/>
              <a:gd name="T29" fmla="*/ 182 h 332"/>
              <a:gd name="T30" fmla="*/ 7 w 331"/>
              <a:gd name="T31" fmla="*/ 215 h 332"/>
              <a:gd name="T32" fmla="*/ 20 w 331"/>
              <a:gd name="T33" fmla="*/ 245 h 332"/>
              <a:gd name="T34" fmla="*/ 37 w 331"/>
              <a:gd name="T35" fmla="*/ 270 h 332"/>
              <a:gd name="T36" fmla="*/ 60 w 331"/>
              <a:gd name="T37" fmla="*/ 293 h 332"/>
              <a:gd name="T38" fmla="*/ 86 w 331"/>
              <a:gd name="T39" fmla="*/ 311 h 332"/>
              <a:gd name="T40" fmla="*/ 116 w 331"/>
              <a:gd name="T41" fmla="*/ 323 h 332"/>
              <a:gd name="T42" fmla="*/ 148 w 331"/>
              <a:gd name="T43" fmla="*/ 331 h 332"/>
              <a:gd name="T44" fmla="*/ 165 w 331"/>
              <a:gd name="T45" fmla="*/ 332 h 332"/>
              <a:gd name="T46" fmla="*/ 198 w 331"/>
              <a:gd name="T47" fmla="*/ 328 h 332"/>
              <a:gd name="T48" fmla="*/ 230 w 331"/>
              <a:gd name="T49" fmla="*/ 318 h 332"/>
              <a:gd name="T50" fmla="*/ 257 w 331"/>
              <a:gd name="T51" fmla="*/ 303 h 332"/>
              <a:gd name="T52" fmla="*/ 282 w 331"/>
              <a:gd name="T53" fmla="*/ 282 h 332"/>
              <a:gd name="T54" fmla="*/ 303 w 331"/>
              <a:gd name="T55" fmla="*/ 258 h 332"/>
              <a:gd name="T56" fmla="*/ 317 w 331"/>
              <a:gd name="T57" fmla="*/ 229 h 332"/>
              <a:gd name="T58" fmla="*/ 327 w 331"/>
              <a:gd name="T59" fmla="*/ 199 h 332"/>
              <a:gd name="T60" fmla="*/ 331 w 331"/>
              <a:gd name="T61" fmla="*/ 166 h 332"/>
              <a:gd name="T62" fmla="*/ 329 w 331"/>
              <a:gd name="T63" fmla="*/ 149 h 332"/>
              <a:gd name="T64" fmla="*/ 323 w 331"/>
              <a:gd name="T65" fmla="*/ 116 h 332"/>
              <a:gd name="T66" fmla="*/ 317 w 331"/>
              <a:gd name="T67" fmla="*/ 101 h 332"/>
              <a:gd name="T68" fmla="*/ 302 w 331"/>
              <a:gd name="T69" fmla="*/ 108 h 332"/>
              <a:gd name="T70" fmla="*/ 284 w 331"/>
              <a:gd name="T71" fmla="*/ 110 h 332"/>
              <a:gd name="T72" fmla="*/ 270 w 331"/>
              <a:gd name="T73" fmla="*/ 109 h 332"/>
              <a:gd name="T74" fmla="*/ 248 w 331"/>
              <a:gd name="T75" fmla="*/ 99 h 332"/>
              <a:gd name="T76" fmla="*/ 231 w 331"/>
              <a:gd name="T77" fmla="*/ 83 h 332"/>
              <a:gd name="T78" fmla="*/ 221 w 331"/>
              <a:gd name="T79" fmla="*/ 60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332">
                <a:moveTo>
                  <a:pt x="219" y="46"/>
                </a:moveTo>
                <a:lnTo>
                  <a:pt x="219" y="46"/>
                </a:lnTo>
                <a:lnTo>
                  <a:pt x="220" y="37"/>
                </a:lnTo>
                <a:lnTo>
                  <a:pt x="221" y="28"/>
                </a:lnTo>
                <a:lnTo>
                  <a:pt x="225" y="20"/>
                </a:lnTo>
                <a:lnTo>
                  <a:pt x="228" y="13"/>
                </a:lnTo>
                <a:lnTo>
                  <a:pt x="228" y="13"/>
                </a:lnTo>
                <a:lnTo>
                  <a:pt x="214" y="7"/>
                </a:lnTo>
                <a:lnTo>
                  <a:pt x="198" y="3"/>
                </a:lnTo>
                <a:lnTo>
                  <a:pt x="181" y="1"/>
                </a:lnTo>
                <a:lnTo>
                  <a:pt x="165" y="0"/>
                </a:lnTo>
                <a:lnTo>
                  <a:pt x="165" y="0"/>
                </a:lnTo>
                <a:lnTo>
                  <a:pt x="148" y="1"/>
                </a:lnTo>
                <a:lnTo>
                  <a:pt x="132" y="3"/>
                </a:lnTo>
                <a:lnTo>
                  <a:pt x="116" y="8"/>
                </a:lnTo>
                <a:lnTo>
                  <a:pt x="101" y="13"/>
                </a:lnTo>
                <a:lnTo>
                  <a:pt x="86" y="20"/>
                </a:lnTo>
                <a:lnTo>
                  <a:pt x="73" y="28"/>
                </a:lnTo>
                <a:lnTo>
                  <a:pt x="60" y="38"/>
                </a:lnTo>
                <a:lnTo>
                  <a:pt x="48" y="49"/>
                </a:lnTo>
                <a:lnTo>
                  <a:pt x="37" y="60"/>
                </a:lnTo>
                <a:lnTo>
                  <a:pt x="27" y="73"/>
                </a:lnTo>
                <a:lnTo>
                  <a:pt x="20" y="86"/>
                </a:lnTo>
                <a:lnTo>
                  <a:pt x="13" y="101"/>
                </a:lnTo>
                <a:lnTo>
                  <a:pt x="7" y="116"/>
                </a:lnTo>
                <a:lnTo>
                  <a:pt x="3" y="132"/>
                </a:lnTo>
                <a:lnTo>
                  <a:pt x="1" y="149"/>
                </a:lnTo>
                <a:lnTo>
                  <a:pt x="0" y="166"/>
                </a:lnTo>
                <a:lnTo>
                  <a:pt x="0" y="166"/>
                </a:lnTo>
                <a:lnTo>
                  <a:pt x="1" y="182"/>
                </a:lnTo>
                <a:lnTo>
                  <a:pt x="3" y="199"/>
                </a:lnTo>
                <a:lnTo>
                  <a:pt x="7" y="215"/>
                </a:lnTo>
                <a:lnTo>
                  <a:pt x="13" y="229"/>
                </a:lnTo>
                <a:lnTo>
                  <a:pt x="20" y="245"/>
                </a:lnTo>
                <a:lnTo>
                  <a:pt x="27" y="258"/>
                </a:lnTo>
                <a:lnTo>
                  <a:pt x="37" y="270"/>
                </a:lnTo>
                <a:lnTo>
                  <a:pt x="48" y="282"/>
                </a:lnTo>
                <a:lnTo>
                  <a:pt x="60" y="293"/>
                </a:lnTo>
                <a:lnTo>
                  <a:pt x="73" y="303"/>
                </a:lnTo>
                <a:lnTo>
                  <a:pt x="86" y="311"/>
                </a:lnTo>
                <a:lnTo>
                  <a:pt x="101" y="318"/>
                </a:lnTo>
                <a:lnTo>
                  <a:pt x="116" y="323"/>
                </a:lnTo>
                <a:lnTo>
                  <a:pt x="132" y="328"/>
                </a:lnTo>
                <a:lnTo>
                  <a:pt x="148" y="331"/>
                </a:lnTo>
                <a:lnTo>
                  <a:pt x="165" y="332"/>
                </a:lnTo>
                <a:lnTo>
                  <a:pt x="165" y="332"/>
                </a:lnTo>
                <a:lnTo>
                  <a:pt x="183" y="331"/>
                </a:lnTo>
                <a:lnTo>
                  <a:pt x="198" y="328"/>
                </a:lnTo>
                <a:lnTo>
                  <a:pt x="214" y="323"/>
                </a:lnTo>
                <a:lnTo>
                  <a:pt x="230" y="318"/>
                </a:lnTo>
                <a:lnTo>
                  <a:pt x="244" y="311"/>
                </a:lnTo>
                <a:lnTo>
                  <a:pt x="257" y="303"/>
                </a:lnTo>
                <a:lnTo>
                  <a:pt x="270" y="293"/>
                </a:lnTo>
                <a:lnTo>
                  <a:pt x="282" y="282"/>
                </a:lnTo>
                <a:lnTo>
                  <a:pt x="293" y="270"/>
                </a:lnTo>
                <a:lnTo>
                  <a:pt x="303" y="258"/>
                </a:lnTo>
                <a:lnTo>
                  <a:pt x="310" y="245"/>
                </a:lnTo>
                <a:lnTo>
                  <a:pt x="317" y="229"/>
                </a:lnTo>
                <a:lnTo>
                  <a:pt x="323" y="215"/>
                </a:lnTo>
                <a:lnTo>
                  <a:pt x="327" y="199"/>
                </a:lnTo>
                <a:lnTo>
                  <a:pt x="329" y="182"/>
                </a:lnTo>
                <a:lnTo>
                  <a:pt x="331" y="166"/>
                </a:lnTo>
                <a:lnTo>
                  <a:pt x="331" y="166"/>
                </a:lnTo>
                <a:lnTo>
                  <a:pt x="329" y="149"/>
                </a:lnTo>
                <a:lnTo>
                  <a:pt x="327" y="132"/>
                </a:lnTo>
                <a:lnTo>
                  <a:pt x="323" y="116"/>
                </a:lnTo>
                <a:lnTo>
                  <a:pt x="317" y="101"/>
                </a:lnTo>
                <a:lnTo>
                  <a:pt x="317" y="101"/>
                </a:lnTo>
                <a:lnTo>
                  <a:pt x="310" y="105"/>
                </a:lnTo>
                <a:lnTo>
                  <a:pt x="302" y="108"/>
                </a:lnTo>
                <a:lnTo>
                  <a:pt x="293" y="110"/>
                </a:lnTo>
                <a:lnTo>
                  <a:pt x="284" y="110"/>
                </a:lnTo>
                <a:lnTo>
                  <a:pt x="284" y="110"/>
                </a:lnTo>
                <a:lnTo>
                  <a:pt x="270" y="109"/>
                </a:lnTo>
                <a:lnTo>
                  <a:pt x="258" y="105"/>
                </a:lnTo>
                <a:lnTo>
                  <a:pt x="248" y="99"/>
                </a:lnTo>
                <a:lnTo>
                  <a:pt x="238" y="92"/>
                </a:lnTo>
                <a:lnTo>
                  <a:pt x="231" y="83"/>
                </a:lnTo>
                <a:lnTo>
                  <a:pt x="225" y="72"/>
                </a:lnTo>
                <a:lnTo>
                  <a:pt x="221" y="60"/>
                </a:lnTo>
                <a:lnTo>
                  <a:pt x="219" y="46"/>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5" name="Freeform 485"/>
          <p:cNvSpPr/>
          <p:nvPr/>
        </p:nvSpPr>
        <p:spPr bwMode="auto">
          <a:xfrm>
            <a:off x="6527052" y="4584171"/>
            <a:ext cx="1277328" cy="1277336"/>
          </a:xfrm>
          <a:custGeom>
            <a:avLst/>
            <a:gdLst>
              <a:gd name="T0" fmla="*/ 166 w 331"/>
              <a:gd name="T1" fmla="*/ 0 h 332"/>
              <a:gd name="T2" fmla="*/ 133 w 331"/>
              <a:gd name="T3" fmla="*/ 3 h 332"/>
              <a:gd name="T4" fmla="*/ 102 w 331"/>
              <a:gd name="T5" fmla="*/ 13 h 332"/>
              <a:gd name="T6" fmla="*/ 105 w 331"/>
              <a:gd name="T7" fmla="*/ 21 h 332"/>
              <a:gd name="T8" fmla="*/ 110 w 331"/>
              <a:gd name="T9" fmla="*/ 37 h 332"/>
              <a:gd name="T10" fmla="*/ 110 w 331"/>
              <a:gd name="T11" fmla="*/ 46 h 332"/>
              <a:gd name="T12" fmla="*/ 105 w 331"/>
              <a:gd name="T13" fmla="*/ 72 h 332"/>
              <a:gd name="T14" fmla="*/ 92 w 331"/>
              <a:gd name="T15" fmla="*/ 92 h 332"/>
              <a:gd name="T16" fmla="*/ 71 w 331"/>
              <a:gd name="T17" fmla="*/ 105 h 332"/>
              <a:gd name="T18" fmla="*/ 46 w 331"/>
              <a:gd name="T19" fmla="*/ 110 h 332"/>
              <a:gd name="T20" fmla="*/ 38 w 331"/>
              <a:gd name="T21" fmla="*/ 110 h 332"/>
              <a:gd name="T22" fmla="*/ 21 w 331"/>
              <a:gd name="T23" fmla="*/ 105 h 332"/>
              <a:gd name="T24" fmla="*/ 14 w 331"/>
              <a:gd name="T25" fmla="*/ 102 h 332"/>
              <a:gd name="T26" fmla="*/ 4 w 331"/>
              <a:gd name="T27" fmla="*/ 133 h 332"/>
              <a:gd name="T28" fmla="*/ 0 w 331"/>
              <a:gd name="T29" fmla="*/ 166 h 332"/>
              <a:gd name="T30" fmla="*/ 2 w 331"/>
              <a:gd name="T31" fmla="*/ 182 h 332"/>
              <a:gd name="T32" fmla="*/ 8 w 331"/>
              <a:gd name="T33" fmla="*/ 215 h 332"/>
              <a:gd name="T34" fmla="*/ 21 w 331"/>
              <a:gd name="T35" fmla="*/ 245 h 332"/>
              <a:gd name="T36" fmla="*/ 39 w 331"/>
              <a:gd name="T37" fmla="*/ 270 h 332"/>
              <a:gd name="T38" fmla="*/ 61 w 331"/>
              <a:gd name="T39" fmla="*/ 293 h 332"/>
              <a:gd name="T40" fmla="*/ 87 w 331"/>
              <a:gd name="T41" fmla="*/ 311 h 332"/>
              <a:gd name="T42" fmla="*/ 117 w 331"/>
              <a:gd name="T43" fmla="*/ 323 h 332"/>
              <a:gd name="T44" fmla="*/ 150 w 331"/>
              <a:gd name="T45" fmla="*/ 331 h 332"/>
              <a:gd name="T46" fmla="*/ 166 w 331"/>
              <a:gd name="T47" fmla="*/ 332 h 332"/>
              <a:gd name="T48" fmla="*/ 199 w 331"/>
              <a:gd name="T49" fmla="*/ 328 h 332"/>
              <a:gd name="T50" fmla="*/ 230 w 331"/>
              <a:gd name="T51" fmla="*/ 318 h 332"/>
              <a:gd name="T52" fmla="*/ 259 w 331"/>
              <a:gd name="T53" fmla="*/ 303 h 332"/>
              <a:gd name="T54" fmla="*/ 283 w 331"/>
              <a:gd name="T55" fmla="*/ 282 h 332"/>
              <a:gd name="T56" fmla="*/ 304 w 331"/>
              <a:gd name="T57" fmla="*/ 258 h 332"/>
              <a:gd name="T58" fmla="*/ 319 w 331"/>
              <a:gd name="T59" fmla="*/ 229 h 332"/>
              <a:gd name="T60" fmla="*/ 329 w 331"/>
              <a:gd name="T61" fmla="*/ 199 h 332"/>
              <a:gd name="T62" fmla="*/ 331 w 331"/>
              <a:gd name="T63" fmla="*/ 166 h 332"/>
              <a:gd name="T64" fmla="*/ 331 w 331"/>
              <a:gd name="T65" fmla="*/ 149 h 332"/>
              <a:gd name="T66" fmla="*/ 324 w 331"/>
              <a:gd name="T67" fmla="*/ 116 h 332"/>
              <a:gd name="T68" fmla="*/ 312 w 331"/>
              <a:gd name="T69" fmla="*/ 86 h 332"/>
              <a:gd name="T70" fmla="*/ 294 w 331"/>
              <a:gd name="T71" fmla="*/ 60 h 332"/>
              <a:gd name="T72" fmla="*/ 271 w 331"/>
              <a:gd name="T73" fmla="*/ 38 h 332"/>
              <a:gd name="T74" fmla="*/ 245 w 331"/>
              <a:gd name="T75" fmla="*/ 20 h 332"/>
              <a:gd name="T76" fmla="*/ 216 w 331"/>
              <a:gd name="T77" fmla="*/ 8 h 332"/>
              <a:gd name="T78" fmla="*/ 183 w 331"/>
              <a:gd name="T79" fmla="*/ 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332">
                <a:moveTo>
                  <a:pt x="166" y="0"/>
                </a:moveTo>
                <a:lnTo>
                  <a:pt x="166" y="0"/>
                </a:lnTo>
                <a:lnTo>
                  <a:pt x="150" y="1"/>
                </a:lnTo>
                <a:lnTo>
                  <a:pt x="133" y="3"/>
                </a:lnTo>
                <a:lnTo>
                  <a:pt x="117" y="8"/>
                </a:lnTo>
                <a:lnTo>
                  <a:pt x="102" y="13"/>
                </a:lnTo>
                <a:lnTo>
                  <a:pt x="102" y="13"/>
                </a:lnTo>
                <a:lnTo>
                  <a:pt x="105" y="21"/>
                </a:lnTo>
                <a:lnTo>
                  <a:pt x="108" y="28"/>
                </a:lnTo>
                <a:lnTo>
                  <a:pt x="110" y="37"/>
                </a:lnTo>
                <a:lnTo>
                  <a:pt x="110" y="46"/>
                </a:lnTo>
                <a:lnTo>
                  <a:pt x="110" y="46"/>
                </a:lnTo>
                <a:lnTo>
                  <a:pt x="109" y="60"/>
                </a:lnTo>
                <a:lnTo>
                  <a:pt x="105" y="72"/>
                </a:lnTo>
                <a:lnTo>
                  <a:pt x="99" y="83"/>
                </a:lnTo>
                <a:lnTo>
                  <a:pt x="92" y="92"/>
                </a:lnTo>
                <a:lnTo>
                  <a:pt x="82" y="99"/>
                </a:lnTo>
                <a:lnTo>
                  <a:pt x="71" y="105"/>
                </a:lnTo>
                <a:lnTo>
                  <a:pt x="59" y="109"/>
                </a:lnTo>
                <a:lnTo>
                  <a:pt x="46" y="110"/>
                </a:lnTo>
                <a:lnTo>
                  <a:pt x="46" y="110"/>
                </a:lnTo>
                <a:lnTo>
                  <a:pt x="38" y="110"/>
                </a:lnTo>
                <a:lnTo>
                  <a:pt x="29" y="108"/>
                </a:lnTo>
                <a:lnTo>
                  <a:pt x="21" y="105"/>
                </a:lnTo>
                <a:lnTo>
                  <a:pt x="14" y="102"/>
                </a:lnTo>
                <a:lnTo>
                  <a:pt x="14" y="102"/>
                </a:lnTo>
                <a:lnTo>
                  <a:pt x="8" y="117"/>
                </a:lnTo>
                <a:lnTo>
                  <a:pt x="4" y="133"/>
                </a:lnTo>
                <a:lnTo>
                  <a:pt x="2" y="149"/>
                </a:lnTo>
                <a:lnTo>
                  <a:pt x="0" y="166"/>
                </a:lnTo>
                <a:lnTo>
                  <a:pt x="0" y="166"/>
                </a:lnTo>
                <a:lnTo>
                  <a:pt x="2" y="182"/>
                </a:lnTo>
                <a:lnTo>
                  <a:pt x="4" y="199"/>
                </a:lnTo>
                <a:lnTo>
                  <a:pt x="8" y="215"/>
                </a:lnTo>
                <a:lnTo>
                  <a:pt x="14" y="229"/>
                </a:lnTo>
                <a:lnTo>
                  <a:pt x="21" y="245"/>
                </a:lnTo>
                <a:lnTo>
                  <a:pt x="29" y="258"/>
                </a:lnTo>
                <a:lnTo>
                  <a:pt x="39" y="270"/>
                </a:lnTo>
                <a:lnTo>
                  <a:pt x="50" y="282"/>
                </a:lnTo>
                <a:lnTo>
                  <a:pt x="61" y="293"/>
                </a:lnTo>
                <a:lnTo>
                  <a:pt x="74" y="303"/>
                </a:lnTo>
                <a:lnTo>
                  <a:pt x="87" y="311"/>
                </a:lnTo>
                <a:lnTo>
                  <a:pt x="102" y="318"/>
                </a:lnTo>
                <a:lnTo>
                  <a:pt x="117" y="323"/>
                </a:lnTo>
                <a:lnTo>
                  <a:pt x="133" y="328"/>
                </a:lnTo>
                <a:lnTo>
                  <a:pt x="150" y="331"/>
                </a:lnTo>
                <a:lnTo>
                  <a:pt x="166" y="332"/>
                </a:lnTo>
                <a:lnTo>
                  <a:pt x="166" y="332"/>
                </a:lnTo>
                <a:lnTo>
                  <a:pt x="183" y="331"/>
                </a:lnTo>
                <a:lnTo>
                  <a:pt x="199" y="328"/>
                </a:lnTo>
                <a:lnTo>
                  <a:pt x="216" y="323"/>
                </a:lnTo>
                <a:lnTo>
                  <a:pt x="230" y="318"/>
                </a:lnTo>
                <a:lnTo>
                  <a:pt x="245" y="311"/>
                </a:lnTo>
                <a:lnTo>
                  <a:pt x="259" y="303"/>
                </a:lnTo>
                <a:lnTo>
                  <a:pt x="271" y="293"/>
                </a:lnTo>
                <a:lnTo>
                  <a:pt x="283" y="282"/>
                </a:lnTo>
                <a:lnTo>
                  <a:pt x="294" y="270"/>
                </a:lnTo>
                <a:lnTo>
                  <a:pt x="304" y="258"/>
                </a:lnTo>
                <a:lnTo>
                  <a:pt x="312" y="245"/>
                </a:lnTo>
                <a:lnTo>
                  <a:pt x="319" y="229"/>
                </a:lnTo>
                <a:lnTo>
                  <a:pt x="324" y="215"/>
                </a:lnTo>
                <a:lnTo>
                  <a:pt x="329" y="199"/>
                </a:lnTo>
                <a:lnTo>
                  <a:pt x="331" y="182"/>
                </a:lnTo>
                <a:lnTo>
                  <a:pt x="331" y="166"/>
                </a:lnTo>
                <a:lnTo>
                  <a:pt x="331" y="166"/>
                </a:lnTo>
                <a:lnTo>
                  <a:pt x="331" y="149"/>
                </a:lnTo>
                <a:lnTo>
                  <a:pt x="329" y="132"/>
                </a:lnTo>
                <a:lnTo>
                  <a:pt x="324" y="116"/>
                </a:lnTo>
                <a:lnTo>
                  <a:pt x="319" y="101"/>
                </a:lnTo>
                <a:lnTo>
                  <a:pt x="312" y="86"/>
                </a:lnTo>
                <a:lnTo>
                  <a:pt x="304" y="73"/>
                </a:lnTo>
                <a:lnTo>
                  <a:pt x="294" y="60"/>
                </a:lnTo>
                <a:lnTo>
                  <a:pt x="283" y="49"/>
                </a:lnTo>
                <a:lnTo>
                  <a:pt x="271" y="38"/>
                </a:lnTo>
                <a:lnTo>
                  <a:pt x="259" y="28"/>
                </a:lnTo>
                <a:lnTo>
                  <a:pt x="245" y="20"/>
                </a:lnTo>
                <a:lnTo>
                  <a:pt x="230" y="13"/>
                </a:lnTo>
                <a:lnTo>
                  <a:pt x="216" y="8"/>
                </a:lnTo>
                <a:lnTo>
                  <a:pt x="199" y="3"/>
                </a:lnTo>
                <a:lnTo>
                  <a:pt x="183" y="1"/>
                </a:lnTo>
                <a:lnTo>
                  <a:pt x="166" y="0"/>
                </a:lnTo>
                <a:close/>
              </a:path>
            </a:pathLst>
          </a:custGeom>
          <a:solidFill>
            <a:schemeClr val="accent4"/>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6" name="Freeform 486"/>
          <p:cNvSpPr/>
          <p:nvPr/>
        </p:nvSpPr>
        <p:spPr bwMode="auto">
          <a:xfrm>
            <a:off x="6527052" y="4584171"/>
            <a:ext cx="1277328" cy="1277336"/>
          </a:xfrm>
          <a:custGeom>
            <a:avLst/>
            <a:gdLst>
              <a:gd name="T0" fmla="*/ 166 w 331"/>
              <a:gd name="T1" fmla="*/ 0 h 332"/>
              <a:gd name="T2" fmla="*/ 133 w 331"/>
              <a:gd name="T3" fmla="*/ 3 h 332"/>
              <a:gd name="T4" fmla="*/ 102 w 331"/>
              <a:gd name="T5" fmla="*/ 13 h 332"/>
              <a:gd name="T6" fmla="*/ 105 w 331"/>
              <a:gd name="T7" fmla="*/ 21 h 332"/>
              <a:gd name="T8" fmla="*/ 110 w 331"/>
              <a:gd name="T9" fmla="*/ 37 h 332"/>
              <a:gd name="T10" fmla="*/ 110 w 331"/>
              <a:gd name="T11" fmla="*/ 46 h 332"/>
              <a:gd name="T12" fmla="*/ 105 w 331"/>
              <a:gd name="T13" fmla="*/ 72 h 332"/>
              <a:gd name="T14" fmla="*/ 92 w 331"/>
              <a:gd name="T15" fmla="*/ 92 h 332"/>
              <a:gd name="T16" fmla="*/ 71 w 331"/>
              <a:gd name="T17" fmla="*/ 105 h 332"/>
              <a:gd name="T18" fmla="*/ 46 w 331"/>
              <a:gd name="T19" fmla="*/ 110 h 332"/>
              <a:gd name="T20" fmla="*/ 38 w 331"/>
              <a:gd name="T21" fmla="*/ 110 h 332"/>
              <a:gd name="T22" fmla="*/ 21 w 331"/>
              <a:gd name="T23" fmla="*/ 105 h 332"/>
              <a:gd name="T24" fmla="*/ 14 w 331"/>
              <a:gd name="T25" fmla="*/ 102 h 332"/>
              <a:gd name="T26" fmla="*/ 4 w 331"/>
              <a:gd name="T27" fmla="*/ 133 h 332"/>
              <a:gd name="T28" fmla="*/ 0 w 331"/>
              <a:gd name="T29" fmla="*/ 166 h 332"/>
              <a:gd name="T30" fmla="*/ 2 w 331"/>
              <a:gd name="T31" fmla="*/ 182 h 332"/>
              <a:gd name="T32" fmla="*/ 8 w 331"/>
              <a:gd name="T33" fmla="*/ 215 h 332"/>
              <a:gd name="T34" fmla="*/ 21 w 331"/>
              <a:gd name="T35" fmla="*/ 245 h 332"/>
              <a:gd name="T36" fmla="*/ 39 w 331"/>
              <a:gd name="T37" fmla="*/ 270 h 332"/>
              <a:gd name="T38" fmla="*/ 61 w 331"/>
              <a:gd name="T39" fmla="*/ 293 h 332"/>
              <a:gd name="T40" fmla="*/ 87 w 331"/>
              <a:gd name="T41" fmla="*/ 311 h 332"/>
              <a:gd name="T42" fmla="*/ 117 w 331"/>
              <a:gd name="T43" fmla="*/ 323 h 332"/>
              <a:gd name="T44" fmla="*/ 150 w 331"/>
              <a:gd name="T45" fmla="*/ 331 h 332"/>
              <a:gd name="T46" fmla="*/ 166 w 331"/>
              <a:gd name="T47" fmla="*/ 332 h 332"/>
              <a:gd name="T48" fmla="*/ 199 w 331"/>
              <a:gd name="T49" fmla="*/ 328 h 332"/>
              <a:gd name="T50" fmla="*/ 230 w 331"/>
              <a:gd name="T51" fmla="*/ 318 h 332"/>
              <a:gd name="T52" fmla="*/ 259 w 331"/>
              <a:gd name="T53" fmla="*/ 303 h 332"/>
              <a:gd name="T54" fmla="*/ 283 w 331"/>
              <a:gd name="T55" fmla="*/ 282 h 332"/>
              <a:gd name="T56" fmla="*/ 304 w 331"/>
              <a:gd name="T57" fmla="*/ 258 h 332"/>
              <a:gd name="T58" fmla="*/ 319 w 331"/>
              <a:gd name="T59" fmla="*/ 229 h 332"/>
              <a:gd name="T60" fmla="*/ 329 w 331"/>
              <a:gd name="T61" fmla="*/ 199 h 332"/>
              <a:gd name="T62" fmla="*/ 331 w 331"/>
              <a:gd name="T63" fmla="*/ 166 h 332"/>
              <a:gd name="T64" fmla="*/ 331 w 331"/>
              <a:gd name="T65" fmla="*/ 149 h 332"/>
              <a:gd name="T66" fmla="*/ 324 w 331"/>
              <a:gd name="T67" fmla="*/ 116 h 332"/>
              <a:gd name="T68" fmla="*/ 312 w 331"/>
              <a:gd name="T69" fmla="*/ 86 h 332"/>
              <a:gd name="T70" fmla="*/ 294 w 331"/>
              <a:gd name="T71" fmla="*/ 60 h 332"/>
              <a:gd name="T72" fmla="*/ 271 w 331"/>
              <a:gd name="T73" fmla="*/ 38 h 332"/>
              <a:gd name="T74" fmla="*/ 245 w 331"/>
              <a:gd name="T75" fmla="*/ 20 h 332"/>
              <a:gd name="T76" fmla="*/ 216 w 331"/>
              <a:gd name="T77" fmla="*/ 8 h 332"/>
              <a:gd name="T78" fmla="*/ 183 w 331"/>
              <a:gd name="T79" fmla="*/ 1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31" h="332">
                <a:moveTo>
                  <a:pt x="166" y="0"/>
                </a:moveTo>
                <a:lnTo>
                  <a:pt x="166" y="0"/>
                </a:lnTo>
                <a:lnTo>
                  <a:pt x="150" y="1"/>
                </a:lnTo>
                <a:lnTo>
                  <a:pt x="133" y="3"/>
                </a:lnTo>
                <a:lnTo>
                  <a:pt x="117" y="8"/>
                </a:lnTo>
                <a:lnTo>
                  <a:pt x="102" y="13"/>
                </a:lnTo>
                <a:lnTo>
                  <a:pt x="102" y="13"/>
                </a:lnTo>
                <a:lnTo>
                  <a:pt x="105" y="21"/>
                </a:lnTo>
                <a:lnTo>
                  <a:pt x="108" y="28"/>
                </a:lnTo>
                <a:lnTo>
                  <a:pt x="110" y="37"/>
                </a:lnTo>
                <a:lnTo>
                  <a:pt x="110" y="46"/>
                </a:lnTo>
                <a:lnTo>
                  <a:pt x="110" y="46"/>
                </a:lnTo>
                <a:lnTo>
                  <a:pt x="109" y="60"/>
                </a:lnTo>
                <a:lnTo>
                  <a:pt x="105" y="72"/>
                </a:lnTo>
                <a:lnTo>
                  <a:pt x="99" y="83"/>
                </a:lnTo>
                <a:lnTo>
                  <a:pt x="92" y="92"/>
                </a:lnTo>
                <a:lnTo>
                  <a:pt x="82" y="99"/>
                </a:lnTo>
                <a:lnTo>
                  <a:pt x="71" y="105"/>
                </a:lnTo>
                <a:lnTo>
                  <a:pt x="59" y="109"/>
                </a:lnTo>
                <a:lnTo>
                  <a:pt x="46" y="110"/>
                </a:lnTo>
                <a:lnTo>
                  <a:pt x="46" y="110"/>
                </a:lnTo>
                <a:lnTo>
                  <a:pt x="38" y="110"/>
                </a:lnTo>
                <a:lnTo>
                  <a:pt x="29" y="108"/>
                </a:lnTo>
                <a:lnTo>
                  <a:pt x="21" y="105"/>
                </a:lnTo>
                <a:lnTo>
                  <a:pt x="14" y="102"/>
                </a:lnTo>
                <a:lnTo>
                  <a:pt x="14" y="102"/>
                </a:lnTo>
                <a:lnTo>
                  <a:pt x="8" y="117"/>
                </a:lnTo>
                <a:lnTo>
                  <a:pt x="4" y="133"/>
                </a:lnTo>
                <a:lnTo>
                  <a:pt x="2" y="149"/>
                </a:lnTo>
                <a:lnTo>
                  <a:pt x="0" y="166"/>
                </a:lnTo>
                <a:lnTo>
                  <a:pt x="0" y="166"/>
                </a:lnTo>
                <a:lnTo>
                  <a:pt x="2" y="182"/>
                </a:lnTo>
                <a:lnTo>
                  <a:pt x="4" y="199"/>
                </a:lnTo>
                <a:lnTo>
                  <a:pt x="8" y="215"/>
                </a:lnTo>
                <a:lnTo>
                  <a:pt x="14" y="229"/>
                </a:lnTo>
                <a:lnTo>
                  <a:pt x="21" y="245"/>
                </a:lnTo>
                <a:lnTo>
                  <a:pt x="29" y="258"/>
                </a:lnTo>
                <a:lnTo>
                  <a:pt x="39" y="270"/>
                </a:lnTo>
                <a:lnTo>
                  <a:pt x="50" y="282"/>
                </a:lnTo>
                <a:lnTo>
                  <a:pt x="61" y="293"/>
                </a:lnTo>
                <a:lnTo>
                  <a:pt x="74" y="303"/>
                </a:lnTo>
                <a:lnTo>
                  <a:pt x="87" y="311"/>
                </a:lnTo>
                <a:lnTo>
                  <a:pt x="102" y="318"/>
                </a:lnTo>
                <a:lnTo>
                  <a:pt x="117" y="323"/>
                </a:lnTo>
                <a:lnTo>
                  <a:pt x="133" y="328"/>
                </a:lnTo>
                <a:lnTo>
                  <a:pt x="150" y="331"/>
                </a:lnTo>
                <a:lnTo>
                  <a:pt x="166" y="332"/>
                </a:lnTo>
                <a:lnTo>
                  <a:pt x="166" y="332"/>
                </a:lnTo>
                <a:lnTo>
                  <a:pt x="183" y="331"/>
                </a:lnTo>
                <a:lnTo>
                  <a:pt x="199" y="328"/>
                </a:lnTo>
                <a:lnTo>
                  <a:pt x="216" y="323"/>
                </a:lnTo>
                <a:lnTo>
                  <a:pt x="230" y="318"/>
                </a:lnTo>
                <a:lnTo>
                  <a:pt x="245" y="311"/>
                </a:lnTo>
                <a:lnTo>
                  <a:pt x="259" y="303"/>
                </a:lnTo>
                <a:lnTo>
                  <a:pt x="271" y="293"/>
                </a:lnTo>
                <a:lnTo>
                  <a:pt x="283" y="282"/>
                </a:lnTo>
                <a:lnTo>
                  <a:pt x="294" y="270"/>
                </a:lnTo>
                <a:lnTo>
                  <a:pt x="304" y="258"/>
                </a:lnTo>
                <a:lnTo>
                  <a:pt x="312" y="245"/>
                </a:lnTo>
                <a:lnTo>
                  <a:pt x="319" y="229"/>
                </a:lnTo>
                <a:lnTo>
                  <a:pt x="324" y="215"/>
                </a:lnTo>
                <a:lnTo>
                  <a:pt x="329" y="199"/>
                </a:lnTo>
                <a:lnTo>
                  <a:pt x="331" y="182"/>
                </a:lnTo>
                <a:lnTo>
                  <a:pt x="331" y="166"/>
                </a:lnTo>
                <a:lnTo>
                  <a:pt x="331" y="166"/>
                </a:lnTo>
                <a:lnTo>
                  <a:pt x="331" y="149"/>
                </a:lnTo>
                <a:lnTo>
                  <a:pt x="329" y="132"/>
                </a:lnTo>
                <a:lnTo>
                  <a:pt x="324" y="116"/>
                </a:lnTo>
                <a:lnTo>
                  <a:pt x="319" y="101"/>
                </a:lnTo>
                <a:lnTo>
                  <a:pt x="312" y="86"/>
                </a:lnTo>
                <a:lnTo>
                  <a:pt x="304" y="73"/>
                </a:lnTo>
                <a:lnTo>
                  <a:pt x="294" y="60"/>
                </a:lnTo>
                <a:lnTo>
                  <a:pt x="283" y="49"/>
                </a:lnTo>
                <a:lnTo>
                  <a:pt x="271" y="38"/>
                </a:lnTo>
                <a:lnTo>
                  <a:pt x="259" y="28"/>
                </a:lnTo>
                <a:lnTo>
                  <a:pt x="245" y="20"/>
                </a:lnTo>
                <a:lnTo>
                  <a:pt x="230" y="13"/>
                </a:lnTo>
                <a:lnTo>
                  <a:pt x="216" y="8"/>
                </a:lnTo>
                <a:lnTo>
                  <a:pt x="199" y="3"/>
                </a:lnTo>
                <a:lnTo>
                  <a:pt x="183" y="1"/>
                </a:lnTo>
                <a:lnTo>
                  <a:pt x="166" y="0"/>
                </a:lnTo>
              </a:path>
            </a:pathLst>
          </a:cu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97" name="Freeform 487"/>
          <p:cNvSpPr/>
          <p:nvPr/>
        </p:nvSpPr>
        <p:spPr bwMode="auto">
          <a:xfrm>
            <a:off x="5265110" y="4553392"/>
            <a:ext cx="400128" cy="400128"/>
          </a:xfrm>
          <a:custGeom>
            <a:avLst/>
            <a:gdLst>
              <a:gd name="T0" fmla="*/ 103 w 103"/>
              <a:gd name="T1" fmla="*/ 51 h 103"/>
              <a:gd name="T2" fmla="*/ 103 w 103"/>
              <a:gd name="T3" fmla="*/ 51 h 103"/>
              <a:gd name="T4" fmla="*/ 102 w 103"/>
              <a:gd name="T5" fmla="*/ 61 h 103"/>
              <a:gd name="T6" fmla="*/ 99 w 103"/>
              <a:gd name="T7" fmla="*/ 71 h 103"/>
              <a:gd name="T8" fmla="*/ 95 w 103"/>
              <a:gd name="T9" fmla="*/ 80 h 103"/>
              <a:gd name="T10" fmla="*/ 88 w 103"/>
              <a:gd name="T11" fmla="*/ 88 h 103"/>
              <a:gd name="T12" fmla="*/ 81 w 103"/>
              <a:gd name="T13" fmla="*/ 94 h 103"/>
              <a:gd name="T14" fmla="*/ 72 w 103"/>
              <a:gd name="T15" fmla="*/ 98 h 103"/>
              <a:gd name="T16" fmla="*/ 62 w 103"/>
              <a:gd name="T17" fmla="*/ 102 h 103"/>
              <a:gd name="T18" fmla="*/ 52 w 103"/>
              <a:gd name="T19" fmla="*/ 103 h 103"/>
              <a:gd name="T20" fmla="*/ 52 w 103"/>
              <a:gd name="T21" fmla="*/ 103 h 103"/>
              <a:gd name="T22" fmla="*/ 41 w 103"/>
              <a:gd name="T23" fmla="*/ 102 h 103"/>
              <a:gd name="T24" fmla="*/ 31 w 103"/>
              <a:gd name="T25" fmla="*/ 98 h 103"/>
              <a:gd name="T26" fmla="*/ 23 w 103"/>
              <a:gd name="T27" fmla="*/ 94 h 103"/>
              <a:gd name="T28" fmla="*/ 16 w 103"/>
              <a:gd name="T29" fmla="*/ 88 h 103"/>
              <a:gd name="T30" fmla="*/ 10 w 103"/>
              <a:gd name="T31" fmla="*/ 80 h 103"/>
              <a:gd name="T32" fmla="*/ 5 w 103"/>
              <a:gd name="T33" fmla="*/ 71 h 103"/>
              <a:gd name="T34" fmla="*/ 1 w 103"/>
              <a:gd name="T35" fmla="*/ 61 h 103"/>
              <a:gd name="T36" fmla="*/ 0 w 103"/>
              <a:gd name="T37" fmla="*/ 51 h 103"/>
              <a:gd name="T38" fmla="*/ 0 w 103"/>
              <a:gd name="T39" fmla="*/ 51 h 103"/>
              <a:gd name="T40" fmla="*/ 1 w 103"/>
              <a:gd name="T41" fmla="*/ 41 h 103"/>
              <a:gd name="T42" fmla="*/ 5 w 103"/>
              <a:gd name="T43" fmla="*/ 31 h 103"/>
              <a:gd name="T44" fmla="*/ 10 w 103"/>
              <a:gd name="T45" fmla="*/ 23 h 103"/>
              <a:gd name="T46" fmla="*/ 16 w 103"/>
              <a:gd name="T47" fmla="*/ 15 h 103"/>
              <a:gd name="T48" fmla="*/ 23 w 103"/>
              <a:gd name="T49" fmla="*/ 8 h 103"/>
              <a:gd name="T50" fmla="*/ 31 w 103"/>
              <a:gd name="T51" fmla="*/ 3 h 103"/>
              <a:gd name="T52" fmla="*/ 41 w 103"/>
              <a:gd name="T53" fmla="*/ 1 h 103"/>
              <a:gd name="T54" fmla="*/ 52 w 103"/>
              <a:gd name="T55" fmla="*/ 0 h 103"/>
              <a:gd name="T56" fmla="*/ 52 w 103"/>
              <a:gd name="T57" fmla="*/ 0 h 103"/>
              <a:gd name="T58" fmla="*/ 62 w 103"/>
              <a:gd name="T59" fmla="*/ 1 h 103"/>
              <a:gd name="T60" fmla="*/ 72 w 103"/>
              <a:gd name="T61" fmla="*/ 3 h 103"/>
              <a:gd name="T62" fmla="*/ 81 w 103"/>
              <a:gd name="T63" fmla="*/ 8 h 103"/>
              <a:gd name="T64" fmla="*/ 88 w 103"/>
              <a:gd name="T65" fmla="*/ 15 h 103"/>
              <a:gd name="T66" fmla="*/ 95 w 103"/>
              <a:gd name="T67" fmla="*/ 23 h 103"/>
              <a:gd name="T68" fmla="*/ 99 w 103"/>
              <a:gd name="T69" fmla="*/ 31 h 103"/>
              <a:gd name="T70" fmla="*/ 102 w 103"/>
              <a:gd name="T71" fmla="*/ 41 h 103"/>
              <a:gd name="T72" fmla="*/ 103 w 103"/>
              <a:gd name="T73" fmla="*/ 51 h 103"/>
              <a:gd name="T74" fmla="*/ 103 w 103"/>
              <a:gd name="T75" fmla="*/ 5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3" h="103">
                <a:moveTo>
                  <a:pt x="103" y="51"/>
                </a:moveTo>
                <a:lnTo>
                  <a:pt x="103" y="51"/>
                </a:lnTo>
                <a:lnTo>
                  <a:pt x="102" y="61"/>
                </a:lnTo>
                <a:lnTo>
                  <a:pt x="99" y="71"/>
                </a:lnTo>
                <a:lnTo>
                  <a:pt x="95" y="80"/>
                </a:lnTo>
                <a:lnTo>
                  <a:pt x="88" y="88"/>
                </a:lnTo>
                <a:lnTo>
                  <a:pt x="81" y="94"/>
                </a:lnTo>
                <a:lnTo>
                  <a:pt x="72" y="98"/>
                </a:lnTo>
                <a:lnTo>
                  <a:pt x="62" y="102"/>
                </a:lnTo>
                <a:lnTo>
                  <a:pt x="52" y="103"/>
                </a:lnTo>
                <a:lnTo>
                  <a:pt x="52" y="103"/>
                </a:lnTo>
                <a:lnTo>
                  <a:pt x="41" y="102"/>
                </a:lnTo>
                <a:lnTo>
                  <a:pt x="31" y="98"/>
                </a:lnTo>
                <a:lnTo>
                  <a:pt x="23" y="94"/>
                </a:lnTo>
                <a:lnTo>
                  <a:pt x="16" y="88"/>
                </a:lnTo>
                <a:lnTo>
                  <a:pt x="10" y="80"/>
                </a:lnTo>
                <a:lnTo>
                  <a:pt x="5" y="71"/>
                </a:lnTo>
                <a:lnTo>
                  <a:pt x="1" y="61"/>
                </a:lnTo>
                <a:lnTo>
                  <a:pt x="0" y="51"/>
                </a:lnTo>
                <a:lnTo>
                  <a:pt x="0" y="51"/>
                </a:lnTo>
                <a:lnTo>
                  <a:pt x="1" y="41"/>
                </a:lnTo>
                <a:lnTo>
                  <a:pt x="5" y="31"/>
                </a:lnTo>
                <a:lnTo>
                  <a:pt x="10" y="23"/>
                </a:lnTo>
                <a:lnTo>
                  <a:pt x="16" y="15"/>
                </a:lnTo>
                <a:lnTo>
                  <a:pt x="23" y="8"/>
                </a:lnTo>
                <a:lnTo>
                  <a:pt x="31" y="3"/>
                </a:lnTo>
                <a:lnTo>
                  <a:pt x="41" y="1"/>
                </a:lnTo>
                <a:lnTo>
                  <a:pt x="52" y="0"/>
                </a:lnTo>
                <a:lnTo>
                  <a:pt x="52" y="0"/>
                </a:lnTo>
                <a:lnTo>
                  <a:pt x="62" y="1"/>
                </a:lnTo>
                <a:lnTo>
                  <a:pt x="72" y="3"/>
                </a:lnTo>
                <a:lnTo>
                  <a:pt x="81" y="8"/>
                </a:lnTo>
                <a:lnTo>
                  <a:pt x="88" y="15"/>
                </a:lnTo>
                <a:lnTo>
                  <a:pt x="95" y="23"/>
                </a:lnTo>
                <a:lnTo>
                  <a:pt x="99" y="31"/>
                </a:lnTo>
                <a:lnTo>
                  <a:pt x="102" y="41"/>
                </a:lnTo>
                <a:lnTo>
                  <a:pt x="103" y="51"/>
                </a:lnTo>
                <a:lnTo>
                  <a:pt x="103" y="51"/>
                </a:lnTo>
                <a:close/>
              </a:path>
            </a:pathLst>
          </a:custGeom>
          <a:solidFill>
            <a:schemeClr val="accent5"/>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42" name="Freeform 42"/>
          <p:cNvSpPr>
            <a:spLocks noEditPoints="1"/>
          </p:cNvSpPr>
          <p:nvPr/>
        </p:nvSpPr>
        <p:spPr bwMode="auto">
          <a:xfrm>
            <a:off x="6912764" y="5058689"/>
            <a:ext cx="505906" cy="328259"/>
          </a:xfrm>
          <a:custGeom>
            <a:avLst/>
            <a:gdLst>
              <a:gd name="T0" fmla="*/ 276 w 282"/>
              <a:gd name="T1" fmla="*/ 183 h 183"/>
              <a:gd name="T2" fmla="*/ 6 w 282"/>
              <a:gd name="T3" fmla="*/ 183 h 183"/>
              <a:gd name="T4" fmla="*/ 6 w 282"/>
              <a:gd name="T5" fmla="*/ 183 h 183"/>
              <a:gd name="T6" fmla="*/ 0 w 282"/>
              <a:gd name="T7" fmla="*/ 180 h 183"/>
              <a:gd name="T8" fmla="*/ 0 w 282"/>
              <a:gd name="T9" fmla="*/ 174 h 183"/>
              <a:gd name="T10" fmla="*/ 0 w 282"/>
              <a:gd name="T11" fmla="*/ 9 h 183"/>
              <a:gd name="T12" fmla="*/ 0 w 282"/>
              <a:gd name="T13" fmla="*/ 9 h 183"/>
              <a:gd name="T14" fmla="*/ 0 w 282"/>
              <a:gd name="T15" fmla="*/ 3 h 183"/>
              <a:gd name="T16" fmla="*/ 6 w 282"/>
              <a:gd name="T17" fmla="*/ 0 h 183"/>
              <a:gd name="T18" fmla="*/ 276 w 282"/>
              <a:gd name="T19" fmla="*/ 0 h 183"/>
              <a:gd name="T20" fmla="*/ 276 w 282"/>
              <a:gd name="T21" fmla="*/ 0 h 183"/>
              <a:gd name="T22" fmla="*/ 282 w 282"/>
              <a:gd name="T23" fmla="*/ 3 h 183"/>
              <a:gd name="T24" fmla="*/ 282 w 282"/>
              <a:gd name="T25" fmla="*/ 9 h 183"/>
              <a:gd name="T26" fmla="*/ 282 w 282"/>
              <a:gd name="T27" fmla="*/ 174 h 183"/>
              <a:gd name="T28" fmla="*/ 282 w 282"/>
              <a:gd name="T29" fmla="*/ 174 h 183"/>
              <a:gd name="T30" fmla="*/ 282 w 282"/>
              <a:gd name="T31" fmla="*/ 180 h 183"/>
              <a:gd name="T32" fmla="*/ 276 w 282"/>
              <a:gd name="T33" fmla="*/ 183 h 183"/>
              <a:gd name="T34" fmla="*/ 276 w 282"/>
              <a:gd name="T35" fmla="*/ 183 h 183"/>
              <a:gd name="T36" fmla="*/ 15 w 282"/>
              <a:gd name="T37" fmla="*/ 168 h 183"/>
              <a:gd name="T38" fmla="*/ 267 w 282"/>
              <a:gd name="T39" fmla="*/ 168 h 183"/>
              <a:gd name="T40" fmla="*/ 267 w 282"/>
              <a:gd name="T41" fmla="*/ 15 h 183"/>
              <a:gd name="T42" fmla="*/ 15 w 282"/>
              <a:gd name="T43" fmla="*/ 15 h 183"/>
              <a:gd name="T44" fmla="*/ 15 w 282"/>
              <a:gd name="T45" fmla="*/ 16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82" h="183">
                <a:moveTo>
                  <a:pt x="276" y="183"/>
                </a:moveTo>
                <a:lnTo>
                  <a:pt x="6" y="183"/>
                </a:lnTo>
                <a:lnTo>
                  <a:pt x="6" y="183"/>
                </a:lnTo>
                <a:lnTo>
                  <a:pt x="0" y="180"/>
                </a:lnTo>
                <a:lnTo>
                  <a:pt x="0" y="174"/>
                </a:lnTo>
                <a:lnTo>
                  <a:pt x="0" y="9"/>
                </a:lnTo>
                <a:lnTo>
                  <a:pt x="0" y="9"/>
                </a:lnTo>
                <a:lnTo>
                  <a:pt x="0" y="3"/>
                </a:lnTo>
                <a:lnTo>
                  <a:pt x="6" y="0"/>
                </a:lnTo>
                <a:lnTo>
                  <a:pt x="276" y="0"/>
                </a:lnTo>
                <a:lnTo>
                  <a:pt x="276" y="0"/>
                </a:lnTo>
                <a:lnTo>
                  <a:pt x="282" y="3"/>
                </a:lnTo>
                <a:lnTo>
                  <a:pt x="282" y="9"/>
                </a:lnTo>
                <a:lnTo>
                  <a:pt x="282" y="174"/>
                </a:lnTo>
                <a:lnTo>
                  <a:pt x="282" y="174"/>
                </a:lnTo>
                <a:lnTo>
                  <a:pt x="282" y="180"/>
                </a:lnTo>
                <a:lnTo>
                  <a:pt x="276" y="183"/>
                </a:lnTo>
                <a:lnTo>
                  <a:pt x="276" y="183"/>
                </a:lnTo>
                <a:close/>
                <a:moveTo>
                  <a:pt x="15" y="168"/>
                </a:moveTo>
                <a:lnTo>
                  <a:pt x="267" y="168"/>
                </a:lnTo>
                <a:lnTo>
                  <a:pt x="267" y="15"/>
                </a:lnTo>
                <a:lnTo>
                  <a:pt x="15" y="15"/>
                </a:lnTo>
                <a:lnTo>
                  <a:pt x="15" y="168"/>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43" name="Freeform 43"/>
          <p:cNvSpPr/>
          <p:nvPr/>
        </p:nvSpPr>
        <p:spPr bwMode="auto">
          <a:xfrm>
            <a:off x="6912764" y="5058695"/>
            <a:ext cx="505906" cy="197314"/>
          </a:xfrm>
          <a:custGeom>
            <a:avLst/>
            <a:gdLst>
              <a:gd name="T0" fmla="*/ 142 w 282"/>
              <a:gd name="T1" fmla="*/ 110 h 110"/>
              <a:gd name="T2" fmla="*/ 142 w 282"/>
              <a:gd name="T3" fmla="*/ 110 h 110"/>
              <a:gd name="T4" fmla="*/ 137 w 282"/>
              <a:gd name="T5" fmla="*/ 110 h 110"/>
              <a:gd name="T6" fmla="*/ 3 w 282"/>
              <a:gd name="T7" fmla="*/ 15 h 110"/>
              <a:gd name="T8" fmla="*/ 3 w 282"/>
              <a:gd name="T9" fmla="*/ 15 h 110"/>
              <a:gd name="T10" fmla="*/ 0 w 282"/>
              <a:gd name="T11" fmla="*/ 9 h 110"/>
              <a:gd name="T12" fmla="*/ 0 w 282"/>
              <a:gd name="T13" fmla="*/ 3 h 110"/>
              <a:gd name="T14" fmla="*/ 0 w 282"/>
              <a:gd name="T15" fmla="*/ 3 h 110"/>
              <a:gd name="T16" fmla="*/ 6 w 282"/>
              <a:gd name="T17" fmla="*/ 0 h 110"/>
              <a:gd name="T18" fmla="*/ 12 w 282"/>
              <a:gd name="T19" fmla="*/ 3 h 110"/>
              <a:gd name="T20" fmla="*/ 142 w 282"/>
              <a:gd name="T21" fmla="*/ 96 h 110"/>
              <a:gd name="T22" fmla="*/ 270 w 282"/>
              <a:gd name="T23" fmla="*/ 3 h 110"/>
              <a:gd name="T24" fmla="*/ 270 w 282"/>
              <a:gd name="T25" fmla="*/ 3 h 110"/>
              <a:gd name="T26" fmla="*/ 276 w 282"/>
              <a:gd name="T27" fmla="*/ 0 h 110"/>
              <a:gd name="T28" fmla="*/ 282 w 282"/>
              <a:gd name="T29" fmla="*/ 3 h 110"/>
              <a:gd name="T30" fmla="*/ 282 w 282"/>
              <a:gd name="T31" fmla="*/ 3 h 110"/>
              <a:gd name="T32" fmla="*/ 282 w 282"/>
              <a:gd name="T33" fmla="*/ 9 h 110"/>
              <a:gd name="T34" fmla="*/ 279 w 282"/>
              <a:gd name="T35" fmla="*/ 15 h 110"/>
              <a:gd name="T36" fmla="*/ 145 w 282"/>
              <a:gd name="T37" fmla="*/ 110 h 110"/>
              <a:gd name="T38" fmla="*/ 145 w 282"/>
              <a:gd name="T39" fmla="*/ 110 h 110"/>
              <a:gd name="T40" fmla="*/ 142 w 282"/>
              <a:gd name="T41" fmla="*/ 110 h 110"/>
              <a:gd name="T42" fmla="*/ 142 w 282"/>
              <a:gd name="T43" fmla="*/ 11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2" h="110">
                <a:moveTo>
                  <a:pt x="142" y="110"/>
                </a:moveTo>
                <a:lnTo>
                  <a:pt x="142" y="110"/>
                </a:lnTo>
                <a:lnTo>
                  <a:pt x="137" y="110"/>
                </a:lnTo>
                <a:lnTo>
                  <a:pt x="3" y="15"/>
                </a:lnTo>
                <a:lnTo>
                  <a:pt x="3" y="15"/>
                </a:lnTo>
                <a:lnTo>
                  <a:pt x="0" y="9"/>
                </a:lnTo>
                <a:lnTo>
                  <a:pt x="0" y="3"/>
                </a:lnTo>
                <a:lnTo>
                  <a:pt x="0" y="3"/>
                </a:lnTo>
                <a:lnTo>
                  <a:pt x="6" y="0"/>
                </a:lnTo>
                <a:lnTo>
                  <a:pt x="12" y="3"/>
                </a:lnTo>
                <a:lnTo>
                  <a:pt x="142" y="96"/>
                </a:lnTo>
                <a:lnTo>
                  <a:pt x="270" y="3"/>
                </a:lnTo>
                <a:lnTo>
                  <a:pt x="270" y="3"/>
                </a:lnTo>
                <a:lnTo>
                  <a:pt x="276" y="0"/>
                </a:lnTo>
                <a:lnTo>
                  <a:pt x="282" y="3"/>
                </a:lnTo>
                <a:lnTo>
                  <a:pt x="282" y="3"/>
                </a:lnTo>
                <a:lnTo>
                  <a:pt x="282" y="9"/>
                </a:lnTo>
                <a:lnTo>
                  <a:pt x="279" y="15"/>
                </a:lnTo>
                <a:lnTo>
                  <a:pt x="145" y="110"/>
                </a:lnTo>
                <a:lnTo>
                  <a:pt x="145" y="110"/>
                </a:lnTo>
                <a:lnTo>
                  <a:pt x="142" y="110"/>
                </a:lnTo>
                <a:lnTo>
                  <a:pt x="142" y="11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44" name="Freeform 44"/>
          <p:cNvSpPr/>
          <p:nvPr/>
        </p:nvSpPr>
        <p:spPr bwMode="auto">
          <a:xfrm>
            <a:off x="6912762" y="5168131"/>
            <a:ext cx="177604" cy="218839"/>
          </a:xfrm>
          <a:custGeom>
            <a:avLst/>
            <a:gdLst>
              <a:gd name="T0" fmla="*/ 6 w 99"/>
              <a:gd name="T1" fmla="*/ 122 h 122"/>
              <a:gd name="T2" fmla="*/ 6 w 99"/>
              <a:gd name="T3" fmla="*/ 122 h 122"/>
              <a:gd name="T4" fmla="*/ 3 w 99"/>
              <a:gd name="T5" fmla="*/ 119 h 122"/>
              <a:gd name="T6" fmla="*/ 3 w 99"/>
              <a:gd name="T7" fmla="*/ 119 h 122"/>
              <a:gd name="T8" fmla="*/ 0 w 99"/>
              <a:gd name="T9" fmla="*/ 113 h 122"/>
              <a:gd name="T10" fmla="*/ 0 w 99"/>
              <a:gd name="T11" fmla="*/ 107 h 122"/>
              <a:gd name="T12" fmla="*/ 87 w 99"/>
              <a:gd name="T13" fmla="*/ 3 h 122"/>
              <a:gd name="T14" fmla="*/ 87 w 99"/>
              <a:gd name="T15" fmla="*/ 3 h 122"/>
              <a:gd name="T16" fmla="*/ 93 w 99"/>
              <a:gd name="T17" fmla="*/ 0 h 122"/>
              <a:gd name="T18" fmla="*/ 96 w 99"/>
              <a:gd name="T19" fmla="*/ 3 h 122"/>
              <a:gd name="T20" fmla="*/ 96 w 99"/>
              <a:gd name="T21" fmla="*/ 3 h 122"/>
              <a:gd name="T22" fmla="*/ 99 w 99"/>
              <a:gd name="T23" fmla="*/ 9 h 122"/>
              <a:gd name="T24" fmla="*/ 99 w 99"/>
              <a:gd name="T25" fmla="*/ 12 h 122"/>
              <a:gd name="T26" fmla="*/ 12 w 99"/>
              <a:gd name="T27" fmla="*/ 119 h 122"/>
              <a:gd name="T28" fmla="*/ 12 w 99"/>
              <a:gd name="T29" fmla="*/ 119 h 122"/>
              <a:gd name="T30" fmla="*/ 6 w 99"/>
              <a:gd name="T31" fmla="*/ 122 h 122"/>
              <a:gd name="T32" fmla="*/ 6 w 99"/>
              <a:gd name="T3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22">
                <a:moveTo>
                  <a:pt x="6" y="122"/>
                </a:moveTo>
                <a:lnTo>
                  <a:pt x="6" y="122"/>
                </a:lnTo>
                <a:lnTo>
                  <a:pt x="3" y="119"/>
                </a:lnTo>
                <a:lnTo>
                  <a:pt x="3" y="119"/>
                </a:lnTo>
                <a:lnTo>
                  <a:pt x="0" y="113"/>
                </a:lnTo>
                <a:lnTo>
                  <a:pt x="0" y="107"/>
                </a:lnTo>
                <a:lnTo>
                  <a:pt x="87" y="3"/>
                </a:lnTo>
                <a:lnTo>
                  <a:pt x="87" y="3"/>
                </a:lnTo>
                <a:lnTo>
                  <a:pt x="93" y="0"/>
                </a:lnTo>
                <a:lnTo>
                  <a:pt x="96" y="3"/>
                </a:lnTo>
                <a:lnTo>
                  <a:pt x="96" y="3"/>
                </a:lnTo>
                <a:lnTo>
                  <a:pt x="99" y="9"/>
                </a:lnTo>
                <a:lnTo>
                  <a:pt x="99" y="12"/>
                </a:lnTo>
                <a:lnTo>
                  <a:pt x="12" y="119"/>
                </a:lnTo>
                <a:lnTo>
                  <a:pt x="12" y="119"/>
                </a:lnTo>
                <a:lnTo>
                  <a:pt x="6" y="122"/>
                </a:lnTo>
                <a:lnTo>
                  <a:pt x="6" y="122"/>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45" name="Freeform 45"/>
          <p:cNvSpPr/>
          <p:nvPr/>
        </p:nvSpPr>
        <p:spPr bwMode="auto">
          <a:xfrm>
            <a:off x="7241063" y="5168148"/>
            <a:ext cx="177604" cy="218839"/>
          </a:xfrm>
          <a:custGeom>
            <a:avLst/>
            <a:gdLst>
              <a:gd name="T0" fmla="*/ 93 w 99"/>
              <a:gd name="T1" fmla="*/ 122 h 122"/>
              <a:gd name="T2" fmla="*/ 93 w 99"/>
              <a:gd name="T3" fmla="*/ 122 h 122"/>
              <a:gd name="T4" fmla="*/ 87 w 99"/>
              <a:gd name="T5" fmla="*/ 119 h 122"/>
              <a:gd name="T6" fmla="*/ 0 w 99"/>
              <a:gd name="T7" fmla="*/ 12 h 122"/>
              <a:gd name="T8" fmla="*/ 0 w 99"/>
              <a:gd name="T9" fmla="*/ 12 h 122"/>
              <a:gd name="T10" fmla="*/ 0 w 99"/>
              <a:gd name="T11" fmla="*/ 9 h 122"/>
              <a:gd name="T12" fmla="*/ 3 w 99"/>
              <a:gd name="T13" fmla="*/ 3 h 122"/>
              <a:gd name="T14" fmla="*/ 3 w 99"/>
              <a:gd name="T15" fmla="*/ 3 h 122"/>
              <a:gd name="T16" fmla="*/ 6 w 99"/>
              <a:gd name="T17" fmla="*/ 0 h 122"/>
              <a:gd name="T18" fmla="*/ 12 w 99"/>
              <a:gd name="T19" fmla="*/ 3 h 122"/>
              <a:gd name="T20" fmla="*/ 99 w 99"/>
              <a:gd name="T21" fmla="*/ 107 h 122"/>
              <a:gd name="T22" fmla="*/ 99 w 99"/>
              <a:gd name="T23" fmla="*/ 107 h 122"/>
              <a:gd name="T24" fmla="*/ 99 w 99"/>
              <a:gd name="T25" fmla="*/ 113 h 122"/>
              <a:gd name="T26" fmla="*/ 96 w 99"/>
              <a:gd name="T27" fmla="*/ 119 h 122"/>
              <a:gd name="T28" fmla="*/ 96 w 99"/>
              <a:gd name="T29" fmla="*/ 119 h 122"/>
              <a:gd name="T30" fmla="*/ 93 w 99"/>
              <a:gd name="T31" fmla="*/ 122 h 122"/>
              <a:gd name="T32" fmla="*/ 93 w 99"/>
              <a:gd name="T33" fmla="*/ 122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9" h="122">
                <a:moveTo>
                  <a:pt x="93" y="122"/>
                </a:moveTo>
                <a:lnTo>
                  <a:pt x="93" y="122"/>
                </a:lnTo>
                <a:lnTo>
                  <a:pt x="87" y="119"/>
                </a:lnTo>
                <a:lnTo>
                  <a:pt x="0" y="12"/>
                </a:lnTo>
                <a:lnTo>
                  <a:pt x="0" y="12"/>
                </a:lnTo>
                <a:lnTo>
                  <a:pt x="0" y="9"/>
                </a:lnTo>
                <a:lnTo>
                  <a:pt x="3" y="3"/>
                </a:lnTo>
                <a:lnTo>
                  <a:pt x="3" y="3"/>
                </a:lnTo>
                <a:lnTo>
                  <a:pt x="6" y="0"/>
                </a:lnTo>
                <a:lnTo>
                  <a:pt x="12" y="3"/>
                </a:lnTo>
                <a:lnTo>
                  <a:pt x="99" y="107"/>
                </a:lnTo>
                <a:lnTo>
                  <a:pt x="99" y="107"/>
                </a:lnTo>
                <a:lnTo>
                  <a:pt x="99" y="113"/>
                </a:lnTo>
                <a:lnTo>
                  <a:pt x="96" y="119"/>
                </a:lnTo>
                <a:lnTo>
                  <a:pt x="96" y="119"/>
                </a:lnTo>
                <a:lnTo>
                  <a:pt x="93" y="122"/>
                </a:lnTo>
                <a:lnTo>
                  <a:pt x="93" y="122"/>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nvGrpSpPr>
          <p:cNvPr id="2" name="Group 166"/>
          <p:cNvGrpSpPr/>
          <p:nvPr/>
        </p:nvGrpSpPr>
        <p:grpSpPr>
          <a:xfrm>
            <a:off x="6992910" y="2831786"/>
            <a:ext cx="345611" cy="442248"/>
            <a:chOff x="7008150" y="2770826"/>
            <a:chExt cx="345611" cy="442248"/>
          </a:xfrm>
        </p:grpSpPr>
        <p:sp>
          <p:nvSpPr>
            <p:cNvPr id="147" name="Freeform 33"/>
            <p:cNvSpPr>
              <a:spLocks noEditPoints="1"/>
            </p:cNvSpPr>
            <p:nvPr/>
          </p:nvSpPr>
          <p:spPr bwMode="auto">
            <a:xfrm>
              <a:off x="7008150" y="2770826"/>
              <a:ext cx="345609" cy="442245"/>
            </a:xfrm>
            <a:custGeom>
              <a:avLst/>
              <a:gdLst>
                <a:gd name="T0" fmla="*/ 139 w 211"/>
                <a:gd name="T1" fmla="*/ 270 h 270"/>
                <a:gd name="T2" fmla="*/ 5 w 211"/>
                <a:gd name="T3" fmla="*/ 270 h 270"/>
                <a:gd name="T4" fmla="*/ 5 w 211"/>
                <a:gd name="T5" fmla="*/ 270 h 270"/>
                <a:gd name="T6" fmla="*/ 3 w 211"/>
                <a:gd name="T7" fmla="*/ 270 h 270"/>
                <a:gd name="T8" fmla="*/ 0 w 211"/>
                <a:gd name="T9" fmla="*/ 264 h 270"/>
                <a:gd name="T10" fmla="*/ 0 w 211"/>
                <a:gd name="T11" fmla="*/ 6 h 270"/>
                <a:gd name="T12" fmla="*/ 0 w 211"/>
                <a:gd name="T13" fmla="*/ 6 h 270"/>
                <a:gd name="T14" fmla="*/ 3 w 211"/>
                <a:gd name="T15" fmla="*/ 3 h 270"/>
                <a:gd name="T16" fmla="*/ 5 w 211"/>
                <a:gd name="T17" fmla="*/ 0 h 270"/>
                <a:gd name="T18" fmla="*/ 206 w 211"/>
                <a:gd name="T19" fmla="*/ 0 h 270"/>
                <a:gd name="T20" fmla="*/ 206 w 211"/>
                <a:gd name="T21" fmla="*/ 0 h 270"/>
                <a:gd name="T22" fmla="*/ 211 w 211"/>
                <a:gd name="T23" fmla="*/ 3 h 270"/>
                <a:gd name="T24" fmla="*/ 211 w 211"/>
                <a:gd name="T25" fmla="*/ 6 h 270"/>
                <a:gd name="T26" fmla="*/ 211 w 211"/>
                <a:gd name="T27" fmla="*/ 200 h 270"/>
                <a:gd name="T28" fmla="*/ 211 w 211"/>
                <a:gd name="T29" fmla="*/ 200 h 270"/>
                <a:gd name="T30" fmla="*/ 211 w 211"/>
                <a:gd name="T31" fmla="*/ 203 h 270"/>
                <a:gd name="T32" fmla="*/ 145 w 211"/>
                <a:gd name="T33" fmla="*/ 270 h 270"/>
                <a:gd name="T34" fmla="*/ 145 w 211"/>
                <a:gd name="T35" fmla="*/ 270 h 270"/>
                <a:gd name="T36" fmla="*/ 139 w 211"/>
                <a:gd name="T37" fmla="*/ 270 h 270"/>
                <a:gd name="T38" fmla="*/ 139 w 211"/>
                <a:gd name="T39" fmla="*/ 270 h 270"/>
                <a:gd name="T40" fmla="*/ 14 w 211"/>
                <a:gd name="T41" fmla="*/ 255 h 270"/>
                <a:gd name="T42" fmla="*/ 136 w 211"/>
                <a:gd name="T43" fmla="*/ 255 h 270"/>
                <a:gd name="T44" fmla="*/ 197 w 211"/>
                <a:gd name="T45" fmla="*/ 197 h 270"/>
                <a:gd name="T46" fmla="*/ 197 w 211"/>
                <a:gd name="T47" fmla="*/ 14 h 270"/>
                <a:gd name="T48" fmla="*/ 14 w 211"/>
                <a:gd name="T49" fmla="*/ 14 h 270"/>
                <a:gd name="T50" fmla="*/ 14 w 211"/>
                <a:gd name="T51" fmla="*/ 255 h 270"/>
                <a:gd name="T52" fmla="*/ 206 w 211"/>
                <a:gd name="T53" fmla="*/ 200 h 270"/>
                <a:gd name="T54" fmla="*/ 206 w 211"/>
                <a:gd name="T55" fmla="*/ 200 h 270"/>
                <a:gd name="T56" fmla="*/ 206 w 211"/>
                <a:gd name="T57" fmla="*/ 20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1" h="270">
                  <a:moveTo>
                    <a:pt x="139" y="270"/>
                  </a:moveTo>
                  <a:lnTo>
                    <a:pt x="5" y="270"/>
                  </a:lnTo>
                  <a:lnTo>
                    <a:pt x="5" y="270"/>
                  </a:lnTo>
                  <a:lnTo>
                    <a:pt x="3" y="270"/>
                  </a:lnTo>
                  <a:lnTo>
                    <a:pt x="0" y="264"/>
                  </a:lnTo>
                  <a:lnTo>
                    <a:pt x="0" y="6"/>
                  </a:lnTo>
                  <a:lnTo>
                    <a:pt x="0" y="6"/>
                  </a:lnTo>
                  <a:lnTo>
                    <a:pt x="3" y="3"/>
                  </a:lnTo>
                  <a:lnTo>
                    <a:pt x="5" y="0"/>
                  </a:lnTo>
                  <a:lnTo>
                    <a:pt x="206" y="0"/>
                  </a:lnTo>
                  <a:lnTo>
                    <a:pt x="206" y="0"/>
                  </a:lnTo>
                  <a:lnTo>
                    <a:pt x="211" y="3"/>
                  </a:lnTo>
                  <a:lnTo>
                    <a:pt x="211" y="6"/>
                  </a:lnTo>
                  <a:lnTo>
                    <a:pt x="211" y="200"/>
                  </a:lnTo>
                  <a:lnTo>
                    <a:pt x="211" y="200"/>
                  </a:lnTo>
                  <a:lnTo>
                    <a:pt x="211" y="203"/>
                  </a:lnTo>
                  <a:lnTo>
                    <a:pt x="145" y="270"/>
                  </a:lnTo>
                  <a:lnTo>
                    <a:pt x="145" y="270"/>
                  </a:lnTo>
                  <a:lnTo>
                    <a:pt x="139" y="270"/>
                  </a:lnTo>
                  <a:lnTo>
                    <a:pt x="139" y="270"/>
                  </a:lnTo>
                  <a:close/>
                  <a:moveTo>
                    <a:pt x="14" y="255"/>
                  </a:moveTo>
                  <a:lnTo>
                    <a:pt x="136" y="255"/>
                  </a:lnTo>
                  <a:lnTo>
                    <a:pt x="197" y="197"/>
                  </a:lnTo>
                  <a:lnTo>
                    <a:pt x="197" y="14"/>
                  </a:lnTo>
                  <a:lnTo>
                    <a:pt x="14" y="14"/>
                  </a:lnTo>
                  <a:lnTo>
                    <a:pt x="14" y="255"/>
                  </a:lnTo>
                  <a:close/>
                  <a:moveTo>
                    <a:pt x="206" y="200"/>
                  </a:moveTo>
                  <a:lnTo>
                    <a:pt x="206" y="200"/>
                  </a:lnTo>
                  <a:lnTo>
                    <a:pt x="206" y="200"/>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48" name="Freeform 34"/>
            <p:cNvSpPr>
              <a:spLocks noEditPoints="1"/>
            </p:cNvSpPr>
            <p:nvPr/>
          </p:nvSpPr>
          <p:spPr bwMode="auto">
            <a:xfrm>
              <a:off x="7226002" y="3083679"/>
              <a:ext cx="127759" cy="129395"/>
            </a:xfrm>
            <a:custGeom>
              <a:avLst/>
              <a:gdLst>
                <a:gd name="T0" fmla="*/ 6 w 78"/>
                <a:gd name="T1" fmla="*/ 79 h 79"/>
                <a:gd name="T2" fmla="*/ 3 w 78"/>
                <a:gd name="T3" fmla="*/ 79 h 79"/>
                <a:gd name="T4" fmla="*/ 3 w 78"/>
                <a:gd name="T5" fmla="*/ 79 h 79"/>
                <a:gd name="T6" fmla="*/ 0 w 78"/>
                <a:gd name="T7" fmla="*/ 76 h 79"/>
                <a:gd name="T8" fmla="*/ 0 w 78"/>
                <a:gd name="T9" fmla="*/ 73 h 79"/>
                <a:gd name="T10" fmla="*/ 0 w 78"/>
                <a:gd name="T11" fmla="*/ 9 h 79"/>
                <a:gd name="T12" fmla="*/ 0 w 78"/>
                <a:gd name="T13" fmla="*/ 9 h 79"/>
                <a:gd name="T14" fmla="*/ 3 w 78"/>
                <a:gd name="T15" fmla="*/ 3 h 79"/>
                <a:gd name="T16" fmla="*/ 6 w 78"/>
                <a:gd name="T17" fmla="*/ 0 h 79"/>
                <a:gd name="T18" fmla="*/ 73 w 78"/>
                <a:gd name="T19" fmla="*/ 0 h 79"/>
                <a:gd name="T20" fmla="*/ 73 w 78"/>
                <a:gd name="T21" fmla="*/ 0 h 79"/>
                <a:gd name="T22" fmla="*/ 75 w 78"/>
                <a:gd name="T23" fmla="*/ 3 h 79"/>
                <a:gd name="T24" fmla="*/ 78 w 78"/>
                <a:gd name="T25" fmla="*/ 6 h 79"/>
                <a:gd name="T26" fmla="*/ 78 w 78"/>
                <a:gd name="T27" fmla="*/ 6 h 79"/>
                <a:gd name="T28" fmla="*/ 78 w 78"/>
                <a:gd name="T29" fmla="*/ 9 h 79"/>
                <a:gd name="T30" fmla="*/ 78 w 78"/>
                <a:gd name="T31" fmla="*/ 12 h 79"/>
                <a:gd name="T32" fmla="*/ 12 w 78"/>
                <a:gd name="T33" fmla="*/ 79 h 79"/>
                <a:gd name="T34" fmla="*/ 12 w 78"/>
                <a:gd name="T35" fmla="*/ 79 h 79"/>
                <a:gd name="T36" fmla="*/ 6 w 78"/>
                <a:gd name="T37" fmla="*/ 79 h 79"/>
                <a:gd name="T38" fmla="*/ 6 w 78"/>
                <a:gd name="T39" fmla="*/ 79 h 79"/>
                <a:gd name="T40" fmla="*/ 15 w 78"/>
                <a:gd name="T41" fmla="*/ 15 h 79"/>
                <a:gd name="T42" fmla="*/ 15 w 78"/>
                <a:gd name="T43" fmla="*/ 55 h 79"/>
                <a:gd name="T44" fmla="*/ 55 w 78"/>
                <a:gd name="T45" fmla="*/ 15 h 79"/>
                <a:gd name="T46" fmla="*/ 15 w 78"/>
                <a:gd name="T4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79">
                  <a:moveTo>
                    <a:pt x="6" y="79"/>
                  </a:moveTo>
                  <a:lnTo>
                    <a:pt x="3" y="79"/>
                  </a:lnTo>
                  <a:lnTo>
                    <a:pt x="3" y="79"/>
                  </a:lnTo>
                  <a:lnTo>
                    <a:pt x="0" y="76"/>
                  </a:lnTo>
                  <a:lnTo>
                    <a:pt x="0" y="73"/>
                  </a:lnTo>
                  <a:lnTo>
                    <a:pt x="0" y="9"/>
                  </a:lnTo>
                  <a:lnTo>
                    <a:pt x="0" y="9"/>
                  </a:lnTo>
                  <a:lnTo>
                    <a:pt x="3" y="3"/>
                  </a:lnTo>
                  <a:lnTo>
                    <a:pt x="6" y="0"/>
                  </a:lnTo>
                  <a:lnTo>
                    <a:pt x="73" y="0"/>
                  </a:lnTo>
                  <a:lnTo>
                    <a:pt x="73" y="0"/>
                  </a:lnTo>
                  <a:lnTo>
                    <a:pt x="75" y="3"/>
                  </a:lnTo>
                  <a:lnTo>
                    <a:pt x="78" y="6"/>
                  </a:lnTo>
                  <a:lnTo>
                    <a:pt x="78" y="6"/>
                  </a:lnTo>
                  <a:lnTo>
                    <a:pt x="78" y="9"/>
                  </a:lnTo>
                  <a:lnTo>
                    <a:pt x="78" y="12"/>
                  </a:lnTo>
                  <a:lnTo>
                    <a:pt x="12" y="79"/>
                  </a:lnTo>
                  <a:lnTo>
                    <a:pt x="12" y="79"/>
                  </a:lnTo>
                  <a:lnTo>
                    <a:pt x="6" y="79"/>
                  </a:lnTo>
                  <a:lnTo>
                    <a:pt x="6" y="79"/>
                  </a:lnTo>
                  <a:close/>
                  <a:moveTo>
                    <a:pt x="15" y="15"/>
                  </a:moveTo>
                  <a:lnTo>
                    <a:pt x="15" y="55"/>
                  </a:lnTo>
                  <a:lnTo>
                    <a:pt x="55" y="15"/>
                  </a:lnTo>
                  <a:lnTo>
                    <a:pt x="15" y="15"/>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49" name="Freeform 35"/>
            <p:cNvSpPr/>
            <p:nvPr/>
          </p:nvSpPr>
          <p:spPr bwMode="auto">
            <a:xfrm>
              <a:off x="7055649" y="2823236"/>
              <a:ext cx="250607" cy="22930"/>
            </a:xfrm>
            <a:custGeom>
              <a:avLst/>
              <a:gdLst>
                <a:gd name="T0" fmla="*/ 145 w 153"/>
                <a:gd name="T1" fmla="*/ 14 h 14"/>
                <a:gd name="T2" fmla="*/ 8 w 153"/>
                <a:gd name="T3" fmla="*/ 14 h 14"/>
                <a:gd name="T4" fmla="*/ 8 w 153"/>
                <a:gd name="T5" fmla="*/ 14 h 14"/>
                <a:gd name="T6" fmla="*/ 3 w 153"/>
                <a:gd name="T7" fmla="*/ 11 h 14"/>
                <a:gd name="T8" fmla="*/ 0 w 153"/>
                <a:gd name="T9" fmla="*/ 6 h 14"/>
                <a:gd name="T10" fmla="*/ 0 w 153"/>
                <a:gd name="T11" fmla="*/ 6 h 14"/>
                <a:gd name="T12" fmla="*/ 3 w 153"/>
                <a:gd name="T13" fmla="*/ 0 h 14"/>
                <a:gd name="T14" fmla="*/ 8 w 153"/>
                <a:gd name="T15" fmla="*/ 0 h 14"/>
                <a:gd name="T16" fmla="*/ 145 w 153"/>
                <a:gd name="T17" fmla="*/ 0 h 14"/>
                <a:gd name="T18" fmla="*/ 145 w 153"/>
                <a:gd name="T19" fmla="*/ 0 h 14"/>
                <a:gd name="T20" fmla="*/ 150 w 153"/>
                <a:gd name="T21" fmla="*/ 0 h 14"/>
                <a:gd name="T22" fmla="*/ 153 w 153"/>
                <a:gd name="T23" fmla="*/ 6 h 14"/>
                <a:gd name="T24" fmla="*/ 153 w 153"/>
                <a:gd name="T25" fmla="*/ 6 h 14"/>
                <a:gd name="T26" fmla="*/ 150 w 153"/>
                <a:gd name="T27" fmla="*/ 11 h 14"/>
                <a:gd name="T28" fmla="*/ 145 w 153"/>
                <a:gd name="T29" fmla="*/ 14 h 14"/>
                <a:gd name="T30" fmla="*/ 145 w 153"/>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
                  <a:moveTo>
                    <a:pt x="145" y="14"/>
                  </a:moveTo>
                  <a:lnTo>
                    <a:pt x="8" y="14"/>
                  </a:lnTo>
                  <a:lnTo>
                    <a:pt x="8" y="14"/>
                  </a:lnTo>
                  <a:lnTo>
                    <a:pt x="3" y="11"/>
                  </a:lnTo>
                  <a:lnTo>
                    <a:pt x="0" y="6"/>
                  </a:lnTo>
                  <a:lnTo>
                    <a:pt x="0" y="6"/>
                  </a:lnTo>
                  <a:lnTo>
                    <a:pt x="3" y="0"/>
                  </a:lnTo>
                  <a:lnTo>
                    <a:pt x="8" y="0"/>
                  </a:lnTo>
                  <a:lnTo>
                    <a:pt x="145" y="0"/>
                  </a:lnTo>
                  <a:lnTo>
                    <a:pt x="145" y="0"/>
                  </a:lnTo>
                  <a:lnTo>
                    <a:pt x="150" y="0"/>
                  </a:lnTo>
                  <a:lnTo>
                    <a:pt x="153" y="6"/>
                  </a:lnTo>
                  <a:lnTo>
                    <a:pt x="153" y="6"/>
                  </a:lnTo>
                  <a:lnTo>
                    <a:pt x="150" y="11"/>
                  </a:lnTo>
                  <a:lnTo>
                    <a:pt x="145" y="14"/>
                  </a:lnTo>
                  <a:lnTo>
                    <a:pt x="145" y="14"/>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0" name="Freeform 36"/>
            <p:cNvSpPr/>
            <p:nvPr/>
          </p:nvSpPr>
          <p:spPr bwMode="auto">
            <a:xfrm>
              <a:off x="7055649" y="2875643"/>
              <a:ext cx="250607" cy="22930"/>
            </a:xfrm>
            <a:custGeom>
              <a:avLst/>
              <a:gdLst>
                <a:gd name="T0" fmla="*/ 145 w 153"/>
                <a:gd name="T1" fmla="*/ 14 h 14"/>
                <a:gd name="T2" fmla="*/ 8 w 153"/>
                <a:gd name="T3" fmla="*/ 14 h 14"/>
                <a:gd name="T4" fmla="*/ 8 w 153"/>
                <a:gd name="T5" fmla="*/ 14 h 14"/>
                <a:gd name="T6" fmla="*/ 3 w 153"/>
                <a:gd name="T7" fmla="*/ 11 h 14"/>
                <a:gd name="T8" fmla="*/ 0 w 153"/>
                <a:gd name="T9" fmla="*/ 5 h 14"/>
                <a:gd name="T10" fmla="*/ 0 w 153"/>
                <a:gd name="T11" fmla="*/ 5 h 14"/>
                <a:gd name="T12" fmla="*/ 3 w 153"/>
                <a:gd name="T13" fmla="*/ 3 h 14"/>
                <a:gd name="T14" fmla="*/ 8 w 153"/>
                <a:gd name="T15" fmla="*/ 0 h 14"/>
                <a:gd name="T16" fmla="*/ 145 w 153"/>
                <a:gd name="T17" fmla="*/ 0 h 14"/>
                <a:gd name="T18" fmla="*/ 145 w 153"/>
                <a:gd name="T19" fmla="*/ 0 h 14"/>
                <a:gd name="T20" fmla="*/ 150 w 153"/>
                <a:gd name="T21" fmla="*/ 3 h 14"/>
                <a:gd name="T22" fmla="*/ 153 w 153"/>
                <a:gd name="T23" fmla="*/ 5 h 14"/>
                <a:gd name="T24" fmla="*/ 153 w 153"/>
                <a:gd name="T25" fmla="*/ 5 h 14"/>
                <a:gd name="T26" fmla="*/ 150 w 153"/>
                <a:gd name="T27" fmla="*/ 11 h 14"/>
                <a:gd name="T28" fmla="*/ 145 w 153"/>
                <a:gd name="T29" fmla="*/ 14 h 14"/>
                <a:gd name="T30" fmla="*/ 145 w 153"/>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
                  <a:moveTo>
                    <a:pt x="145" y="14"/>
                  </a:moveTo>
                  <a:lnTo>
                    <a:pt x="8" y="14"/>
                  </a:lnTo>
                  <a:lnTo>
                    <a:pt x="8" y="14"/>
                  </a:lnTo>
                  <a:lnTo>
                    <a:pt x="3" y="11"/>
                  </a:lnTo>
                  <a:lnTo>
                    <a:pt x="0" y="5"/>
                  </a:lnTo>
                  <a:lnTo>
                    <a:pt x="0" y="5"/>
                  </a:lnTo>
                  <a:lnTo>
                    <a:pt x="3" y="3"/>
                  </a:lnTo>
                  <a:lnTo>
                    <a:pt x="8" y="0"/>
                  </a:lnTo>
                  <a:lnTo>
                    <a:pt x="145" y="0"/>
                  </a:lnTo>
                  <a:lnTo>
                    <a:pt x="145" y="0"/>
                  </a:lnTo>
                  <a:lnTo>
                    <a:pt x="150" y="3"/>
                  </a:lnTo>
                  <a:lnTo>
                    <a:pt x="153" y="5"/>
                  </a:lnTo>
                  <a:lnTo>
                    <a:pt x="153" y="5"/>
                  </a:lnTo>
                  <a:lnTo>
                    <a:pt x="150" y="11"/>
                  </a:lnTo>
                  <a:lnTo>
                    <a:pt x="145" y="14"/>
                  </a:lnTo>
                  <a:lnTo>
                    <a:pt x="145" y="14"/>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1" name="Freeform 37"/>
            <p:cNvSpPr/>
            <p:nvPr/>
          </p:nvSpPr>
          <p:spPr bwMode="auto">
            <a:xfrm>
              <a:off x="7055645" y="2928056"/>
              <a:ext cx="250607" cy="22930"/>
            </a:xfrm>
            <a:custGeom>
              <a:avLst/>
              <a:gdLst>
                <a:gd name="T0" fmla="*/ 145 w 153"/>
                <a:gd name="T1" fmla="*/ 14 h 14"/>
                <a:gd name="T2" fmla="*/ 8 w 153"/>
                <a:gd name="T3" fmla="*/ 14 h 14"/>
                <a:gd name="T4" fmla="*/ 8 w 153"/>
                <a:gd name="T5" fmla="*/ 14 h 14"/>
                <a:gd name="T6" fmla="*/ 3 w 153"/>
                <a:gd name="T7" fmla="*/ 11 h 14"/>
                <a:gd name="T8" fmla="*/ 0 w 153"/>
                <a:gd name="T9" fmla="*/ 8 h 14"/>
                <a:gd name="T10" fmla="*/ 0 w 153"/>
                <a:gd name="T11" fmla="*/ 8 h 14"/>
                <a:gd name="T12" fmla="*/ 3 w 153"/>
                <a:gd name="T13" fmla="*/ 2 h 14"/>
                <a:gd name="T14" fmla="*/ 8 w 153"/>
                <a:gd name="T15" fmla="*/ 0 h 14"/>
                <a:gd name="T16" fmla="*/ 145 w 153"/>
                <a:gd name="T17" fmla="*/ 0 h 14"/>
                <a:gd name="T18" fmla="*/ 145 w 153"/>
                <a:gd name="T19" fmla="*/ 0 h 14"/>
                <a:gd name="T20" fmla="*/ 150 w 153"/>
                <a:gd name="T21" fmla="*/ 2 h 14"/>
                <a:gd name="T22" fmla="*/ 153 w 153"/>
                <a:gd name="T23" fmla="*/ 8 h 14"/>
                <a:gd name="T24" fmla="*/ 153 w 153"/>
                <a:gd name="T25" fmla="*/ 8 h 14"/>
                <a:gd name="T26" fmla="*/ 150 w 153"/>
                <a:gd name="T27" fmla="*/ 11 h 14"/>
                <a:gd name="T28" fmla="*/ 145 w 153"/>
                <a:gd name="T29" fmla="*/ 14 h 14"/>
                <a:gd name="T30" fmla="*/ 145 w 153"/>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
                  <a:moveTo>
                    <a:pt x="145" y="14"/>
                  </a:moveTo>
                  <a:lnTo>
                    <a:pt x="8" y="14"/>
                  </a:lnTo>
                  <a:lnTo>
                    <a:pt x="8" y="14"/>
                  </a:lnTo>
                  <a:lnTo>
                    <a:pt x="3" y="11"/>
                  </a:lnTo>
                  <a:lnTo>
                    <a:pt x="0" y="8"/>
                  </a:lnTo>
                  <a:lnTo>
                    <a:pt x="0" y="8"/>
                  </a:lnTo>
                  <a:lnTo>
                    <a:pt x="3" y="2"/>
                  </a:lnTo>
                  <a:lnTo>
                    <a:pt x="8" y="0"/>
                  </a:lnTo>
                  <a:lnTo>
                    <a:pt x="145" y="0"/>
                  </a:lnTo>
                  <a:lnTo>
                    <a:pt x="145" y="0"/>
                  </a:lnTo>
                  <a:lnTo>
                    <a:pt x="150" y="2"/>
                  </a:lnTo>
                  <a:lnTo>
                    <a:pt x="153" y="8"/>
                  </a:lnTo>
                  <a:lnTo>
                    <a:pt x="153" y="8"/>
                  </a:lnTo>
                  <a:lnTo>
                    <a:pt x="150" y="11"/>
                  </a:lnTo>
                  <a:lnTo>
                    <a:pt x="145" y="14"/>
                  </a:lnTo>
                  <a:lnTo>
                    <a:pt x="145" y="14"/>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2" name="Freeform 38"/>
            <p:cNvSpPr/>
            <p:nvPr/>
          </p:nvSpPr>
          <p:spPr bwMode="auto">
            <a:xfrm>
              <a:off x="7055648" y="2978849"/>
              <a:ext cx="250607" cy="24569"/>
            </a:xfrm>
            <a:custGeom>
              <a:avLst/>
              <a:gdLst>
                <a:gd name="T0" fmla="*/ 145 w 153"/>
                <a:gd name="T1" fmla="*/ 15 h 15"/>
                <a:gd name="T2" fmla="*/ 8 w 153"/>
                <a:gd name="T3" fmla="*/ 15 h 15"/>
                <a:gd name="T4" fmla="*/ 8 w 153"/>
                <a:gd name="T5" fmla="*/ 15 h 15"/>
                <a:gd name="T6" fmla="*/ 3 w 153"/>
                <a:gd name="T7" fmla="*/ 15 h 15"/>
                <a:gd name="T8" fmla="*/ 0 w 153"/>
                <a:gd name="T9" fmla="*/ 9 h 15"/>
                <a:gd name="T10" fmla="*/ 0 w 153"/>
                <a:gd name="T11" fmla="*/ 9 h 15"/>
                <a:gd name="T12" fmla="*/ 3 w 153"/>
                <a:gd name="T13" fmla="*/ 3 h 15"/>
                <a:gd name="T14" fmla="*/ 8 w 153"/>
                <a:gd name="T15" fmla="*/ 0 h 15"/>
                <a:gd name="T16" fmla="*/ 145 w 153"/>
                <a:gd name="T17" fmla="*/ 0 h 15"/>
                <a:gd name="T18" fmla="*/ 145 w 153"/>
                <a:gd name="T19" fmla="*/ 0 h 15"/>
                <a:gd name="T20" fmla="*/ 150 w 153"/>
                <a:gd name="T21" fmla="*/ 3 h 15"/>
                <a:gd name="T22" fmla="*/ 153 w 153"/>
                <a:gd name="T23" fmla="*/ 9 h 15"/>
                <a:gd name="T24" fmla="*/ 153 w 153"/>
                <a:gd name="T25" fmla="*/ 9 h 15"/>
                <a:gd name="T26" fmla="*/ 150 w 153"/>
                <a:gd name="T27" fmla="*/ 15 h 15"/>
                <a:gd name="T28" fmla="*/ 145 w 153"/>
                <a:gd name="T29" fmla="*/ 15 h 15"/>
                <a:gd name="T30" fmla="*/ 145 w 153"/>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
                  <a:moveTo>
                    <a:pt x="145" y="15"/>
                  </a:moveTo>
                  <a:lnTo>
                    <a:pt x="8" y="15"/>
                  </a:lnTo>
                  <a:lnTo>
                    <a:pt x="8" y="15"/>
                  </a:lnTo>
                  <a:lnTo>
                    <a:pt x="3" y="15"/>
                  </a:lnTo>
                  <a:lnTo>
                    <a:pt x="0" y="9"/>
                  </a:lnTo>
                  <a:lnTo>
                    <a:pt x="0" y="9"/>
                  </a:lnTo>
                  <a:lnTo>
                    <a:pt x="3" y="3"/>
                  </a:lnTo>
                  <a:lnTo>
                    <a:pt x="8" y="0"/>
                  </a:lnTo>
                  <a:lnTo>
                    <a:pt x="145" y="0"/>
                  </a:lnTo>
                  <a:lnTo>
                    <a:pt x="145" y="0"/>
                  </a:lnTo>
                  <a:lnTo>
                    <a:pt x="150" y="3"/>
                  </a:lnTo>
                  <a:lnTo>
                    <a:pt x="153" y="9"/>
                  </a:lnTo>
                  <a:lnTo>
                    <a:pt x="153" y="9"/>
                  </a:lnTo>
                  <a:lnTo>
                    <a:pt x="150" y="15"/>
                  </a:lnTo>
                  <a:lnTo>
                    <a:pt x="145" y="15"/>
                  </a:lnTo>
                  <a:lnTo>
                    <a:pt x="145" y="15"/>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3" name="Freeform 39"/>
            <p:cNvSpPr/>
            <p:nvPr/>
          </p:nvSpPr>
          <p:spPr bwMode="auto">
            <a:xfrm>
              <a:off x="7055654" y="3031250"/>
              <a:ext cx="250609" cy="24569"/>
            </a:xfrm>
            <a:custGeom>
              <a:avLst/>
              <a:gdLst>
                <a:gd name="T0" fmla="*/ 145 w 153"/>
                <a:gd name="T1" fmla="*/ 15 h 15"/>
                <a:gd name="T2" fmla="*/ 8 w 153"/>
                <a:gd name="T3" fmla="*/ 15 h 15"/>
                <a:gd name="T4" fmla="*/ 8 w 153"/>
                <a:gd name="T5" fmla="*/ 15 h 15"/>
                <a:gd name="T6" fmla="*/ 3 w 153"/>
                <a:gd name="T7" fmla="*/ 15 h 15"/>
                <a:gd name="T8" fmla="*/ 0 w 153"/>
                <a:gd name="T9" fmla="*/ 9 h 15"/>
                <a:gd name="T10" fmla="*/ 0 w 153"/>
                <a:gd name="T11" fmla="*/ 9 h 15"/>
                <a:gd name="T12" fmla="*/ 3 w 153"/>
                <a:gd name="T13" fmla="*/ 3 h 15"/>
                <a:gd name="T14" fmla="*/ 8 w 153"/>
                <a:gd name="T15" fmla="*/ 0 h 15"/>
                <a:gd name="T16" fmla="*/ 145 w 153"/>
                <a:gd name="T17" fmla="*/ 0 h 15"/>
                <a:gd name="T18" fmla="*/ 145 w 153"/>
                <a:gd name="T19" fmla="*/ 0 h 15"/>
                <a:gd name="T20" fmla="*/ 150 w 153"/>
                <a:gd name="T21" fmla="*/ 3 h 15"/>
                <a:gd name="T22" fmla="*/ 153 w 153"/>
                <a:gd name="T23" fmla="*/ 9 h 15"/>
                <a:gd name="T24" fmla="*/ 153 w 153"/>
                <a:gd name="T25" fmla="*/ 9 h 15"/>
                <a:gd name="T26" fmla="*/ 150 w 153"/>
                <a:gd name="T27" fmla="*/ 15 h 15"/>
                <a:gd name="T28" fmla="*/ 145 w 153"/>
                <a:gd name="T29" fmla="*/ 15 h 15"/>
                <a:gd name="T30" fmla="*/ 145 w 153"/>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
                  <a:moveTo>
                    <a:pt x="145" y="15"/>
                  </a:moveTo>
                  <a:lnTo>
                    <a:pt x="8" y="15"/>
                  </a:lnTo>
                  <a:lnTo>
                    <a:pt x="8" y="15"/>
                  </a:lnTo>
                  <a:lnTo>
                    <a:pt x="3" y="15"/>
                  </a:lnTo>
                  <a:lnTo>
                    <a:pt x="0" y="9"/>
                  </a:lnTo>
                  <a:lnTo>
                    <a:pt x="0" y="9"/>
                  </a:lnTo>
                  <a:lnTo>
                    <a:pt x="3" y="3"/>
                  </a:lnTo>
                  <a:lnTo>
                    <a:pt x="8" y="0"/>
                  </a:lnTo>
                  <a:lnTo>
                    <a:pt x="145" y="0"/>
                  </a:lnTo>
                  <a:lnTo>
                    <a:pt x="145" y="0"/>
                  </a:lnTo>
                  <a:lnTo>
                    <a:pt x="150" y="3"/>
                  </a:lnTo>
                  <a:lnTo>
                    <a:pt x="153" y="9"/>
                  </a:lnTo>
                  <a:lnTo>
                    <a:pt x="153" y="9"/>
                  </a:lnTo>
                  <a:lnTo>
                    <a:pt x="150" y="15"/>
                  </a:lnTo>
                  <a:lnTo>
                    <a:pt x="145" y="15"/>
                  </a:lnTo>
                  <a:lnTo>
                    <a:pt x="145" y="15"/>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4" name="Freeform 40"/>
            <p:cNvSpPr/>
            <p:nvPr/>
          </p:nvSpPr>
          <p:spPr bwMode="auto">
            <a:xfrm>
              <a:off x="7055662" y="3088617"/>
              <a:ext cx="147418" cy="24569"/>
            </a:xfrm>
            <a:custGeom>
              <a:avLst/>
              <a:gdLst>
                <a:gd name="T0" fmla="*/ 81 w 90"/>
                <a:gd name="T1" fmla="*/ 15 h 15"/>
                <a:gd name="T2" fmla="*/ 8 w 90"/>
                <a:gd name="T3" fmla="*/ 15 h 15"/>
                <a:gd name="T4" fmla="*/ 8 w 90"/>
                <a:gd name="T5" fmla="*/ 15 h 15"/>
                <a:gd name="T6" fmla="*/ 3 w 90"/>
                <a:gd name="T7" fmla="*/ 12 h 15"/>
                <a:gd name="T8" fmla="*/ 0 w 90"/>
                <a:gd name="T9" fmla="*/ 6 h 15"/>
                <a:gd name="T10" fmla="*/ 0 w 90"/>
                <a:gd name="T11" fmla="*/ 6 h 15"/>
                <a:gd name="T12" fmla="*/ 3 w 90"/>
                <a:gd name="T13" fmla="*/ 0 h 15"/>
                <a:gd name="T14" fmla="*/ 8 w 90"/>
                <a:gd name="T15" fmla="*/ 0 h 15"/>
                <a:gd name="T16" fmla="*/ 81 w 90"/>
                <a:gd name="T17" fmla="*/ 0 h 15"/>
                <a:gd name="T18" fmla="*/ 81 w 90"/>
                <a:gd name="T19" fmla="*/ 0 h 15"/>
                <a:gd name="T20" fmla="*/ 87 w 90"/>
                <a:gd name="T21" fmla="*/ 0 h 15"/>
                <a:gd name="T22" fmla="*/ 90 w 90"/>
                <a:gd name="T23" fmla="*/ 6 h 15"/>
                <a:gd name="T24" fmla="*/ 90 w 90"/>
                <a:gd name="T25" fmla="*/ 6 h 15"/>
                <a:gd name="T26" fmla="*/ 87 w 90"/>
                <a:gd name="T27" fmla="*/ 12 h 15"/>
                <a:gd name="T28" fmla="*/ 81 w 90"/>
                <a:gd name="T29" fmla="*/ 15 h 15"/>
                <a:gd name="T30" fmla="*/ 81 w 90"/>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5">
                  <a:moveTo>
                    <a:pt x="81" y="15"/>
                  </a:moveTo>
                  <a:lnTo>
                    <a:pt x="8" y="15"/>
                  </a:lnTo>
                  <a:lnTo>
                    <a:pt x="8" y="15"/>
                  </a:lnTo>
                  <a:lnTo>
                    <a:pt x="3" y="12"/>
                  </a:lnTo>
                  <a:lnTo>
                    <a:pt x="0" y="6"/>
                  </a:lnTo>
                  <a:lnTo>
                    <a:pt x="0" y="6"/>
                  </a:lnTo>
                  <a:lnTo>
                    <a:pt x="3" y="0"/>
                  </a:lnTo>
                  <a:lnTo>
                    <a:pt x="8" y="0"/>
                  </a:lnTo>
                  <a:lnTo>
                    <a:pt x="81" y="0"/>
                  </a:lnTo>
                  <a:lnTo>
                    <a:pt x="81" y="0"/>
                  </a:lnTo>
                  <a:lnTo>
                    <a:pt x="87" y="0"/>
                  </a:lnTo>
                  <a:lnTo>
                    <a:pt x="90" y="6"/>
                  </a:lnTo>
                  <a:lnTo>
                    <a:pt x="90" y="6"/>
                  </a:lnTo>
                  <a:lnTo>
                    <a:pt x="87" y="12"/>
                  </a:lnTo>
                  <a:lnTo>
                    <a:pt x="81" y="15"/>
                  </a:lnTo>
                  <a:lnTo>
                    <a:pt x="81" y="15"/>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5" name="Freeform 41"/>
            <p:cNvSpPr/>
            <p:nvPr/>
          </p:nvSpPr>
          <p:spPr bwMode="auto">
            <a:xfrm>
              <a:off x="7055663" y="3140930"/>
              <a:ext cx="147418" cy="24569"/>
            </a:xfrm>
            <a:custGeom>
              <a:avLst/>
              <a:gdLst>
                <a:gd name="T0" fmla="*/ 81 w 90"/>
                <a:gd name="T1" fmla="*/ 15 h 15"/>
                <a:gd name="T2" fmla="*/ 8 w 90"/>
                <a:gd name="T3" fmla="*/ 15 h 15"/>
                <a:gd name="T4" fmla="*/ 8 w 90"/>
                <a:gd name="T5" fmla="*/ 15 h 15"/>
                <a:gd name="T6" fmla="*/ 3 w 90"/>
                <a:gd name="T7" fmla="*/ 12 h 15"/>
                <a:gd name="T8" fmla="*/ 0 w 90"/>
                <a:gd name="T9" fmla="*/ 6 h 15"/>
                <a:gd name="T10" fmla="*/ 0 w 90"/>
                <a:gd name="T11" fmla="*/ 6 h 15"/>
                <a:gd name="T12" fmla="*/ 3 w 90"/>
                <a:gd name="T13" fmla="*/ 3 h 15"/>
                <a:gd name="T14" fmla="*/ 8 w 90"/>
                <a:gd name="T15" fmla="*/ 0 h 15"/>
                <a:gd name="T16" fmla="*/ 81 w 90"/>
                <a:gd name="T17" fmla="*/ 0 h 15"/>
                <a:gd name="T18" fmla="*/ 81 w 90"/>
                <a:gd name="T19" fmla="*/ 0 h 15"/>
                <a:gd name="T20" fmla="*/ 87 w 90"/>
                <a:gd name="T21" fmla="*/ 3 h 15"/>
                <a:gd name="T22" fmla="*/ 90 w 90"/>
                <a:gd name="T23" fmla="*/ 6 h 15"/>
                <a:gd name="T24" fmla="*/ 90 w 90"/>
                <a:gd name="T25" fmla="*/ 6 h 15"/>
                <a:gd name="T26" fmla="*/ 87 w 90"/>
                <a:gd name="T27" fmla="*/ 12 h 15"/>
                <a:gd name="T28" fmla="*/ 81 w 90"/>
                <a:gd name="T29" fmla="*/ 15 h 15"/>
                <a:gd name="T30" fmla="*/ 81 w 90"/>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5">
                  <a:moveTo>
                    <a:pt x="81" y="15"/>
                  </a:moveTo>
                  <a:lnTo>
                    <a:pt x="8" y="15"/>
                  </a:lnTo>
                  <a:lnTo>
                    <a:pt x="8" y="15"/>
                  </a:lnTo>
                  <a:lnTo>
                    <a:pt x="3" y="12"/>
                  </a:lnTo>
                  <a:lnTo>
                    <a:pt x="0" y="6"/>
                  </a:lnTo>
                  <a:lnTo>
                    <a:pt x="0" y="6"/>
                  </a:lnTo>
                  <a:lnTo>
                    <a:pt x="3" y="3"/>
                  </a:lnTo>
                  <a:lnTo>
                    <a:pt x="8" y="0"/>
                  </a:lnTo>
                  <a:lnTo>
                    <a:pt x="81" y="0"/>
                  </a:lnTo>
                  <a:lnTo>
                    <a:pt x="81" y="0"/>
                  </a:lnTo>
                  <a:lnTo>
                    <a:pt x="87" y="3"/>
                  </a:lnTo>
                  <a:lnTo>
                    <a:pt x="90" y="6"/>
                  </a:lnTo>
                  <a:lnTo>
                    <a:pt x="90" y="6"/>
                  </a:lnTo>
                  <a:lnTo>
                    <a:pt x="87" y="12"/>
                  </a:lnTo>
                  <a:lnTo>
                    <a:pt x="81" y="15"/>
                  </a:lnTo>
                  <a:lnTo>
                    <a:pt x="81" y="15"/>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157" name="Freeform 48"/>
          <p:cNvSpPr>
            <a:spLocks noEditPoints="1"/>
          </p:cNvSpPr>
          <p:nvPr/>
        </p:nvSpPr>
        <p:spPr bwMode="auto">
          <a:xfrm>
            <a:off x="4790585" y="2832316"/>
            <a:ext cx="441190" cy="441171"/>
          </a:xfrm>
          <a:custGeom>
            <a:avLst/>
            <a:gdLst>
              <a:gd name="T0" fmla="*/ 131 w 261"/>
              <a:gd name="T1" fmla="*/ 261 h 261"/>
              <a:gd name="T2" fmla="*/ 82 w 261"/>
              <a:gd name="T3" fmla="*/ 249 h 261"/>
              <a:gd name="T4" fmla="*/ 38 w 261"/>
              <a:gd name="T5" fmla="*/ 223 h 261"/>
              <a:gd name="T6" fmla="*/ 12 w 261"/>
              <a:gd name="T7" fmla="*/ 180 h 261"/>
              <a:gd name="T8" fmla="*/ 0 w 261"/>
              <a:gd name="T9" fmla="*/ 130 h 261"/>
              <a:gd name="T10" fmla="*/ 3 w 261"/>
              <a:gd name="T11" fmla="*/ 104 h 261"/>
              <a:gd name="T12" fmla="*/ 24 w 261"/>
              <a:gd name="T13" fmla="*/ 58 h 261"/>
              <a:gd name="T14" fmla="*/ 58 w 261"/>
              <a:gd name="T15" fmla="*/ 23 h 261"/>
              <a:gd name="T16" fmla="*/ 105 w 261"/>
              <a:gd name="T17" fmla="*/ 3 h 261"/>
              <a:gd name="T18" fmla="*/ 131 w 261"/>
              <a:gd name="T19" fmla="*/ 0 h 261"/>
              <a:gd name="T20" fmla="*/ 183 w 261"/>
              <a:gd name="T21" fmla="*/ 11 h 261"/>
              <a:gd name="T22" fmla="*/ 224 w 261"/>
              <a:gd name="T23" fmla="*/ 37 h 261"/>
              <a:gd name="T24" fmla="*/ 250 w 261"/>
              <a:gd name="T25" fmla="*/ 78 h 261"/>
              <a:gd name="T26" fmla="*/ 261 w 261"/>
              <a:gd name="T27" fmla="*/ 130 h 261"/>
              <a:gd name="T28" fmla="*/ 259 w 261"/>
              <a:gd name="T29" fmla="*/ 156 h 261"/>
              <a:gd name="T30" fmla="*/ 238 w 261"/>
              <a:gd name="T31" fmla="*/ 203 h 261"/>
              <a:gd name="T32" fmla="*/ 203 w 261"/>
              <a:gd name="T33" fmla="*/ 238 h 261"/>
              <a:gd name="T34" fmla="*/ 157 w 261"/>
              <a:gd name="T35" fmla="*/ 258 h 261"/>
              <a:gd name="T36" fmla="*/ 131 w 261"/>
              <a:gd name="T37" fmla="*/ 261 h 261"/>
              <a:gd name="T38" fmla="*/ 131 w 261"/>
              <a:gd name="T39" fmla="*/ 14 h 261"/>
              <a:gd name="T40" fmla="*/ 87 w 261"/>
              <a:gd name="T41" fmla="*/ 23 h 261"/>
              <a:gd name="T42" fmla="*/ 50 w 261"/>
              <a:gd name="T43" fmla="*/ 49 h 261"/>
              <a:gd name="T44" fmla="*/ 24 w 261"/>
              <a:gd name="T45" fmla="*/ 84 h 261"/>
              <a:gd name="T46" fmla="*/ 15 w 261"/>
              <a:gd name="T47" fmla="*/ 130 h 261"/>
              <a:gd name="T48" fmla="*/ 18 w 261"/>
              <a:gd name="T49" fmla="*/ 153 h 261"/>
              <a:gd name="T50" fmla="*/ 35 w 261"/>
              <a:gd name="T51" fmla="*/ 194 h 261"/>
              <a:gd name="T52" fmla="*/ 67 w 261"/>
              <a:gd name="T53" fmla="*/ 226 h 261"/>
              <a:gd name="T54" fmla="*/ 108 w 261"/>
              <a:gd name="T55" fmla="*/ 243 h 261"/>
              <a:gd name="T56" fmla="*/ 131 w 261"/>
              <a:gd name="T57" fmla="*/ 246 h 261"/>
              <a:gd name="T58" fmla="*/ 177 w 261"/>
              <a:gd name="T59" fmla="*/ 238 h 261"/>
              <a:gd name="T60" fmla="*/ 212 w 261"/>
              <a:gd name="T61" fmla="*/ 211 h 261"/>
              <a:gd name="T62" fmla="*/ 238 w 261"/>
              <a:gd name="T63" fmla="*/ 174 h 261"/>
              <a:gd name="T64" fmla="*/ 247 w 261"/>
              <a:gd name="T65" fmla="*/ 130 h 261"/>
              <a:gd name="T66" fmla="*/ 244 w 261"/>
              <a:gd name="T67" fmla="*/ 107 h 261"/>
              <a:gd name="T68" fmla="*/ 227 w 261"/>
              <a:gd name="T69" fmla="*/ 66 h 261"/>
              <a:gd name="T70" fmla="*/ 195 w 261"/>
              <a:gd name="T71" fmla="*/ 35 h 261"/>
              <a:gd name="T72" fmla="*/ 154 w 261"/>
              <a:gd name="T73" fmla="*/ 17 h 261"/>
              <a:gd name="T74" fmla="*/ 131 w 261"/>
              <a:gd name="T75" fmla="*/ 14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1" h="261">
                <a:moveTo>
                  <a:pt x="131" y="261"/>
                </a:moveTo>
                <a:lnTo>
                  <a:pt x="131" y="261"/>
                </a:lnTo>
                <a:lnTo>
                  <a:pt x="105" y="258"/>
                </a:lnTo>
                <a:lnTo>
                  <a:pt x="82" y="249"/>
                </a:lnTo>
                <a:lnTo>
                  <a:pt x="58" y="238"/>
                </a:lnTo>
                <a:lnTo>
                  <a:pt x="38" y="223"/>
                </a:lnTo>
                <a:lnTo>
                  <a:pt x="24" y="203"/>
                </a:lnTo>
                <a:lnTo>
                  <a:pt x="12" y="180"/>
                </a:lnTo>
                <a:lnTo>
                  <a:pt x="3" y="156"/>
                </a:lnTo>
                <a:lnTo>
                  <a:pt x="0" y="130"/>
                </a:lnTo>
                <a:lnTo>
                  <a:pt x="0" y="130"/>
                </a:lnTo>
                <a:lnTo>
                  <a:pt x="3" y="104"/>
                </a:lnTo>
                <a:lnTo>
                  <a:pt x="12" y="78"/>
                </a:lnTo>
                <a:lnTo>
                  <a:pt x="24" y="58"/>
                </a:lnTo>
                <a:lnTo>
                  <a:pt x="38" y="37"/>
                </a:lnTo>
                <a:lnTo>
                  <a:pt x="58" y="23"/>
                </a:lnTo>
                <a:lnTo>
                  <a:pt x="82" y="11"/>
                </a:lnTo>
                <a:lnTo>
                  <a:pt x="105" y="3"/>
                </a:lnTo>
                <a:lnTo>
                  <a:pt x="131" y="0"/>
                </a:lnTo>
                <a:lnTo>
                  <a:pt x="131" y="0"/>
                </a:lnTo>
                <a:lnTo>
                  <a:pt x="157" y="3"/>
                </a:lnTo>
                <a:lnTo>
                  <a:pt x="183" y="11"/>
                </a:lnTo>
                <a:lnTo>
                  <a:pt x="203" y="23"/>
                </a:lnTo>
                <a:lnTo>
                  <a:pt x="224" y="37"/>
                </a:lnTo>
                <a:lnTo>
                  <a:pt x="238" y="58"/>
                </a:lnTo>
                <a:lnTo>
                  <a:pt x="250" y="78"/>
                </a:lnTo>
                <a:lnTo>
                  <a:pt x="259" y="104"/>
                </a:lnTo>
                <a:lnTo>
                  <a:pt x="261" y="130"/>
                </a:lnTo>
                <a:lnTo>
                  <a:pt x="261" y="130"/>
                </a:lnTo>
                <a:lnTo>
                  <a:pt x="259" y="156"/>
                </a:lnTo>
                <a:lnTo>
                  <a:pt x="250" y="180"/>
                </a:lnTo>
                <a:lnTo>
                  <a:pt x="238" y="203"/>
                </a:lnTo>
                <a:lnTo>
                  <a:pt x="224" y="223"/>
                </a:lnTo>
                <a:lnTo>
                  <a:pt x="203" y="238"/>
                </a:lnTo>
                <a:lnTo>
                  <a:pt x="183" y="249"/>
                </a:lnTo>
                <a:lnTo>
                  <a:pt x="157" y="258"/>
                </a:lnTo>
                <a:lnTo>
                  <a:pt x="131" y="261"/>
                </a:lnTo>
                <a:lnTo>
                  <a:pt x="131" y="261"/>
                </a:lnTo>
                <a:close/>
                <a:moveTo>
                  <a:pt x="131" y="14"/>
                </a:moveTo>
                <a:lnTo>
                  <a:pt x="131" y="14"/>
                </a:lnTo>
                <a:lnTo>
                  <a:pt x="108" y="17"/>
                </a:lnTo>
                <a:lnTo>
                  <a:pt x="87" y="23"/>
                </a:lnTo>
                <a:lnTo>
                  <a:pt x="67" y="35"/>
                </a:lnTo>
                <a:lnTo>
                  <a:pt x="50" y="49"/>
                </a:lnTo>
                <a:lnTo>
                  <a:pt x="35" y="66"/>
                </a:lnTo>
                <a:lnTo>
                  <a:pt x="24" y="84"/>
                </a:lnTo>
                <a:lnTo>
                  <a:pt x="18" y="107"/>
                </a:lnTo>
                <a:lnTo>
                  <a:pt x="15" y="130"/>
                </a:lnTo>
                <a:lnTo>
                  <a:pt x="15" y="130"/>
                </a:lnTo>
                <a:lnTo>
                  <a:pt x="18" y="153"/>
                </a:lnTo>
                <a:lnTo>
                  <a:pt x="24" y="174"/>
                </a:lnTo>
                <a:lnTo>
                  <a:pt x="35" y="194"/>
                </a:lnTo>
                <a:lnTo>
                  <a:pt x="50" y="211"/>
                </a:lnTo>
                <a:lnTo>
                  <a:pt x="67" y="226"/>
                </a:lnTo>
                <a:lnTo>
                  <a:pt x="87" y="238"/>
                </a:lnTo>
                <a:lnTo>
                  <a:pt x="108" y="243"/>
                </a:lnTo>
                <a:lnTo>
                  <a:pt x="131" y="246"/>
                </a:lnTo>
                <a:lnTo>
                  <a:pt x="131" y="246"/>
                </a:lnTo>
                <a:lnTo>
                  <a:pt x="154" y="243"/>
                </a:lnTo>
                <a:lnTo>
                  <a:pt x="177" y="238"/>
                </a:lnTo>
                <a:lnTo>
                  <a:pt x="195" y="226"/>
                </a:lnTo>
                <a:lnTo>
                  <a:pt x="212" y="211"/>
                </a:lnTo>
                <a:lnTo>
                  <a:pt x="227" y="194"/>
                </a:lnTo>
                <a:lnTo>
                  <a:pt x="238" y="174"/>
                </a:lnTo>
                <a:lnTo>
                  <a:pt x="244" y="153"/>
                </a:lnTo>
                <a:lnTo>
                  <a:pt x="247" y="130"/>
                </a:lnTo>
                <a:lnTo>
                  <a:pt x="247" y="130"/>
                </a:lnTo>
                <a:lnTo>
                  <a:pt x="244" y="107"/>
                </a:lnTo>
                <a:lnTo>
                  <a:pt x="238" y="84"/>
                </a:lnTo>
                <a:lnTo>
                  <a:pt x="227" y="66"/>
                </a:lnTo>
                <a:lnTo>
                  <a:pt x="212" y="49"/>
                </a:lnTo>
                <a:lnTo>
                  <a:pt x="195" y="35"/>
                </a:lnTo>
                <a:lnTo>
                  <a:pt x="177" y="23"/>
                </a:lnTo>
                <a:lnTo>
                  <a:pt x="154" y="17"/>
                </a:lnTo>
                <a:lnTo>
                  <a:pt x="131" y="14"/>
                </a:lnTo>
                <a:lnTo>
                  <a:pt x="131" y="14"/>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8" name="Freeform 49"/>
          <p:cNvSpPr>
            <a:spLocks noEditPoints="1"/>
          </p:cNvSpPr>
          <p:nvPr/>
        </p:nvSpPr>
        <p:spPr bwMode="auto">
          <a:xfrm>
            <a:off x="4790585" y="2837392"/>
            <a:ext cx="441190" cy="436102"/>
          </a:xfrm>
          <a:custGeom>
            <a:avLst/>
            <a:gdLst>
              <a:gd name="T0" fmla="*/ 131 w 261"/>
              <a:gd name="T1" fmla="*/ 258 h 258"/>
              <a:gd name="T2" fmla="*/ 82 w 261"/>
              <a:gd name="T3" fmla="*/ 246 h 258"/>
              <a:gd name="T4" fmla="*/ 38 w 261"/>
              <a:gd name="T5" fmla="*/ 220 h 258"/>
              <a:gd name="T6" fmla="*/ 12 w 261"/>
              <a:gd name="T7" fmla="*/ 177 h 258"/>
              <a:gd name="T8" fmla="*/ 0 w 261"/>
              <a:gd name="T9" fmla="*/ 127 h 258"/>
              <a:gd name="T10" fmla="*/ 3 w 261"/>
              <a:gd name="T11" fmla="*/ 104 h 258"/>
              <a:gd name="T12" fmla="*/ 18 w 261"/>
              <a:gd name="T13" fmla="*/ 63 h 258"/>
              <a:gd name="T14" fmla="*/ 44 w 261"/>
              <a:gd name="T15" fmla="*/ 29 h 258"/>
              <a:gd name="T16" fmla="*/ 82 w 261"/>
              <a:gd name="T17" fmla="*/ 5 h 258"/>
              <a:gd name="T18" fmla="*/ 102 w 261"/>
              <a:gd name="T19" fmla="*/ 0 h 258"/>
              <a:gd name="T20" fmla="*/ 111 w 261"/>
              <a:gd name="T21" fmla="*/ 5 h 258"/>
              <a:gd name="T22" fmla="*/ 253 w 261"/>
              <a:gd name="T23" fmla="*/ 119 h 258"/>
              <a:gd name="T24" fmla="*/ 259 w 261"/>
              <a:gd name="T25" fmla="*/ 121 h 258"/>
              <a:gd name="T26" fmla="*/ 261 w 261"/>
              <a:gd name="T27" fmla="*/ 127 h 258"/>
              <a:gd name="T28" fmla="*/ 250 w 261"/>
              <a:gd name="T29" fmla="*/ 177 h 258"/>
              <a:gd name="T30" fmla="*/ 224 w 261"/>
              <a:gd name="T31" fmla="*/ 220 h 258"/>
              <a:gd name="T32" fmla="*/ 183 w 261"/>
              <a:gd name="T33" fmla="*/ 246 h 258"/>
              <a:gd name="T34" fmla="*/ 131 w 261"/>
              <a:gd name="T35" fmla="*/ 258 h 258"/>
              <a:gd name="T36" fmla="*/ 99 w 261"/>
              <a:gd name="T37" fmla="*/ 17 h 258"/>
              <a:gd name="T38" fmla="*/ 82 w 261"/>
              <a:gd name="T39" fmla="*/ 23 h 258"/>
              <a:gd name="T40" fmla="*/ 50 w 261"/>
              <a:gd name="T41" fmla="*/ 43 h 258"/>
              <a:gd name="T42" fmla="*/ 29 w 261"/>
              <a:gd name="T43" fmla="*/ 72 h 258"/>
              <a:gd name="T44" fmla="*/ 18 w 261"/>
              <a:gd name="T45" fmla="*/ 107 h 258"/>
              <a:gd name="T46" fmla="*/ 15 w 261"/>
              <a:gd name="T47" fmla="*/ 127 h 258"/>
              <a:gd name="T48" fmla="*/ 24 w 261"/>
              <a:gd name="T49" fmla="*/ 171 h 258"/>
              <a:gd name="T50" fmla="*/ 50 w 261"/>
              <a:gd name="T51" fmla="*/ 208 h 258"/>
              <a:gd name="T52" fmla="*/ 87 w 261"/>
              <a:gd name="T53" fmla="*/ 235 h 258"/>
              <a:gd name="T54" fmla="*/ 131 w 261"/>
              <a:gd name="T55" fmla="*/ 243 h 258"/>
              <a:gd name="T56" fmla="*/ 154 w 261"/>
              <a:gd name="T57" fmla="*/ 240 h 258"/>
              <a:gd name="T58" fmla="*/ 195 w 261"/>
              <a:gd name="T59" fmla="*/ 223 h 258"/>
              <a:gd name="T60" fmla="*/ 224 w 261"/>
              <a:gd name="T61" fmla="*/ 194 h 258"/>
              <a:gd name="T62" fmla="*/ 244 w 261"/>
              <a:gd name="T63" fmla="*/ 156 h 258"/>
              <a:gd name="T64" fmla="*/ 131 w 261"/>
              <a:gd name="T65" fmla="*/ 133 h 258"/>
              <a:gd name="T66" fmla="*/ 125 w 261"/>
              <a:gd name="T67" fmla="*/ 133 h 258"/>
              <a:gd name="T68" fmla="*/ 99 w 261"/>
              <a:gd name="T69" fmla="*/ 17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61" h="258">
                <a:moveTo>
                  <a:pt x="131" y="258"/>
                </a:moveTo>
                <a:lnTo>
                  <a:pt x="131" y="258"/>
                </a:lnTo>
                <a:lnTo>
                  <a:pt x="105" y="255"/>
                </a:lnTo>
                <a:lnTo>
                  <a:pt x="82" y="246"/>
                </a:lnTo>
                <a:lnTo>
                  <a:pt x="58" y="235"/>
                </a:lnTo>
                <a:lnTo>
                  <a:pt x="38" y="220"/>
                </a:lnTo>
                <a:lnTo>
                  <a:pt x="24" y="200"/>
                </a:lnTo>
                <a:lnTo>
                  <a:pt x="12" y="177"/>
                </a:lnTo>
                <a:lnTo>
                  <a:pt x="3" y="153"/>
                </a:lnTo>
                <a:lnTo>
                  <a:pt x="0" y="127"/>
                </a:lnTo>
                <a:lnTo>
                  <a:pt x="0" y="127"/>
                </a:lnTo>
                <a:lnTo>
                  <a:pt x="3" y="104"/>
                </a:lnTo>
                <a:lnTo>
                  <a:pt x="9" y="84"/>
                </a:lnTo>
                <a:lnTo>
                  <a:pt x="18" y="63"/>
                </a:lnTo>
                <a:lnTo>
                  <a:pt x="29" y="46"/>
                </a:lnTo>
                <a:lnTo>
                  <a:pt x="44" y="29"/>
                </a:lnTo>
                <a:lnTo>
                  <a:pt x="61" y="17"/>
                </a:lnTo>
                <a:lnTo>
                  <a:pt x="82" y="5"/>
                </a:lnTo>
                <a:lnTo>
                  <a:pt x="102" y="0"/>
                </a:lnTo>
                <a:lnTo>
                  <a:pt x="102" y="0"/>
                </a:lnTo>
                <a:lnTo>
                  <a:pt x="108" y="0"/>
                </a:lnTo>
                <a:lnTo>
                  <a:pt x="111" y="5"/>
                </a:lnTo>
                <a:lnTo>
                  <a:pt x="137" y="119"/>
                </a:lnTo>
                <a:lnTo>
                  <a:pt x="253" y="119"/>
                </a:lnTo>
                <a:lnTo>
                  <a:pt x="253" y="119"/>
                </a:lnTo>
                <a:lnTo>
                  <a:pt x="259" y="121"/>
                </a:lnTo>
                <a:lnTo>
                  <a:pt x="261" y="127"/>
                </a:lnTo>
                <a:lnTo>
                  <a:pt x="261" y="127"/>
                </a:lnTo>
                <a:lnTo>
                  <a:pt x="259" y="153"/>
                </a:lnTo>
                <a:lnTo>
                  <a:pt x="250" y="177"/>
                </a:lnTo>
                <a:lnTo>
                  <a:pt x="238" y="200"/>
                </a:lnTo>
                <a:lnTo>
                  <a:pt x="224" y="220"/>
                </a:lnTo>
                <a:lnTo>
                  <a:pt x="203" y="235"/>
                </a:lnTo>
                <a:lnTo>
                  <a:pt x="183" y="246"/>
                </a:lnTo>
                <a:lnTo>
                  <a:pt x="157" y="255"/>
                </a:lnTo>
                <a:lnTo>
                  <a:pt x="131" y="258"/>
                </a:lnTo>
                <a:lnTo>
                  <a:pt x="131" y="258"/>
                </a:lnTo>
                <a:close/>
                <a:moveTo>
                  <a:pt x="99" y="17"/>
                </a:moveTo>
                <a:lnTo>
                  <a:pt x="99" y="17"/>
                </a:lnTo>
                <a:lnTo>
                  <a:pt x="82" y="23"/>
                </a:lnTo>
                <a:lnTo>
                  <a:pt x="64" y="32"/>
                </a:lnTo>
                <a:lnTo>
                  <a:pt x="50" y="43"/>
                </a:lnTo>
                <a:lnTo>
                  <a:pt x="38" y="58"/>
                </a:lnTo>
                <a:lnTo>
                  <a:pt x="29" y="72"/>
                </a:lnTo>
                <a:lnTo>
                  <a:pt x="21" y="90"/>
                </a:lnTo>
                <a:lnTo>
                  <a:pt x="18" y="107"/>
                </a:lnTo>
                <a:lnTo>
                  <a:pt x="15" y="127"/>
                </a:lnTo>
                <a:lnTo>
                  <a:pt x="15" y="127"/>
                </a:lnTo>
                <a:lnTo>
                  <a:pt x="18" y="150"/>
                </a:lnTo>
                <a:lnTo>
                  <a:pt x="24" y="171"/>
                </a:lnTo>
                <a:lnTo>
                  <a:pt x="35" y="191"/>
                </a:lnTo>
                <a:lnTo>
                  <a:pt x="50" y="208"/>
                </a:lnTo>
                <a:lnTo>
                  <a:pt x="67" y="223"/>
                </a:lnTo>
                <a:lnTo>
                  <a:pt x="87" y="235"/>
                </a:lnTo>
                <a:lnTo>
                  <a:pt x="108" y="240"/>
                </a:lnTo>
                <a:lnTo>
                  <a:pt x="131" y="243"/>
                </a:lnTo>
                <a:lnTo>
                  <a:pt x="131" y="243"/>
                </a:lnTo>
                <a:lnTo>
                  <a:pt x="154" y="240"/>
                </a:lnTo>
                <a:lnTo>
                  <a:pt x="174" y="235"/>
                </a:lnTo>
                <a:lnTo>
                  <a:pt x="195" y="223"/>
                </a:lnTo>
                <a:lnTo>
                  <a:pt x="209" y="211"/>
                </a:lnTo>
                <a:lnTo>
                  <a:pt x="224" y="194"/>
                </a:lnTo>
                <a:lnTo>
                  <a:pt x="235" y="177"/>
                </a:lnTo>
                <a:lnTo>
                  <a:pt x="244" y="156"/>
                </a:lnTo>
                <a:lnTo>
                  <a:pt x="247" y="133"/>
                </a:lnTo>
                <a:lnTo>
                  <a:pt x="131" y="133"/>
                </a:lnTo>
                <a:lnTo>
                  <a:pt x="131" y="133"/>
                </a:lnTo>
                <a:lnTo>
                  <a:pt x="125" y="133"/>
                </a:lnTo>
                <a:lnTo>
                  <a:pt x="125" y="127"/>
                </a:lnTo>
                <a:lnTo>
                  <a:pt x="99" y="17"/>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59" name="Freeform 50"/>
          <p:cNvSpPr>
            <a:spLocks noEditPoints="1"/>
          </p:cNvSpPr>
          <p:nvPr/>
        </p:nvSpPr>
        <p:spPr bwMode="auto">
          <a:xfrm>
            <a:off x="4790585" y="2886423"/>
            <a:ext cx="441190" cy="387081"/>
          </a:xfrm>
          <a:custGeom>
            <a:avLst/>
            <a:gdLst>
              <a:gd name="T0" fmla="*/ 131 w 261"/>
              <a:gd name="T1" fmla="*/ 229 h 229"/>
              <a:gd name="T2" fmla="*/ 131 w 261"/>
              <a:gd name="T3" fmla="*/ 229 h 229"/>
              <a:gd name="T4" fmla="*/ 105 w 261"/>
              <a:gd name="T5" fmla="*/ 226 h 229"/>
              <a:gd name="T6" fmla="*/ 82 w 261"/>
              <a:gd name="T7" fmla="*/ 217 h 229"/>
              <a:gd name="T8" fmla="*/ 58 w 261"/>
              <a:gd name="T9" fmla="*/ 206 h 229"/>
              <a:gd name="T10" fmla="*/ 38 w 261"/>
              <a:gd name="T11" fmla="*/ 191 h 229"/>
              <a:gd name="T12" fmla="*/ 24 w 261"/>
              <a:gd name="T13" fmla="*/ 171 h 229"/>
              <a:gd name="T14" fmla="*/ 12 w 261"/>
              <a:gd name="T15" fmla="*/ 148 h 229"/>
              <a:gd name="T16" fmla="*/ 3 w 261"/>
              <a:gd name="T17" fmla="*/ 124 h 229"/>
              <a:gd name="T18" fmla="*/ 0 w 261"/>
              <a:gd name="T19" fmla="*/ 98 h 229"/>
              <a:gd name="T20" fmla="*/ 0 w 261"/>
              <a:gd name="T21" fmla="*/ 98 h 229"/>
              <a:gd name="T22" fmla="*/ 3 w 261"/>
              <a:gd name="T23" fmla="*/ 72 h 229"/>
              <a:gd name="T24" fmla="*/ 12 w 261"/>
              <a:gd name="T25" fmla="*/ 46 h 229"/>
              <a:gd name="T26" fmla="*/ 27 w 261"/>
              <a:gd name="T27" fmla="*/ 23 h 229"/>
              <a:gd name="T28" fmla="*/ 44 w 261"/>
              <a:gd name="T29" fmla="*/ 3 h 229"/>
              <a:gd name="T30" fmla="*/ 44 w 261"/>
              <a:gd name="T31" fmla="*/ 3 h 229"/>
              <a:gd name="T32" fmla="*/ 50 w 261"/>
              <a:gd name="T33" fmla="*/ 0 h 229"/>
              <a:gd name="T34" fmla="*/ 50 w 261"/>
              <a:gd name="T35" fmla="*/ 0 h 229"/>
              <a:gd name="T36" fmla="*/ 53 w 261"/>
              <a:gd name="T37" fmla="*/ 3 h 229"/>
              <a:gd name="T38" fmla="*/ 134 w 261"/>
              <a:gd name="T39" fmla="*/ 90 h 229"/>
              <a:gd name="T40" fmla="*/ 253 w 261"/>
              <a:gd name="T41" fmla="*/ 90 h 229"/>
              <a:gd name="T42" fmla="*/ 253 w 261"/>
              <a:gd name="T43" fmla="*/ 90 h 229"/>
              <a:gd name="T44" fmla="*/ 259 w 261"/>
              <a:gd name="T45" fmla="*/ 92 h 229"/>
              <a:gd name="T46" fmla="*/ 261 w 261"/>
              <a:gd name="T47" fmla="*/ 98 h 229"/>
              <a:gd name="T48" fmla="*/ 261 w 261"/>
              <a:gd name="T49" fmla="*/ 98 h 229"/>
              <a:gd name="T50" fmla="*/ 259 w 261"/>
              <a:gd name="T51" fmla="*/ 124 h 229"/>
              <a:gd name="T52" fmla="*/ 250 w 261"/>
              <a:gd name="T53" fmla="*/ 148 h 229"/>
              <a:gd name="T54" fmla="*/ 238 w 261"/>
              <a:gd name="T55" fmla="*/ 171 h 229"/>
              <a:gd name="T56" fmla="*/ 224 w 261"/>
              <a:gd name="T57" fmla="*/ 191 h 229"/>
              <a:gd name="T58" fmla="*/ 203 w 261"/>
              <a:gd name="T59" fmla="*/ 206 h 229"/>
              <a:gd name="T60" fmla="*/ 183 w 261"/>
              <a:gd name="T61" fmla="*/ 217 h 229"/>
              <a:gd name="T62" fmla="*/ 157 w 261"/>
              <a:gd name="T63" fmla="*/ 226 h 229"/>
              <a:gd name="T64" fmla="*/ 131 w 261"/>
              <a:gd name="T65" fmla="*/ 229 h 229"/>
              <a:gd name="T66" fmla="*/ 131 w 261"/>
              <a:gd name="T67" fmla="*/ 229 h 229"/>
              <a:gd name="T68" fmla="*/ 47 w 261"/>
              <a:gd name="T69" fmla="*/ 17 h 229"/>
              <a:gd name="T70" fmla="*/ 47 w 261"/>
              <a:gd name="T71" fmla="*/ 17 h 229"/>
              <a:gd name="T72" fmla="*/ 35 w 261"/>
              <a:gd name="T73" fmla="*/ 34 h 229"/>
              <a:gd name="T74" fmla="*/ 24 w 261"/>
              <a:gd name="T75" fmla="*/ 55 h 229"/>
              <a:gd name="T76" fmla="*/ 18 w 261"/>
              <a:gd name="T77" fmla="*/ 75 h 229"/>
              <a:gd name="T78" fmla="*/ 15 w 261"/>
              <a:gd name="T79" fmla="*/ 98 h 229"/>
              <a:gd name="T80" fmla="*/ 15 w 261"/>
              <a:gd name="T81" fmla="*/ 98 h 229"/>
              <a:gd name="T82" fmla="*/ 18 w 261"/>
              <a:gd name="T83" fmla="*/ 121 h 229"/>
              <a:gd name="T84" fmla="*/ 24 w 261"/>
              <a:gd name="T85" fmla="*/ 142 h 229"/>
              <a:gd name="T86" fmla="*/ 35 w 261"/>
              <a:gd name="T87" fmla="*/ 162 h 229"/>
              <a:gd name="T88" fmla="*/ 50 w 261"/>
              <a:gd name="T89" fmla="*/ 179 h 229"/>
              <a:gd name="T90" fmla="*/ 67 w 261"/>
              <a:gd name="T91" fmla="*/ 194 h 229"/>
              <a:gd name="T92" fmla="*/ 87 w 261"/>
              <a:gd name="T93" fmla="*/ 206 h 229"/>
              <a:gd name="T94" fmla="*/ 108 w 261"/>
              <a:gd name="T95" fmla="*/ 211 h 229"/>
              <a:gd name="T96" fmla="*/ 131 w 261"/>
              <a:gd name="T97" fmla="*/ 214 h 229"/>
              <a:gd name="T98" fmla="*/ 131 w 261"/>
              <a:gd name="T99" fmla="*/ 214 h 229"/>
              <a:gd name="T100" fmla="*/ 154 w 261"/>
              <a:gd name="T101" fmla="*/ 211 h 229"/>
              <a:gd name="T102" fmla="*/ 174 w 261"/>
              <a:gd name="T103" fmla="*/ 206 h 229"/>
              <a:gd name="T104" fmla="*/ 195 w 261"/>
              <a:gd name="T105" fmla="*/ 194 h 229"/>
              <a:gd name="T106" fmla="*/ 209 w 261"/>
              <a:gd name="T107" fmla="*/ 182 h 229"/>
              <a:gd name="T108" fmla="*/ 224 w 261"/>
              <a:gd name="T109" fmla="*/ 165 h 229"/>
              <a:gd name="T110" fmla="*/ 235 w 261"/>
              <a:gd name="T111" fmla="*/ 148 h 229"/>
              <a:gd name="T112" fmla="*/ 244 w 261"/>
              <a:gd name="T113" fmla="*/ 127 h 229"/>
              <a:gd name="T114" fmla="*/ 247 w 261"/>
              <a:gd name="T115" fmla="*/ 104 h 229"/>
              <a:gd name="T116" fmla="*/ 131 w 261"/>
              <a:gd name="T117" fmla="*/ 104 h 229"/>
              <a:gd name="T118" fmla="*/ 131 w 261"/>
              <a:gd name="T119" fmla="*/ 104 h 229"/>
              <a:gd name="T120" fmla="*/ 125 w 261"/>
              <a:gd name="T121" fmla="*/ 104 h 229"/>
              <a:gd name="T122" fmla="*/ 47 w 261"/>
              <a:gd name="T123" fmla="*/ 17 h 2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1" h="229">
                <a:moveTo>
                  <a:pt x="131" y="229"/>
                </a:moveTo>
                <a:lnTo>
                  <a:pt x="131" y="229"/>
                </a:lnTo>
                <a:lnTo>
                  <a:pt x="105" y="226"/>
                </a:lnTo>
                <a:lnTo>
                  <a:pt x="82" y="217"/>
                </a:lnTo>
                <a:lnTo>
                  <a:pt x="58" y="206"/>
                </a:lnTo>
                <a:lnTo>
                  <a:pt x="38" y="191"/>
                </a:lnTo>
                <a:lnTo>
                  <a:pt x="24" y="171"/>
                </a:lnTo>
                <a:lnTo>
                  <a:pt x="12" y="148"/>
                </a:lnTo>
                <a:lnTo>
                  <a:pt x="3" y="124"/>
                </a:lnTo>
                <a:lnTo>
                  <a:pt x="0" y="98"/>
                </a:lnTo>
                <a:lnTo>
                  <a:pt x="0" y="98"/>
                </a:lnTo>
                <a:lnTo>
                  <a:pt x="3" y="72"/>
                </a:lnTo>
                <a:lnTo>
                  <a:pt x="12" y="46"/>
                </a:lnTo>
                <a:lnTo>
                  <a:pt x="27" y="23"/>
                </a:lnTo>
                <a:lnTo>
                  <a:pt x="44" y="3"/>
                </a:lnTo>
                <a:lnTo>
                  <a:pt x="44" y="3"/>
                </a:lnTo>
                <a:lnTo>
                  <a:pt x="50" y="0"/>
                </a:lnTo>
                <a:lnTo>
                  <a:pt x="50" y="0"/>
                </a:lnTo>
                <a:lnTo>
                  <a:pt x="53" y="3"/>
                </a:lnTo>
                <a:lnTo>
                  <a:pt x="134" y="90"/>
                </a:lnTo>
                <a:lnTo>
                  <a:pt x="253" y="90"/>
                </a:lnTo>
                <a:lnTo>
                  <a:pt x="253" y="90"/>
                </a:lnTo>
                <a:lnTo>
                  <a:pt x="259" y="92"/>
                </a:lnTo>
                <a:lnTo>
                  <a:pt x="261" y="98"/>
                </a:lnTo>
                <a:lnTo>
                  <a:pt x="261" y="98"/>
                </a:lnTo>
                <a:lnTo>
                  <a:pt x="259" y="124"/>
                </a:lnTo>
                <a:lnTo>
                  <a:pt x="250" y="148"/>
                </a:lnTo>
                <a:lnTo>
                  <a:pt x="238" y="171"/>
                </a:lnTo>
                <a:lnTo>
                  <a:pt x="224" y="191"/>
                </a:lnTo>
                <a:lnTo>
                  <a:pt x="203" y="206"/>
                </a:lnTo>
                <a:lnTo>
                  <a:pt x="183" y="217"/>
                </a:lnTo>
                <a:lnTo>
                  <a:pt x="157" y="226"/>
                </a:lnTo>
                <a:lnTo>
                  <a:pt x="131" y="229"/>
                </a:lnTo>
                <a:lnTo>
                  <a:pt x="131" y="229"/>
                </a:lnTo>
                <a:close/>
                <a:moveTo>
                  <a:pt x="47" y="17"/>
                </a:moveTo>
                <a:lnTo>
                  <a:pt x="47" y="17"/>
                </a:lnTo>
                <a:lnTo>
                  <a:pt x="35" y="34"/>
                </a:lnTo>
                <a:lnTo>
                  <a:pt x="24" y="55"/>
                </a:lnTo>
                <a:lnTo>
                  <a:pt x="18" y="75"/>
                </a:lnTo>
                <a:lnTo>
                  <a:pt x="15" y="98"/>
                </a:lnTo>
                <a:lnTo>
                  <a:pt x="15" y="98"/>
                </a:lnTo>
                <a:lnTo>
                  <a:pt x="18" y="121"/>
                </a:lnTo>
                <a:lnTo>
                  <a:pt x="24" y="142"/>
                </a:lnTo>
                <a:lnTo>
                  <a:pt x="35" y="162"/>
                </a:lnTo>
                <a:lnTo>
                  <a:pt x="50" y="179"/>
                </a:lnTo>
                <a:lnTo>
                  <a:pt x="67" y="194"/>
                </a:lnTo>
                <a:lnTo>
                  <a:pt x="87" y="206"/>
                </a:lnTo>
                <a:lnTo>
                  <a:pt x="108" y="211"/>
                </a:lnTo>
                <a:lnTo>
                  <a:pt x="131" y="214"/>
                </a:lnTo>
                <a:lnTo>
                  <a:pt x="131" y="214"/>
                </a:lnTo>
                <a:lnTo>
                  <a:pt x="154" y="211"/>
                </a:lnTo>
                <a:lnTo>
                  <a:pt x="174" y="206"/>
                </a:lnTo>
                <a:lnTo>
                  <a:pt x="195" y="194"/>
                </a:lnTo>
                <a:lnTo>
                  <a:pt x="209" y="182"/>
                </a:lnTo>
                <a:lnTo>
                  <a:pt x="224" y="165"/>
                </a:lnTo>
                <a:lnTo>
                  <a:pt x="235" y="148"/>
                </a:lnTo>
                <a:lnTo>
                  <a:pt x="244" y="127"/>
                </a:lnTo>
                <a:lnTo>
                  <a:pt x="247" y="104"/>
                </a:lnTo>
                <a:lnTo>
                  <a:pt x="131" y="104"/>
                </a:lnTo>
                <a:lnTo>
                  <a:pt x="131" y="104"/>
                </a:lnTo>
                <a:lnTo>
                  <a:pt x="125" y="104"/>
                </a:lnTo>
                <a:lnTo>
                  <a:pt x="47" y="17"/>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nvGrpSpPr>
          <p:cNvPr id="3" name="Group 167"/>
          <p:cNvGrpSpPr/>
          <p:nvPr/>
        </p:nvGrpSpPr>
        <p:grpSpPr>
          <a:xfrm>
            <a:off x="4755567" y="5010299"/>
            <a:ext cx="511225" cy="425081"/>
            <a:chOff x="4770807" y="4949339"/>
            <a:chExt cx="511225" cy="425081"/>
          </a:xfrm>
        </p:grpSpPr>
        <p:sp>
          <p:nvSpPr>
            <p:cNvPr id="161" name="Freeform 46"/>
            <p:cNvSpPr>
              <a:spLocks noEditPoints="1"/>
            </p:cNvSpPr>
            <p:nvPr/>
          </p:nvSpPr>
          <p:spPr bwMode="auto">
            <a:xfrm>
              <a:off x="4879425" y="4949339"/>
              <a:ext cx="402607" cy="370780"/>
            </a:xfrm>
            <a:custGeom>
              <a:avLst/>
              <a:gdLst>
                <a:gd name="T0" fmla="*/ 168 w 215"/>
                <a:gd name="T1" fmla="*/ 198 h 198"/>
                <a:gd name="T2" fmla="*/ 113 w 215"/>
                <a:gd name="T3" fmla="*/ 160 h 198"/>
                <a:gd name="T4" fmla="*/ 50 w 215"/>
                <a:gd name="T5" fmla="*/ 160 h 198"/>
                <a:gd name="T6" fmla="*/ 29 w 215"/>
                <a:gd name="T7" fmla="*/ 157 h 198"/>
                <a:gd name="T8" fmla="*/ 15 w 215"/>
                <a:gd name="T9" fmla="*/ 145 h 198"/>
                <a:gd name="T10" fmla="*/ 3 w 215"/>
                <a:gd name="T11" fmla="*/ 128 h 198"/>
                <a:gd name="T12" fmla="*/ 0 w 215"/>
                <a:gd name="T13" fmla="*/ 111 h 198"/>
                <a:gd name="T14" fmla="*/ 0 w 215"/>
                <a:gd name="T15" fmla="*/ 50 h 198"/>
                <a:gd name="T16" fmla="*/ 3 w 215"/>
                <a:gd name="T17" fmla="*/ 29 h 198"/>
                <a:gd name="T18" fmla="*/ 15 w 215"/>
                <a:gd name="T19" fmla="*/ 15 h 198"/>
                <a:gd name="T20" fmla="*/ 29 w 215"/>
                <a:gd name="T21" fmla="*/ 3 h 198"/>
                <a:gd name="T22" fmla="*/ 50 w 215"/>
                <a:gd name="T23" fmla="*/ 0 h 198"/>
                <a:gd name="T24" fmla="*/ 163 w 215"/>
                <a:gd name="T25" fmla="*/ 0 h 198"/>
                <a:gd name="T26" fmla="*/ 183 w 215"/>
                <a:gd name="T27" fmla="*/ 3 h 198"/>
                <a:gd name="T28" fmla="*/ 200 w 215"/>
                <a:gd name="T29" fmla="*/ 15 h 198"/>
                <a:gd name="T30" fmla="*/ 212 w 215"/>
                <a:gd name="T31" fmla="*/ 29 h 198"/>
                <a:gd name="T32" fmla="*/ 215 w 215"/>
                <a:gd name="T33" fmla="*/ 50 h 198"/>
                <a:gd name="T34" fmla="*/ 215 w 215"/>
                <a:gd name="T35" fmla="*/ 111 h 198"/>
                <a:gd name="T36" fmla="*/ 203 w 215"/>
                <a:gd name="T37" fmla="*/ 143 h 198"/>
                <a:gd name="T38" fmla="*/ 174 w 215"/>
                <a:gd name="T39" fmla="*/ 160 h 198"/>
                <a:gd name="T40" fmla="*/ 174 w 215"/>
                <a:gd name="T41" fmla="*/ 189 h 198"/>
                <a:gd name="T42" fmla="*/ 171 w 215"/>
                <a:gd name="T43" fmla="*/ 195 h 198"/>
                <a:gd name="T44" fmla="*/ 168 w 215"/>
                <a:gd name="T45" fmla="*/ 198 h 198"/>
                <a:gd name="T46" fmla="*/ 50 w 215"/>
                <a:gd name="T47" fmla="*/ 15 h 198"/>
                <a:gd name="T48" fmla="*/ 35 w 215"/>
                <a:gd name="T49" fmla="*/ 18 h 198"/>
                <a:gd name="T50" fmla="*/ 18 w 215"/>
                <a:gd name="T51" fmla="*/ 35 h 198"/>
                <a:gd name="T52" fmla="*/ 15 w 215"/>
                <a:gd name="T53" fmla="*/ 111 h 198"/>
                <a:gd name="T54" fmla="*/ 18 w 215"/>
                <a:gd name="T55" fmla="*/ 122 h 198"/>
                <a:gd name="T56" fmla="*/ 35 w 215"/>
                <a:gd name="T57" fmla="*/ 143 h 198"/>
                <a:gd name="T58" fmla="*/ 116 w 215"/>
                <a:gd name="T59" fmla="*/ 145 h 198"/>
                <a:gd name="T60" fmla="*/ 119 w 215"/>
                <a:gd name="T61" fmla="*/ 145 h 198"/>
                <a:gd name="T62" fmla="*/ 160 w 215"/>
                <a:gd name="T63" fmla="*/ 151 h 198"/>
                <a:gd name="T64" fmla="*/ 163 w 215"/>
                <a:gd name="T65" fmla="*/ 148 h 198"/>
                <a:gd name="T66" fmla="*/ 166 w 215"/>
                <a:gd name="T67" fmla="*/ 145 h 198"/>
                <a:gd name="T68" fmla="*/ 192 w 215"/>
                <a:gd name="T69" fmla="*/ 134 h 198"/>
                <a:gd name="T70" fmla="*/ 200 w 215"/>
                <a:gd name="T71" fmla="*/ 111 h 198"/>
                <a:gd name="T72" fmla="*/ 200 w 215"/>
                <a:gd name="T73" fmla="*/ 50 h 198"/>
                <a:gd name="T74" fmla="*/ 189 w 215"/>
                <a:gd name="T75" fmla="*/ 24 h 198"/>
                <a:gd name="T76" fmla="*/ 163 w 215"/>
                <a:gd name="T77" fmla="*/ 1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15" h="198">
                  <a:moveTo>
                    <a:pt x="168" y="198"/>
                  </a:moveTo>
                  <a:lnTo>
                    <a:pt x="168" y="198"/>
                  </a:lnTo>
                  <a:lnTo>
                    <a:pt x="163" y="195"/>
                  </a:lnTo>
                  <a:lnTo>
                    <a:pt x="113" y="160"/>
                  </a:lnTo>
                  <a:lnTo>
                    <a:pt x="50" y="160"/>
                  </a:lnTo>
                  <a:lnTo>
                    <a:pt x="50" y="160"/>
                  </a:lnTo>
                  <a:lnTo>
                    <a:pt x="41" y="160"/>
                  </a:lnTo>
                  <a:lnTo>
                    <a:pt x="29" y="157"/>
                  </a:lnTo>
                  <a:lnTo>
                    <a:pt x="23" y="151"/>
                  </a:lnTo>
                  <a:lnTo>
                    <a:pt x="15" y="145"/>
                  </a:lnTo>
                  <a:lnTo>
                    <a:pt x="9" y="137"/>
                  </a:lnTo>
                  <a:lnTo>
                    <a:pt x="3" y="128"/>
                  </a:lnTo>
                  <a:lnTo>
                    <a:pt x="0" y="119"/>
                  </a:lnTo>
                  <a:lnTo>
                    <a:pt x="0" y="111"/>
                  </a:lnTo>
                  <a:lnTo>
                    <a:pt x="0" y="50"/>
                  </a:lnTo>
                  <a:lnTo>
                    <a:pt x="0" y="50"/>
                  </a:lnTo>
                  <a:lnTo>
                    <a:pt x="0" y="41"/>
                  </a:lnTo>
                  <a:lnTo>
                    <a:pt x="3" y="29"/>
                  </a:lnTo>
                  <a:lnTo>
                    <a:pt x="9" y="21"/>
                  </a:lnTo>
                  <a:lnTo>
                    <a:pt x="15" y="15"/>
                  </a:lnTo>
                  <a:lnTo>
                    <a:pt x="23" y="9"/>
                  </a:lnTo>
                  <a:lnTo>
                    <a:pt x="29" y="3"/>
                  </a:lnTo>
                  <a:lnTo>
                    <a:pt x="41" y="0"/>
                  </a:lnTo>
                  <a:lnTo>
                    <a:pt x="50" y="0"/>
                  </a:lnTo>
                  <a:lnTo>
                    <a:pt x="163" y="0"/>
                  </a:lnTo>
                  <a:lnTo>
                    <a:pt x="163" y="0"/>
                  </a:lnTo>
                  <a:lnTo>
                    <a:pt x="174" y="0"/>
                  </a:lnTo>
                  <a:lnTo>
                    <a:pt x="183" y="3"/>
                  </a:lnTo>
                  <a:lnTo>
                    <a:pt x="192" y="9"/>
                  </a:lnTo>
                  <a:lnTo>
                    <a:pt x="200" y="15"/>
                  </a:lnTo>
                  <a:lnTo>
                    <a:pt x="206" y="21"/>
                  </a:lnTo>
                  <a:lnTo>
                    <a:pt x="212" y="29"/>
                  </a:lnTo>
                  <a:lnTo>
                    <a:pt x="215" y="41"/>
                  </a:lnTo>
                  <a:lnTo>
                    <a:pt x="215" y="50"/>
                  </a:lnTo>
                  <a:lnTo>
                    <a:pt x="215" y="111"/>
                  </a:lnTo>
                  <a:lnTo>
                    <a:pt x="215" y="111"/>
                  </a:lnTo>
                  <a:lnTo>
                    <a:pt x="212" y="125"/>
                  </a:lnTo>
                  <a:lnTo>
                    <a:pt x="203" y="143"/>
                  </a:lnTo>
                  <a:lnTo>
                    <a:pt x="192" y="151"/>
                  </a:lnTo>
                  <a:lnTo>
                    <a:pt x="174" y="160"/>
                  </a:lnTo>
                  <a:lnTo>
                    <a:pt x="174" y="189"/>
                  </a:lnTo>
                  <a:lnTo>
                    <a:pt x="174" y="189"/>
                  </a:lnTo>
                  <a:lnTo>
                    <a:pt x="174" y="192"/>
                  </a:lnTo>
                  <a:lnTo>
                    <a:pt x="171" y="195"/>
                  </a:lnTo>
                  <a:lnTo>
                    <a:pt x="171" y="195"/>
                  </a:lnTo>
                  <a:lnTo>
                    <a:pt x="168" y="198"/>
                  </a:lnTo>
                  <a:lnTo>
                    <a:pt x="168" y="198"/>
                  </a:lnTo>
                  <a:close/>
                  <a:moveTo>
                    <a:pt x="50" y="15"/>
                  </a:moveTo>
                  <a:lnTo>
                    <a:pt x="50" y="15"/>
                  </a:lnTo>
                  <a:lnTo>
                    <a:pt x="35" y="18"/>
                  </a:lnTo>
                  <a:lnTo>
                    <a:pt x="23" y="24"/>
                  </a:lnTo>
                  <a:lnTo>
                    <a:pt x="18" y="35"/>
                  </a:lnTo>
                  <a:lnTo>
                    <a:pt x="15" y="50"/>
                  </a:lnTo>
                  <a:lnTo>
                    <a:pt x="15" y="111"/>
                  </a:lnTo>
                  <a:lnTo>
                    <a:pt x="15" y="111"/>
                  </a:lnTo>
                  <a:lnTo>
                    <a:pt x="18" y="122"/>
                  </a:lnTo>
                  <a:lnTo>
                    <a:pt x="23" y="134"/>
                  </a:lnTo>
                  <a:lnTo>
                    <a:pt x="35" y="143"/>
                  </a:lnTo>
                  <a:lnTo>
                    <a:pt x="50" y="145"/>
                  </a:lnTo>
                  <a:lnTo>
                    <a:pt x="116" y="145"/>
                  </a:lnTo>
                  <a:lnTo>
                    <a:pt x="116" y="145"/>
                  </a:lnTo>
                  <a:lnTo>
                    <a:pt x="119" y="145"/>
                  </a:lnTo>
                  <a:lnTo>
                    <a:pt x="160" y="174"/>
                  </a:lnTo>
                  <a:lnTo>
                    <a:pt x="160" y="151"/>
                  </a:lnTo>
                  <a:lnTo>
                    <a:pt x="160" y="151"/>
                  </a:lnTo>
                  <a:lnTo>
                    <a:pt x="163" y="148"/>
                  </a:lnTo>
                  <a:lnTo>
                    <a:pt x="166" y="145"/>
                  </a:lnTo>
                  <a:lnTo>
                    <a:pt x="166" y="145"/>
                  </a:lnTo>
                  <a:lnTo>
                    <a:pt x="180" y="143"/>
                  </a:lnTo>
                  <a:lnTo>
                    <a:pt x="192" y="134"/>
                  </a:lnTo>
                  <a:lnTo>
                    <a:pt x="197" y="122"/>
                  </a:lnTo>
                  <a:lnTo>
                    <a:pt x="200" y="111"/>
                  </a:lnTo>
                  <a:lnTo>
                    <a:pt x="200" y="50"/>
                  </a:lnTo>
                  <a:lnTo>
                    <a:pt x="200" y="50"/>
                  </a:lnTo>
                  <a:lnTo>
                    <a:pt x="197" y="35"/>
                  </a:lnTo>
                  <a:lnTo>
                    <a:pt x="189" y="24"/>
                  </a:lnTo>
                  <a:lnTo>
                    <a:pt x="177" y="18"/>
                  </a:lnTo>
                  <a:lnTo>
                    <a:pt x="163" y="15"/>
                  </a:lnTo>
                  <a:lnTo>
                    <a:pt x="50" y="15"/>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62" name="Freeform 47"/>
            <p:cNvSpPr>
              <a:spLocks noEditPoints="1"/>
            </p:cNvSpPr>
            <p:nvPr/>
          </p:nvSpPr>
          <p:spPr bwMode="auto">
            <a:xfrm>
              <a:off x="4770807" y="5003640"/>
              <a:ext cx="380134" cy="370780"/>
            </a:xfrm>
            <a:custGeom>
              <a:avLst/>
              <a:gdLst>
                <a:gd name="T0" fmla="*/ 50 w 203"/>
                <a:gd name="T1" fmla="*/ 198 h 198"/>
                <a:gd name="T2" fmla="*/ 47 w 203"/>
                <a:gd name="T3" fmla="*/ 195 h 198"/>
                <a:gd name="T4" fmla="*/ 41 w 203"/>
                <a:gd name="T5" fmla="*/ 189 h 198"/>
                <a:gd name="T6" fmla="*/ 41 w 203"/>
                <a:gd name="T7" fmla="*/ 160 h 198"/>
                <a:gd name="T8" fmla="*/ 12 w 203"/>
                <a:gd name="T9" fmla="*/ 143 h 198"/>
                <a:gd name="T10" fmla="*/ 0 w 203"/>
                <a:gd name="T11" fmla="*/ 111 h 198"/>
                <a:gd name="T12" fmla="*/ 0 w 203"/>
                <a:gd name="T13" fmla="*/ 50 h 198"/>
                <a:gd name="T14" fmla="*/ 6 w 203"/>
                <a:gd name="T15" fmla="*/ 29 h 198"/>
                <a:gd name="T16" fmla="*/ 18 w 203"/>
                <a:gd name="T17" fmla="*/ 15 h 198"/>
                <a:gd name="T18" fmla="*/ 32 w 203"/>
                <a:gd name="T19" fmla="*/ 3 h 198"/>
                <a:gd name="T20" fmla="*/ 52 w 203"/>
                <a:gd name="T21" fmla="*/ 0 h 198"/>
                <a:gd name="T22" fmla="*/ 67 w 203"/>
                <a:gd name="T23" fmla="*/ 0 h 198"/>
                <a:gd name="T24" fmla="*/ 73 w 203"/>
                <a:gd name="T25" fmla="*/ 3 h 198"/>
                <a:gd name="T26" fmla="*/ 73 w 203"/>
                <a:gd name="T27" fmla="*/ 9 h 198"/>
                <a:gd name="T28" fmla="*/ 73 w 203"/>
                <a:gd name="T29" fmla="*/ 82 h 198"/>
                <a:gd name="T30" fmla="*/ 76 w 203"/>
                <a:gd name="T31" fmla="*/ 93 h 198"/>
                <a:gd name="T32" fmla="*/ 93 w 203"/>
                <a:gd name="T33" fmla="*/ 114 h 198"/>
                <a:gd name="T34" fmla="*/ 174 w 203"/>
                <a:gd name="T35" fmla="*/ 116 h 198"/>
                <a:gd name="T36" fmla="*/ 177 w 203"/>
                <a:gd name="T37" fmla="*/ 116 h 198"/>
                <a:gd name="T38" fmla="*/ 200 w 203"/>
                <a:gd name="T39" fmla="*/ 134 h 198"/>
                <a:gd name="T40" fmla="*/ 203 w 203"/>
                <a:gd name="T41" fmla="*/ 140 h 198"/>
                <a:gd name="T42" fmla="*/ 203 w 203"/>
                <a:gd name="T43" fmla="*/ 145 h 198"/>
                <a:gd name="T44" fmla="*/ 186 w 203"/>
                <a:gd name="T45" fmla="*/ 157 h 198"/>
                <a:gd name="T46" fmla="*/ 166 w 203"/>
                <a:gd name="T47" fmla="*/ 160 h 198"/>
                <a:gd name="T48" fmla="*/ 52 w 203"/>
                <a:gd name="T49" fmla="*/ 195 h 198"/>
                <a:gd name="T50" fmla="*/ 50 w 203"/>
                <a:gd name="T51" fmla="*/ 198 h 198"/>
                <a:gd name="T52" fmla="*/ 52 w 203"/>
                <a:gd name="T53" fmla="*/ 15 h 198"/>
                <a:gd name="T54" fmla="*/ 38 w 203"/>
                <a:gd name="T55" fmla="*/ 18 h 198"/>
                <a:gd name="T56" fmla="*/ 18 w 203"/>
                <a:gd name="T57" fmla="*/ 35 h 198"/>
                <a:gd name="T58" fmla="*/ 15 w 203"/>
                <a:gd name="T59" fmla="*/ 111 h 198"/>
                <a:gd name="T60" fmla="*/ 18 w 203"/>
                <a:gd name="T61" fmla="*/ 122 h 198"/>
                <a:gd name="T62" fmla="*/ 35 w 203"/>
                <a:gd name="T63" fmla="*/ 143 h 198"/>
                <a:gd name="T64" fmla="*/ 50 w 203"/>
                <a:gd name="T65" fmla="*/ 145 h 198"/>
                <a:gd name="T66" fmla="*/ 55 w 203"/>
                <a:gd name="T67" fmla="*/ 154 h 198"/>
                <a:gd name="T68" fmla="*/ 96 w 203"/>
                <a:gd name="T69" fmla="*/ 148 h 198"/>
                <a:gd name="T70" fmla="*/ 102 w 203"/>
                <a:gd name="T71" fmla="*/ 145 h 198"/>
                <a:gd name="T72" fmla="*/ 166 w 203"/>
                <a:gd name="T73" fmla="*/ 145 h 198"/>
                <a:gd name="T74" fmla="*/ 186 w 203"/>
                <a:gd name="T75" fmla="*/ 140 h 198"/>
                <a:gd name="T76" fmla="*/ 108 w 203"/>
                <a:gd name="T77" fmla="*/ 131 h 198"/>
                <a:gd name="T78" fmla="*/ 99 w 203"/>
                <a:gd name="T79" fmla="*/ 131 h 198"/>
                <a:gd name="T80" fmla="*/ 81 w 203"/>
                <a:gd name="T81" fmla="*/ 122 h 198"/>
                <a:gd name="T82" fmla="*/ 67 w 203"/>
                <a:gd name="T83" fmla="*/ 108 h 198"/>
                <a:gd name="T84" fmla="*/ 58 w 203"/>
                <a:gd name="T85" fmla="*/ 90 h 198"/>
                <a:gd name="T86" fmla="*/ 58 w 203"/>
                <a:gd name="T87" fmla="*/ 21 h 198"/>
                <a:gd name="T88" fmla="*/ 58 w 203"/>
                <a:gd name="T89" fmla="*/ 15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03" h="198">
                  <a:moveTo>
                    <a:pt x="50" y="198"/>
                  </a:moveTo>
                  <a:lnTo>
                    <a:pt x="50" y="198"/>
                  </a:lnTo>
                  <a:lnTo>
                    <a:pt x="47" y="195"/>
                  </a:lnTo>
                  <a:lnTo>
                    <a:pt x="47" y="195"/>
                  </a:lnTo>
                  <a:lnTo>
                    <a:pt x="44" y="195"/>
                  </a:lnTo>
                  <a:lnTo>
                    <a:pt x="41" y="189"/>
                  </a:lnTo>
                  <a:lnTo>
                    <a:pt x="41" y="160"/>
                  </a:lnTo>
                  <a:lnTo>
                    <a:pt x="41" y="160"/>
                  </a:lnTo>
                  <a:lnTo>
                    <a:pt x="26" y="154"/>
                  </a:lnTo>
                  <a:lnTo>
                    <a:pt x="12" y="143"/>
                  </a:lnTo>
                  <a:lnTo>
                    <a:pt x="6" y="128"/>
                  </a:lnTo>
                  <a:lnTo>
                    <a:pt x="0" y="111"/>
                  </a:lnTo>
                  <a:lnTo>
                    <a:pt x="0" y="50"/>
                  </a:lnTo>
                  <a:lnTo>
                    <a:pt x="0" y="50"/>
                  </a:lnTo>
                  <a:lnTo>
                    <a:pt x="3" y="41"/>
                  </a:lnTo>
                  <a:lnTo>
                    <a:pt x="6" y="29"/>
                  </a:lnTo>
                  <a:lnTo>
                    <a:pt x="9" y="24"/>
                  </a:lnTo>
                  <a:lnTo>
                    <a:pt x="18" y="15"/>
                  </a:lnTo>
                  <a:lnTo>
                    <a:pt x="23" y="9"/>
                  </a:lnTo>
                  <a:lnTo>
                    <a:pt x="32" y="3"/>
                  </a:lnTo>
                  <a:lnTo>
                    <a:pt x="41" y="0"/>
                  </a:lnTo>
                  <a:lnTo>
                    <a:pt x="52" y="0"/>
                  </a:lnTo>
                  <a:lnTo>
                    <a:pt x="67" y="0"/>
                  </a:lnTo>
                  <a:lnTo>
                    <a:pt x="67" y="0"/>
                  </a:lnTo>
                  <a:lnTo>
                    <a:pt x="73" y="3"/>
                  </a:lnTo>
                  <a:lnTo>
                    <a:pt x="73" y="3"/>
                  </a:lnTo>
                  <a:lnTo>
                    <a:pt x="73" y="9"/>
                  </a:lnTo>
                  <a:lnTo>
                    <a:pt x="73" y="9"/>
                  </a:lnTo>
                  <a:lnTo>
                    <a:pt x="73" y="21"/>
                  </a:lnTo>
                  <a:lnTo>
                    <a:pt x="73" y="82"/>
                  </a:lnTo>
                  <a:lnTo>
                    <a:pt x="73" y="82"/>
                  </a:lnTo>
                  <a:lnTo>
                    <a:pt x="76" y="93"/>
                  </a:lnTo>
                  <a:lnTo>
                    <a:pt x="81" y="105"/>
                  </a:lnTo>
                  <a:lnTo>
                    <a:pt x="93" y="114"/>
                  </a:lnTo>
                  <a:lnTo>
                    <a:pt x="108" y="116"/>
                  </a:lnTo>
                  <a:lnTo>
                    <a:pt x="174" y="116"/>
                  </a:lnTo>
                  <a:lnTo>
                    <a:pt x="174" y="116"/>
                  </a:lnTo>
                  <a:lnTo>
                    <a:pt x="177" y="116"/>
                  </a:lnTo>
                  <a:lnTo>
                    <a:pt x="200" y="134"/>
                  </a:lnTo>
                  <a:lnTo>
                    <a:pt x="200" y="134"/>
                  </a:lnTo>
                  <a:lnTo>
                    <a:pt x="203" y="140"/>
                  </a:lnTo>
                  <a:lnTo>
                    <a:pt x="203" y="140"/>
                  </a:lnTo>
                  <a:lnTo>
                    <a:pt x="203" y="145"/>
                  </a:lnTo>
                  <a:lnTo>
                    <a:pt x="203" y="145"/>
                  </a:lnTo>
                  <a:lnTo>
                    <a:pt x="195" y="151"/>
                  </a:lnTo>
                  <a:lnTo>
                    <a:pt x="186" y="157"/>
                  </a:lnTo>
                  <a:lnTo>
                    <a:pt x="177" y="160"/>
                  </a:lnTo>
                  <a:lnTo>
                    <a:pt x="166" y="160"/>
                  </a:lnTo>
                  <a:lnTo>
                    <a:pt x="105" y="160"/>
                  </a:lnTo>
                  <a:lnTo>
                    <a:pt x="52" y="195"/>
                  </a:lnTo>
                  <a:lnTo>
                    <a:pt x="52" y="195"/>
                  </a:lnTo>
                  <a:lnTo>
                    <a:pt x="50" y="198"/>
                  </a:lnTo>
                  <a:lnTo>
                    <a:pt x="50" y="198"/>
                  </a:lnTo>
                  <a:close/>
                  <a:moveTo>
                    <a:pt x="52" y="15"/>
                  </a:moveTo>
                  <a:lnTo>
                    <a:pt x="52" y="15"/>
                  </a:lnTo>
                  <a:lnTo>
                    <a:pt x="38" y="18"/>
                  </a:lnTo>
                  <a:lnTo>
                    <a:pt x="26" y="24"/>
                  </a:lnTo>
                  <a:lnTo>
                    <a:pt x="18" y="35"/>
                  </a:lnTo>
                  <a:lnTo>
                    <a:pt x="15" y="50"/>
                  </a:lnTo>
                  <a:lnTo>
                    <a:pt x="15" y="111"/>
                  </a:lnTo>
                  <a:lnTo>
                    <a:pt x="15" y="111"/>
                  </a:lnTo>
                  <a:lnTo>
                    <a:pt x="18" y="122"/>
                  </a:lnTo>
                  <a:lnTo>
                    <a:pt x="26" y="134"/>
                  </a:lnTo>
                  <a:lnTo>
                    <a:pt x="35" y="143"/>
                  </a:lnTo>
                  <a:lnTo>
                    <a:pt x="50" y="145"/>
                  </a:lnTo>
                  <a:lnTo>
                    <a:pt x="50" y="145"/>
                  </a:lnTo>
                  <a:lnTo>
                    <a:pt x="55" y="148"/>
                  </a:lnTo>
                  <a:lnTo>
                    <a:pt x="55" y="154"/>
                  </a:lnTo>
                  <a:lnTo>
                    <a:pt x="55" y="174"/>
                  </a:lnTo>
                  <a:lnTo>
                    <a:pt x="96" y="148"/>
                  </a:lnTo>
                  <a:lnTo>
                    <a:pt x="96" y="148"/>
                  </a:lnTo>
                  <a:lnTo>
                    <a:pt x="102" y="145"/>
                  </a:lnTo>
                  <a:lnTo>
                    <a:pt x="166" y="145"/>
                  </a:lnTo>
                  <a:lnTo>
                    <a:pt x="166" y="145"/>
                  </a:lnTo>
                  <a:lnTo>
                    <a:pt x="177" y="145"/>
                  </a:lnTo>
                  <a:lnTo>
                    <a:pt x="186" y="140"/>
                  </a:lnTo>
                  <a:lnTo>
                    <a:pt x="171" y="131"/>
                  </a:lnTo>
                  <a:lnTo>
                    <a:pt x="108" y="131"/>
                  </a:lnTo>
                  <a:lnTo>
                    <a:pt x="108" y="131"/>
                  </a:lnTo>
                  <a:lnTo>
                    <a:pt x="99" y="131"/>
                  </a:lnTo>
                  <a:lnTo>
                    <a:pt x="87" y="128"/>
                  </a:lnTo>
                  <a:lnTo>
                    <a:pt x="81" y="122"/>
                  </a:lnTo>
                  <a:lnTo>
                    <a:pt x="73" y="116"/>
                  </a:lnTo>
                  <a:lnTo>
                    <a:pt x="67" y="108"/>
                  </a:lnTo>
                  <a:lnTo>
                    <a:pt x="61" y="99"/>
                  </a:lnTo>
                  <a:lnTo>
                    <a:pt x="58" y="90"/>
                  </a:lnTo>
                  <a:lnTo>
                    <a:pt x="58" y="82"/>
                  </a:lnTo>
                  <a:lnTo>
                    <a:pt x="58" y="21"/>
                  </a:lnTo>
                  <a:lnTo>
                    <a:pt x="58" y="21"/>
                  </a:lnTo>
                  <a:lnTo>
                    <a:pt x="58" y="15"/>
                  </a:lnTo>
                  <a:lnTo>
                    <a:pt x="52" y="15"/>
                  </a:lnTo>
                  <a:close/>
                </a:path>
              </a:pathLst>
            </a:custGeom>
            <a:solidFill>
              <a:schemeClr val="bg1"/>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47" name="TextBox 5"/>
          <p:cNvSpPr txBox="1"/>
          <p:nvPr/>
        </p:nvSpPr>
        <p:spPr>
          <a:xfrm>
            <a:off x="4425245" y="691658"/>
            <a:ext cx="3341512" cy="523220"/>
          </a:xfrm>
          <a:prstGeom prst="rect">
            <a:avLst/>
          </a:prstGeom>
          <a:noFill/>
        </p:spPr>
        <p:txBody>
          <a:bodyPr wrap="square" rtlCol="0">
            <a:spAutoFit/>
          </a:bodyPr>
          <a:lstStyle>
            <a:defPPr>
              <a:defRPr lang="en-US"/>
            </a:defPPr>
            <a:lvl1pPr>
              <a:defRPr sz="3600" b="1">
                <a:gradFill>
                  <a:gsLst>
                    <a:gs pos="0">
                      <a:schemeClr val="accent1"/>
                    </a:gs>
                    <a:gs pos="100000">
                      <a:schemeClr val="accent2"/>
                    </a:gs>
                  </a:gsLst>
                  <a:lin ang="2700000" scaled="0"/>
                </a:gradFill>
                <a:latin typeface="+mj-ea"/>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楷体" pitchFamily="49" charset="-122"/>
                <a:ea typeface="楷体" pitchFamily="49" charset="-122"/>
              </a:rPr>
              <a:t>服务承诺</a:t>
            </a:r>
            <a:endParaRPr kumimoji="0" lang="zh-CN" altLang="en-US" sz="2800" b="1"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48" name="文本框 47"/>
          <p:cNvSpPr txBox="1"/>
          <p:nvPr/>
        </p:nvSpPr>
        <p:spPr>
          <a:xfrm>
            <a:off x="2172006" y="1221162"/>
            <a:ext cx="7831803" cy="435697"/>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defRPr/>
            </a:pPr>
            <a:r>
              <a:rPr kumimoji="1" lang="zh-CN" altLang="en-US" sz="2000" b="1" i="0" u="none" strike="noStrike" kern="1200" cap="none" spc="0" normalizeH="0" baseline="0" noProof="0" dirty="0" smtClean="0">
                <a:ln>
                  <a:noFill/>
                </a:ln>
                <a:solidFill>
                  <a:prstClr val="black">
                    <a:lumMod val="75000"/>
                    <a:lumOff val="25000"/>
                  </a:prstClr>
                </a:solidFill>
                <a:effectLst/>
                <a:uLnTx/>
                <a:uFillTx/>
                <a:latin typeface="楷体" pitchFamily="49" charset="-122"/>
                <a:ea typeface="楷体" pitchFamily="49" charset="-122"/>
              </a:rPr>
              <a:t>做中国科学院合肥物质科学研究院更值得信赖的专利代理机构</a:t>
            </a:r>
            <a:endParaRPr kumimoji="1" lang="zh-CN" altLang="en-US" sz="2000" b="1" i="0" u="none" strike="noStrike" kern="1200" cap="none" spc="0" normalizeH="0" baseline="0" noProof="0" dirty="0">
              <a:ln>
                <a:noFill/>
              </a:ln>
              <a:solidFill>
                <a:prstClr val="black">
                  <a:lumMod val="75000"/>
                  <a:lumOff val="25000"/>
                </a:prstClr>
              </a:solidFill>
              <a:effectLst/>
              <a:uLnTx/>
              <a:uFillTx/>
              <a:latin typeface="楷体" pitchFamily="49" charset="-122"/>
              <a:ea typeface="楷体" pitchFamily="49" charset="-122"/>
            </a:endParaRPr>
          </a:p>
        </p:txBody>
      </p:sp>
      <p:sp>
        <p:nvSpPr>
          <p:cNvPr id="49" name="文本框 48"/>
          <p:cNvSpPr txBox="1"/>
          <p:nvPr/>
        </p:nvSpPr>
        <p:spPr>
          <a:xfrm>
            <a:off x="7981197" y="2476843"/>
            <a:ext cx="295465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对高价值专利进行导航布局</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0" name="文本框 49"/>
          <p:cNvSpPr txBox="1"/>
          <p:nvPr/>
        </p:nvSpPr>
        <p:spPr>
          <a:xfrm>
            <a:off x="7953900" y="2831169"/>
            <a:ext cx="3796821" cy="652486"/>
          </a:xfrm>
          <a:prstGeom prst="rect">
            <a:avLst/>
          </a:prstGeom>
          <a:noFill/>
        </p:spPr>
        <p:txBody>
          <a:bodyPr wrap="square" rtlCol="0">
            <a:spAutoFit/>
          </a:bodyPr>
          <a:lstStyle/>
          <a:p>
            <a:pPr lvl="0" defTabSz="457200">
              <a:lnSpc>
                <a:spcPct val="130000"/>
              </a:lnSpc>
              <a:defRPr/>
            </a:pPr>
            <a:r>
              <a:rPr kumimoji="1" lang="zh-CN" altLang="en-US" sz="1400" dirty="0" smtClean="0">
                <a:solidFill>
                  <a:prstClr val="black">
                    <a:lumMod val="75000"/>
                    <a:lumOff val="25000"/>
                  </a:prstClr>
                </a:solidFill>
                <a:latin typeface="楷体" pitchFamily="49" charset="-122"/>
                <a:ea typeface="楷体" pitchFamily="49" charset="-122"/>
              </a:rPr>
              <a:t>针对应用型专利进行申请前的技术市场专利检索分析，为应用型专利进行专利导航布局</a:t>
            </a:r>
            <a:endParaRPr kumimoji="1" lang="zh-CN" altLang="en-US" sz="1400" dirty="0">
              <a:solidFill>
                <a:prstClr val="black">
                  <a:lumMod val="75000"/>
                  <a:lumOff val="25000"/>
                </a:prstClr>
              </a:solidFill>
              <a:latin typeface="楷体" pitchFamily="49" charset="-122"/>
              <a:ea typeface="楷体" pitchFamily="49" charset="-122"/>
            </a:endParaRPr>
          </a:p>
        </p:txBody>
      </p:sp>
      <p:sp>
        <p:nvSpPr>
          <p:cNvPr id="51" name="文本框 50"/>
          <p:cNvSpPr txBox="1"/>
          <p:nvPr/>
        </p:nvSpPr>
        <p:spPr>
          <a:xfrm>
            <a:off x="7981197" y="4614549"/>
            <a:ext cx="2031325" cy="369332"/>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军民融合深度开展</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2" name="文本框 51"/>
          <p:cNvSpPr txBox="1"/>
          <p:nvPr/>
        </p:nvSpPr>
        <p:spPr>
          <a:xfrm>
            <a:off x="7981197" y="4930197"/>
            <a:ext cx="3174483" cy="622863"/>
          </a:xfrm>
          <a:prstGeom prst="rect">
            <a:avLst/>
          </a:prstGeom>
          <a:noFill/>
        </p:spPr>
        <p:txBody>
          <a:bodyPr wrap="square" rtlCol="0">
            <a:spAutoFit/>
          </a:bodyPr>
          <a:lstStyle/>
          <a:p>
            <a:pPr lvl="0" defTabSz="457200">
              <a:lnSpc>
                <a:spcPct val="130000"/>
              </a:lnSpc>
              <a:defRPr/>
            </a:pPr>
            <a:r>
              <a:rPr kumimoji="1" lang="zh-CN" altLang="en-US" sz="1400" dirty="0" smtClean="0">
                <a:solidFill>
                  <a:prstClr val="black">
                    <a:lumMod val="75000"/>
                    <a:lumOff val="25000"/>
                  </a:prstClr>
                </a:solidFill>
                <a:latin typeface="楷体" pitchFamily="49" charset="-122"/>
                <a:ea typeface="楷体" pitchFamily="49" charset="-122"/>
              </a:rPr>
              <a:t>以项目为形式，加大军民融合力度，鼓励军民融合项目的推进与开展</a:t>
            </a:r>
            <a:endParaRPr kumimoji="1" lang="zh-CN" altLang="en-US" sz="1400" dirty="0">
              <a:solidFill>
                <a:prstClr val="black">
                  <a:lumMod val="75000"/>
                  <a:lumOff val="25000"/>
                </a:prstClr>
              </a:solidFill>
              <a:latin typeface="楷体" pitchFamily="49" charset="-122"/>
              <a:ea typeface="楷体" pitchFamily="49" charset="-122"/>
            </a:endParaRPr>
          </a:p>
        </p:txBody>
      </p:sp>
      <p:sp>
        <p:nvSpPr>
          <p:cNvPr id="53" name="文本框 52"/>
          <p:cNvSpPr txBox="1"/>
          <p:nvPr/>
        </p:nvSpPr>
        <p:spPr>
          <a:xfrm>
            <a:off x="2212208" y="4614549"/>
            <a:ext cx="2031325"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1" lang="zh-CN" altLang="en-US" b="1" dirty="0" smtClean="0">
                <a:solidFill>
                  <a:prstClr val="black"/>
                </a:solidFill>
                <a:latin typeface="微软雅黑" panose="020B0503020204020204" charset="-122"/>
                <a:ea typeface="微软雅黑" panose="020B0503020204020204" charset="-122"/>
              </a:rPr>
              <a:t>专利技术集中探讨</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4" name="文本框 53"/>
          <p:cNvSpPr txBox="1"/>
          <p:nvPr/>
        </p:nvSpPr>
        <p:spPr>
          <a:xfrm>
            <a:off x="1637731" y="4930197"/>
            <a:ext cx="2605784" cy="652486"/>
          </a:xfrm>
          <a:prstGeom prst="rect">
            <a:avLst/>
          </a:prstGeom>
          <a:noFill/>
        </p:spPr>
        <p:txBody>
          <a:bodyPr wrap="square" rtlCol="0">
            <a:spAutoFit/>
          </a:bodyPr>
          <a:lstStyle/>
          <a:p>
            <a:pPr marL="0" marR="0" lvl="0" indent="0" algn="r" defTabSz="457200" rtl="0" eaLnBrk="1" fontAlgn="auto" latinLnBrk="0" hangingPunct="1">
              <a:lnSpc>
                <a:spcPct val="130000"/>
              </a:lnSpc>
              <a:spcBef>
                <a:spcPts val="0"/>
              </a:spcBef>
              <a:spcAft>
                <a:spcPts val="0"/>
              </a:spcAft>
              <a:buClrTx/>
              <a:buSzTx/>
              <a:buFontTx/>
              <a:buNone/>
              <a:defRPr/>
            </a:pPr>
            <a:r>
              <a:rPr kumimoji="1" lang="zh-CN" altLang="en-US" sz="1400" b="0" i="0" u="none" strike="noStrike" kern="1200" cap="none" spc="0" normalizeH="0" baseline="0" noProof="0" dirty="0" smtClean="0">
                <a:ln>
                  <a:noFill/>
                </a:ln>
                <a:solidFill>
                  <a:prstClr val="black">
                    <a:lumMod val="75000"/>
                    <a:lumOff val="25000"/>
                  </a:prstClr>
                </a:solidFill>
                <a:effectLst/>
                <a:uLnTx/>
                <a:uFillTx/>
                <a:latin typeface="楷体" pitchFamily="49" charset="-122"/>
                <a:ea typeface="楷体" pitchFamily="49" charset="-122"/>
              </a:rPr>
              <a:t>对拟申请的专利技术在课题组范围内进行发明点的集中探讨</a:t>
            </a:r>
            <a:endParaRPr kumimoji="1" lang="zh-CN" altLang="en-US" sz="1400" b="0" i="0" u="none" strike="noStrike" kern="1200" cap="none" spc="0" normalizeH="0" baseline="0" noProof="0" dirty="0">
              <a:ln>
                <a:noFill/>
              </a:ln>
              <a:solidFill>
                <a:prstClr val="black">
                  <a:lumMod val="75000"/>
                  <a:lumOff val="25000"/>
                </a:prstClr>
              </a:solidFill>
              <a:effectLst/>
              <a:uLnTx/>
              <a:uFillTx/>
              <a:latin typeface="楷体" pitchFamily="49" charset="-122"/>
              <a:ea typeface="楷体" pitchFamily="49" charset="-122"/>
            </a:endParaRPr>
          </a:p>
        </p:txBody>
      </p:sp>
      <p:sp>
        <p:nvSpPr>
          <p:cNvPr id="55" name="文本框 54"/>
          <p:cNvSpPr txBox="1"/>
          <p:nvPr/>
        </p:nvSpPr>
        <p:spPr>
          <a:xfrm>
            <a:off x="3135527" y="2476843"/>
            <a:ext cx="1107996" cy="369332"/>
          </a:xfrm>
          <a:prstGeom prst="rect">
            <a:avLst/>
          </a:prstGeom>
          <a:noFill/>
        </p:spPr>
        <p:txBody>
          <a:bodyPr wrap="none" rtlCol="0">
            <a:spAutoFit/>
          </a:bodyPr>
          <a:lstStyle/>
          <a:p>
            <a:pPr marL="0" marR="0" lvl="0" indent="0" algn="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微软雅黑" panose="020B0503020204020204" charset="-122"/>
                <a:ea typeface="微软雅黑" panose="020B0503020204020204" charset="-122"/>
                <a:cs typeface="+mn-cs"/>
              </a:rPr>
              <a:t>分化而为</a:t>
            </a:r>
            <a:endParaRPr kumimoji="1" lang="zh-CN" altLang="en-US" sz="1800" b="1"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sp>
        <p:nvSpPr>
          <p:cNvPr id="56" name="文本框 55"/>
          <p:cNvSpPr txBox="1"/>
          <p:nvPr/>
        </p:nvSpPr>
        <p:spPr>
          <a:xfrm>
            <a:off x="559558" y="2817521"/>
            <a:ext cx="3683957" cy="332720"/>
          </a:xfrm>
          <a:prstGeom prst="rect">
            <a:avLst/>
          </a:prstGeom>
          <a:noFill/>
        </p:spPr>
        <p:txBody>
          <a:bodyPr wrap="square" rtlCol="0">
            <a:spAutoFit/>
          </a:bodyPr>
          <a:lstStyle/>
          <a:p>
            <a:pPr lvl="0" algn="r" defTabSz="457200">
              <a:lnSpc>
                <a:spcPct val="130000"/>
              </a:lnSpc>
              <a:defRPr/>
            </a:pPr>
            <a:r>
              <a:rPr kumimoji="1" lang="zh-CN" altLang="en-US" sz="1400" dirty="0" smtClean="0">
                <a:solidFill>
                  <a:prstClr val="black">
                    <a:lumMod val="75000"/>
                    <a:lumOff val="25000"/>
                  </a:prstClr>
                </a:solidFill>
                <a:latin typeface="楷体" pitchFamily="49" charset="-122"/>
                <a:ea typeface="楷体" pitchFamily="49" charset="-122"/>
              </a:rPr>
              <a:t>对代理机构进行分领域、学科强项进行区分</a:t>
            </a:r>
            <a:endParaRPr kumimoji="1" lang="zh-CN" altLang="en-US" sz="1400" dirty="0">
              <a:solidFill>
                <a:prstClr val="black">
                  <a:lumMod val="75000"/>
                  <a:lumOff val="25000"/>
                </a:prstClr>
              </a:solidFill>
              <a:latin typeface="楷体" pitchFamily="49" charset="-122"/>
              <a:ea typeface="楷体" pitchFamily="49" charset="-122"/>
            </a:endParaRPr>
          </a:p>
        </p:txBody>
      </p:sp>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635" y="0"/>
            <a:ext cx="12172315" cy="4375785"/>
          </a:xfrm>
          <a:prstGeom prst="rect">
            <a:avLst/>
          </a:prstGeom>
        </p:spPr>
      </p:pic>
      <p:sp>
        <p:nvSpPr>
          <p:cNvPr id="5" name="矩形 4"/>
          <p:cNvSpPr/>
          <p:nvPr/>
        </p:nvSpPr>
        <p:spPr>
          <a:xfrm>
            <a:off x="10160" y="0"/>
            <a:ext cx="12172315" cy="4375785"/>
          </a:xfrm>
          <a:prstGeom prst="rect">
            <a:avLst/>
          </a:prstGeom>
          <a:solidFill>
            <a:srgbClr val="7398D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088109" y="4354998"/>
            <a:ext cx="8120418" cy="769441"/>
          </a:xfrm>
          <a:prstGeom prst="rect">
            <a:avLst/>
          </a:prstGeom>
          <a:noFill/>
        </p:spPr>
        <p:txBody>
          <a:bodyPr wrap="square" rtlCol="0">
            <a:spAutoFit/>
          </a:bodyPr>
          <a:lstStyle/>
          <a:p>
            <a:pPr algn="ctr"/>
            <a:r>
              <a:rPr lang="zh-CN" altLang="en-US" sz="4400" dirty="0" smtClean="0">
                <a:latin typeface="隶书" pitchFamily="49" charset="-122"/>
                <a:ea typeface="隶书" pitchFamily="49" charset="-122"/>
              </a:rPr>
              <a:t>服务报价</a:t>
            </a:r>
            <a:endParaRPr lang="zh-CN" altLang="en-US" sz="4400" dirty="0">
              <a:latin typeface="隶书" pitchFamily="49" charset="-122"/>
              <a:ea typeface="隶书" pitchFamily="49" charset="-122"/>
            </a:endParaRPr>
          </a:p>
        </p:txBody>
      </p:sp>
      <p:sp>
        <p:nvSpPr>
          <p:cNvPr id="10" name="TextBox 7"/>
          <p:cNvSpPr txBox="1"/>
          <p:nvPr/>
        </p:nvSpPr>
        <p:spPr>
          <a:xfrm>
            <a:off x="9471546" y="6334780"/>
            <a:ext cx="2720453" cy="338554"/>
          </a:xfrm>
          <a:prstGeom prst="rect">
            <a:avLst/>
          </a:prstGeom>
          <a:noFill/>
        </p:spPr>
        <p:txBody>
          <a:bodyPr wrap="square" rtlCol="0">
            <a:spAutoFit/>
          </a:bodyPr>
          <a:lstStyle/>
          <a:p>
            <a:pPr algn="ctr"/>
            <a:r>
              <a:rPr lang="zh-CN" altLang="en-US" sz="16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sz="1600" dirty="0">
              <a:solidFill>
                <a:schemeClr val="tx1">
                  <a:lumMod val="85000"/>
                  <a:lumOff val="15000"/>
                </a:schemeClr>
              </a:solidFill>
              <a:latin typeface="隶书" pitchFamily="49" charset="-122"/>
              <a:ea typeface="隶书" pitchFamily="49" charset="-122"/>
              <a:cs typeface="Lato Light" charset="0"/>
            </a:endParaRPr>
          </a:p>
        </p:txBody>
      </p:sp>
      <p:sp>
        <p:nvSpPr>
          <p:cNvPr id="11" name="文本框 7"/>
          <p:cNvSpPr txBox="1"/>
          <p:nvPr/>
        </p:nvSpPr>
        <p:spPr>
          <a:xfrm>
            <a:off x="3686000" y="3084395"/>
            <a:ext cx="4807859" cy="923330"/>
          </a:xfrm>
          <a:prstGeom prst="rect">
            <a:avLst/>
          </a:prstGeom>
          <a:noFill/>
        </p:spPr>
        <p:txBody>
          <a:bodyPr wrap="square" rtlCol="0">
            <a:spAutoFit/>
          </a:bodyPr>
          <a:lstStyle/>
          <a:p>
            <a:pPr algn="ctr"/>
            <a:r>
              <a:rPr lang="en-US" altLang="zh-CN" dirty="0" smtClean="0">
                <a:solidFill>
                  <a:schemeClr val="bg1"/>
                </a:solidFill>
                <a:latin typeface="微软雅黑" panose="020B0503020204020204" charset="-122"/>
                <a:ea typeface="微软雅黑" panose="020B0503020204020204" charset="-122"/>
              </a:rPr>
              <a:t> </a:t>
            </a:r>
            <a:r>
              <a:rPr lang="en-US" altLang="zh-CN" sz="5400" dirty="0" smtClean="0">
                <a:solidFill>
                  <a:schemeClr val="bg1"/>
                </a:solidFill>
                <a:latin typeface="微软雅黑" panose="020B0503020204020204" charset="-122"/>
                <a:ea typeface="微软雅黑" panose="020B0503020204020204" charset="-122"/>
              </a:rPr>
              <a:t>07</a:t>
            </a:r>
            <a:endParaRPr lang="en-US" altLang="zh-CN" sz="5400" dirty="0">
              <a:solidFill>
                <a:schemeClr val="bg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27"/>
          <p:cNvSpPr>
            <a:spLocks noEditPoints="1"/>
          </p:cNvSpPr>
          <p:nvPr/>
        </p:nvSpPr>
        <p:spPr bwMode="auto">
          <a:xfrm rot="16200000">
            <a:off x="1156153" y="2114944"/>
            <a:ext cx="1111074" cy="2113815"/>
          </a:xfrm>
          <a:custGeom>
            <a:avLst/>
            <a:gdLst>
              <a:gd name="T0" fmla="*/ 0 w 883"/>
              <a:gd name="T1" fmla="*/ 1322 h 1678"/>
              <a:gd name="T2" fmla="*/ 883 w 883"/>
              <a:gd name="T3" fmla="*/ 1322 h 1678"/>
              <a:gd name="T4" fmla="*/ 713 w 883"/>
              <a:gd name="T5" fmla="*/ 249 h 1678"/>
              <a:gd name="T6" fmla="*/ 709 w 883"/>
              <a:gd name="T7" fmla="*/ 224 h 1678"/>
              <a:gd name="T8" fmla="*/ 695 w 883"/>
              <a:gd name="T9" fmla="*/ 176 h 1678"/>
              <a:gd name="T10" fmla="*/ 673 w 883"/>
              <a:gd name="T11" fmla="*/ 130 h 1678"/>
              <a:gd name="T12" fmla="*/ 644 w 883"/>
              <a:gd name="T13" fmla="*/ 90 h 1678"/>
              <a:gd name="T14" fmla="*/ 608 w 883"/>
              <a:gd name="T15" fmla="*/ 56 h 1678"/>
              <a:gd name="T16" fmla="*/ 566 w 883"/>
              <a:gd name="T17" fmla="*/ 30 h 1678"/>
              <a:gd name="T18" fmla="*/ 518 w 883"/>
              <a:gd name="T19" fmla="*/ 12 h 1678"/>
              <a:gd name="T20" fmla="*/ 468 w 883"/>
              <a:gd name="T21" fmla="*/ 2 h 1678"/>
              <a:gd name="T22" fmla="*/ 440 w 883"/>
              <a:gd name="T23" fmla="*/ 0 h 1678"/>
              <a:gd name="T24" fmla="*/ 389 w 883"/>
              <a:gd name="T25" fmla="*/ 6 h 1678"/>
              <a:gd name="T26" fmla="*/ 341 w 883"/>
              <a:gd name="T27" fmla="*/ 20 h 1678"/>
              <a:gd name="T28" fmla="*/ 295 w 883"/>
              <a:gd name="T29" fmla="*/ 42 h 1678"/>
              <a:gd name="T30" fmla="*/ 255 w 883"/>
              <a:gd name="T31" fmla="*/ 72 h 1678"/>
              <a:gd name="T32" fmla="*/ 223 w 883"/>
              <a:gd name="T33" fmla="*/ 110 h 1678"/>
              <a:gd name="T34" fmla="*/ 197 w 883"/>
              <a:gd name="T35" fmla="*/ 152 h 1678"/>
              <a:gd name="T36" fmla="*/ 177 w 883"/>
              <a:gd name="T37" fmla="*/ 200 h 1678"/>
              <a:gd name="T38" fmla="*/ 169 w 883"/>
              <a:gd name="T39" fmla="*/ 249 h 1678"/>
              <a:gd name="T40" fmla="*/ 0 w 883"/>
              <a:gd name="T41" fmla="*/ 249 h 1678"/>
              <a:gd name="T42" fmla="*/ 440 w 883"/>
              <a:gd name="T43" fmla="*/ 38 h 1678"/>
              <a:gd name="T44" fmla="*/ 488 w 883"/>
              <a:gd name="T45" fmla="*/ 44 h 1678"/>
              <a:gd name="T46" fmla="*/ 532 w 883"/>
              <a:gd name="T47" fmla="*/ 58 h 1678"/>
              <a:gd name="T48" fmla="*/ 572 w 883"/>
              <a:gd name="T49" fmla="*/ 78 h 1678"/>
              <a:gd name="T50" fmla="*/ 608 w 883"/>
              <a:gd name="T51" fmla="*/ 108 h 1678"/>
              <a:gd name="T52" fmla="*/ 636 w 883"/>
              <a:gd name="T53" fmla="*/ 142 h 1678"/>
              <a:gd name="T54" fmla="*/ 658 w 883"/>
              <a:gd name="T55" fmla="*/ 182 h 1678"/>
              <a:gd name="T56" fmla="*/ 671 w 883"/>
              <a:gd name="T57" fmla="*/ 226 h 1678"/>
              <a:gd name="T58" fmla="*/ 675 w 883"/>
              <a:gd name="T59" fmla="*/ 273 h 1678"/>
              <a:gd name="T60" fmla="*/ 675 w 883"/>
              <a:gd name="T61" fmla="*/ 297 h 1678"/>
              <a:gd name="T62" fmla="*/ 666 w 883"/>
              <a:gd name="T63" fmla="*/ 343 h 1678"/>
              <a:gd name="T64" fmla="*/ 648 w 883"/>
              <a:gd name="T65" fmla="*/ 385 h 1678"/>
              <a:gd name="T66" fmla="*/ 622 w 883"/>
              <a:gd name="T67" fmla="*/ 423 h 1678"/>
              <a:gd name="T68" fmla="*/ 590 w 883"/>
              <a:gd name="T69" fmla="*/ 455 h 1678"/>
              <a:gd name="T70" fmla="*/ 554 w 883"/>
              <a:gd name="T71" fmla="*/ 481 h 1678"/>
              <a:gd name="T72" fmla="*/ 510 w 883"/>
              <a:gd name="T73" fmla="*/ 499 h 1678"/>
              <a:gd name="T74" fmla="*/ 464 w 883"/>
              <a:gd name="T75" fmla="*/ 507 h 1678"/>
              <a:gd name="T76" fmla="*/ 440 w 883"/>
              <a:gd name="T77" fmla="*/ 509 h 1678"/>
              <a:gd name="T78" fmla="*/ 395 w 883"/>
              <a:gd name="T79" fmla="*/ 503 h 1678"/>
              <a:gd name="T80" fmla="*/ 351 w 883"/>
              <a:gd name="T81" fmla="*/ 491 h 1678"/>
              <a:gd name="T82" fmla="*/ 311 w 883"/>
              <a:gd name="T83" fmla="*/ 469 h 1678"/>
              <a:gd name="T84" fmla="*/ 275 w 883"/>
              <a:gd name="T85" fmla="*/ 439 h 1678"/>
              <a:gd name="T86" fmla="*/ 247 w 883"/>
              <a:gd name="T87" fmla="*/ 405 h 1678"/>
              <a:gd name="T88" fmla="*/ 225 w 883"/>
              <a:gd name="T89" fmla="*/ 365 h 1678"/>
              <a:gd name="T90" fmla="*/ 211 w 883"/>
              <a:gd name="T91" fmla="*/ 321 h 1678"/>
              <a:gd name="T92" fmla="*/ 207 w 883"/>
              <a:gd name="T93" fmla="*/ 273 h 1678"/>
              <a:gd name="T94" fmla="*/ 207 w 883"/>
              <a:gd name="T95" fmla="*/ 249 h 1678"/>
              <a:gd name="T96" fmla="*/ 217 w 883"/>
              <a:gd name="T97" fmla="*/ 204 h 1678"/>
              <a:gd name="T98" fmla="*/ 235 w 883"/>
              <a:gd name="T99" fmla="*/ 162 h 1678"/>
              <a:gd name="T100" fmla="*/ 261 w 883"/>
              <a:gd name="T101" fmla="*/ 124 h 1678"/>
              <a:gd name="T102" fmla="*/ 291 w 883"/>
              <a:gd name="T103" fmla="*/ 92 h 1678"/>
              <a:gd name="T104" fmla="*/ 329 w 883"/>
              <a:gd name="T105" fmla="*/ 68 h 1678"/>
              <a:gd name="T106" fmla="*/ 371 w 883"/>
              <a:gd name="T107" fmla="*/ 50 h 1678"/>
              <a:gd name="T108" fmla="*/ 416 w 883"/>
              <a:gd name="T109" fmla="*/ 40 h 1678"/>
              <a:gd name="T110" fmla="*/ 440 w 883"/>
              <a:gd name="T111" fmla="*/ 3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3" h="1678">
                <a:moveTo>
                  <a:pt x="0" y="249"/>
                </a:moveTo>
                <a:lnTo>
                  <a:pt x="0" y="1322"/>
                </a:lnTo>
                <a:lnTo>
                  <a:pt x="440" y="1678"/>
                </a:lnTo>
                <a:lnTo>
                  <a:pt x="883" y="1322"/>
                </a:lnTo>
                <a:lnTo>
                  <a:pt x="883" y="249"/>
                </a:lnTo>
                <a:lnTo>
                  <a:pt x="713" y="249"/>
                </a:lnTo>
                <a:lnTo>
                  <a:pt x="713" y="249"/>
                </a:lnTo>
                <a:lnTo>
                  <a:pt x="709" y="224"/>
                </a:lnTo>
                <a:lnTo>
                  <a:pt x="703" y="200"/>
                </a:lnTo>
                <a:lnTo>
                  <a:pt x="695" y="176"/>
                </a:lnTo>
                <a:lnTo>
                  <a:pt x="685" y="152"/>
                </a:lnTo>
                <a:lnTo>
                  <a:pt x="673" y="130"/>
                </a:lnTo>
                <a:lnTo>
                  <a:pt x="660" y="110"/>
                </a:lnTo>
                <a:lnTo>
                  <a:pt x="644" y="90"/>
                </a:lnTo>
                <a:lnTo>
                  <a:pt x="626" y="72"/>
                </a:lnTo>
                <a:lnTo>
                  <a:pt x="608" y="56"/>
                </a:lnTo>
                <a:lnTo>
                  <a:pt x="588" y="42"/>
                </a:lnTo>
                <a:lnTo>
                  <a:pt x="566" y="30"/>
                </a:lnTo>
                <a:lnTo>
                  <a:pt x="542" y="20"/>
                </a:lnTo>
                <a:lnTo>
                  <a:pt x="518" y="12"/>
                </a:lnTo>
                <a:lnTo>
                  <a:pt x="494" y="6"/>
                </a:lnTo>
                <a:lnTo>
                  <a:pt x="468" y="2"/>
                </a:lnTo>
                <a:lnTo>
                  <a:pt x="440" y="0"/>
                </a:lnTo>
                <a:lnTo>
                  <a:pt x="440" y="0"/>
                </a:lnTo>
                <a:lnTo>
                  <a:pt x="414" y="2"/>
                </a:lnTo>
                <a:lnTo>
                  <a:pt x="389" y="6"/>
                </a:lnTo>
                <a:lnTo>
                  <a:pt x="365" y="12"/>
                </a:lnTo>
                <a:lnTo>
                  <a:pt x="341" y="20"/>
                </a:lnTo>
                <a:lnTo>
                  <a:pt x="317" y="30"/>
                </a:lnTo>
                <a:lnTo>
                  <a:pt x="295" y="42"/>
                </a:lnTo>
                <a:lnTo>
                  <a:pt x="275" y="56"/>
                </a:lnTo>
                <a:lnTo>
                  <a:pt x="255" y="72"/>
                </a:lnTo>
                <a:lnTo>
                  <a:pt x="239" y="90"/>
                </a:lnTo>
                <a:lnTo>
                  <a:pt x="223" y="110"/>
                </a:lnTo>
                <a:lnTo>
                  <a:pt x="209" y="130"/>
                </a:lnTo>
                <a:lnTo>
                  <a:pt x="197" y="152"/>
                </a:lnTo>
                <a:lnTo>
                  <a:pt x="187" y="176"/>
                </a:lnTo>
                <a:lnTo>
                  <a:pt x="177" y="200"/>
                </a:lnTo>
                <a:lnTo>
                  <a:pt x="173" y="224"/>
                </a:lnTo>
                <a:lnTo>
                  <a:pt x="169" y="249"/>
                </a:lnTo>
                <a:lnTo>
                  <a:pt x="0" y="249"/>
                </a:lnTo>
                <a:lnTo>
                  <a:pt x="0" y="249"/>
                </a:lnTo>
                <a:close/>
                <a:moveTo>
                  <a:pt x="440" y="38"/>
                </a:moveTo>
                <a:lnTo>
                  <a:pt x="440" y="38"/>
                </a:lnTo>
                <a:lnTo>
                  <a:pt x="464" y="40"/>
                </a:lnTo>
                <a:lnTo>
                  <a:pt x="488" y="44"/>
                </a:lnTo>
                <a:lnTo>
                  <a:pt x="510" y="50"/>
                </a:lnTo>
                <a:lnTo>
                  <a:pt x="532" y="58"/>
                </a:lnTo>
                <a:lnTo>
                  <a:pt x="554" y="68"/>
                </a:lnTo>
                <a:lnTo>
                  <a:pt x="572" y="78"/>
                </a:lnTo>
                <a:lnTo>
                  <a:pt x="590" y="92"/>
                </a:lnTo>
                <a:lnTo>
                  <a:pt x="608" y="108"/>
                </a:lnTo>
                <a:lnTo>
                  <a:pt x="622" y="124"/>
                </a:lnTo>
                <a:lnTo>
                  <a:pt x="636" y="142"/>
                </a:lnTo>
                <a:lnTo>
                  <a:pt x="648" y="162"/>
                </a:lnTo>
                <a:lnTo>
                  <a:pt x="658" y="182"/>
                </a:lnTo>
                <a:lnTo>
                  <a:pt x="666" y="204"/>
                </a:lnTo>
                <a:lnTo>
                  <a:pt x="671" y="226"/>
                </a:lnTo>
                <a:lnTo>
                  <a:pt x="675" y="249"/>
                </a:lnTo>
                <a:lnTo>
                  <a:pt x="675" y="273"/>
                </a:lnTo>
                <a:lnTo>
                  <a:pt x="675" y="273"/>
                </a:lnTo>
                <a:lnTo>
                  <a:pt x="675" y="297"/>
                </a:lnTo>
                <a:lnTo>
                  <a:pt x="671" y="321"/>
                </a:lnTo>
                <a:lnTo>
                  <a:pt x="666" y="343"/>
                </a:lnTo>
                <a:lnTo>
                  <a:pt x="658" y="365"/>
                </a:lnTo>
                <a:lnTo>
                  <a:pt x="648" y="385"/>
                </a:lnTo>
                <a:lnTo>
                  <a:pt x="636" y="405"/>
                </a:lnTo>
                <a:lnTo>
                  <a:pt x="622" y="423"/>
                </a:lnTo>
                <a:lnTo>
                  <a:pt x="608" y="439"/>
                </a:lnTo>
                <a:lnTo>
                  <a:pt x="590" y="455"/>
                </a:lnTo>
                <a:lnTo>
                  <a:pt x="572" y="469"/>
                </a:lnTo>
                <a:lnTo>
                  <a:pt x="554" y="481"/>
                </a:lnTo>
                <a:lnTo>
                  <a:pt x="532" y="491"/>
                </a:lnTo>
                <a:lnTo>
                  <a:pt x="510" y="499"/>
                </a:lnTo>
                <a:lnTo>
                  <a:pt x="488" y="503"/>
                </a:lnTo>
                <a:lnTo>
                  <a:pt x="464" y="507"/>
                </a:lnTo>
                <a:lnTo>
                  <a:pt x="440" y="509"/>
                </a:lnTo>
                <a:lnTo>
                  <a:pt x="440" y="509"/>
                </a:lnTo>
                <a:lnTo>
                  <a:pt x="416" y="507"/>
                </a:lnTo>
                <a:lnTo>
                  <a:pt x="395" y="503"/>
                </a:lnTo>
                <a:lnTo>
                  <a:pt x="371" y="499"/>
                </a:lnTo>
                <a:lnTo>
                  <a:pt x="351" y="491"/>
                </a:lnTo>
                <a:lnTo>
                  <a:pt x="329" y="481"/>
                </a:lnTo>
                <a:lnTo>
                  <a:pt x="311" y="469"/>
                </a:lnTo>
                <a:lnTo>
                  <a:pt x="291" y="455"/>
                </a:lnTo>
                <a:lnTo>
                  <a:pt x="275" y="439"/>
                </a:lnTo>
                <a:lnTo>
                  <a:pt x="261" y="423"/>
                </a:lnTo>
                <a:lnTo>
                  <a:pt x="247" y="405"/>
                </a:lnTo>
                <a:lnTo>
                  <a:pt x="235" y="385"/>
                </a:lnTo>
                <a:lnTo>
                  <a:pt x="225" y="365"/>
                </a:lnTo>
                <a:lnTo>
                  <a:pt x="217" y="343"/>
                </a:lnTo>
                <a:lnTo>
                  <a:pt x="211" y="321"/>
                </a:lnTo>
                <a:lnTo>
                  <a:pt x="207" y="297"/>
                </a:lnTo>
                <a:lnTo>
                  <a:pt x="207" y="273"/>
                </a:lnTo>
                <a:lnTo>
                  <a:pt x="207" y="273"/>
                </a:lnTo>
                <a:lnTo>
                  <a:pt x="207" y="249"/>
                </a:lnTo>
                <a:lnTo>
                  <a:pt x="211" y="226"/>
                </a:lnTo>
                <a:lnTo>
                  <a:pt x="217" y="204"/>
                </a:lnTo>
                <a:lnTo>
                  <a:pt x="225" y="182"/>
                </a:lnTo>
                <a:lnTo>
                  <a:pt x="235" y="162"/>
                </a:lnTo>
                <a:lnTo>
                  <a:pt x="247" y="142"/>
                </a:lnTo>
                <a:lnTo>
                  <a:pt x="261" y="124"/>
                </a:lnTo>
                <a:lnTo>
                  <a:pt x="275" y="108"/>
                </a:lnTo>
                <a:lnTo>
                  <a:pt x="291" y="92"/>
                </a:lnTo>
                <a:lnTo>
                  <a:pt x="311" y="78"/>
                </a:lnTo>
                <a:lnTo>
                  <a:pt x="329" y="68"/>
                </a:lnTo>
                <a:lnTo>
                  <a:pt x="351" y="58"/>
                </a:lnTo>
                <a:lnTo>
                  <a:pt x="371" y="50"/>
                </a:lnTo>
                <a:lnTo>
                  <a:pt x="395" y="44"/>
                </a:lnTo>
                <a:lnTo>
                  <a:pt x="416" y="40"/>
                </a:lnTo>
                <a:lnTo>
                  <a:pt x="440" y="38"/>
                </a:lnTo>
                <a:lnTo>
                  <a:pt x="440" y="38"/>
                </a:lnTo>
                <a:close/>
              </a:path>
            </a:pathLst>
          </a:custGeom>
          <a:solidFill>
            <a:schemeClr val="accent1"/>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 name="Freeform 27"/>
          <p:cNvSpPr>
            <a:spLocks noEditPoints="1"/>
          </p:cNvSpPr>
          <p:nvPr/>
        </p:nvSpPr>
        <p:spPr bwMode="auto">
          <a:xfrm rot="16200000">
            <a:off x="3348309" y="2114945"/>
            <a:ext cx="1111074" cy="2113815"/>
          </a:xfrm>
          <a:custGeom>
            <a:avLst/>
            <a:gdLst>
              <a:gd name="T0" fmla="*/ 0 w 883"/>
              <a:gd name="T1" fmla="*/ 1322 h 1678"/>
              <a:gd name="T2" fmla="*/ 883 w 883"/>
              <a:gd name="T3" fmla="*/ 1322 h 1678"/>
              <a:gd name="T4" fmla="*/ 713 w 883"/>
              <a:gd name="T5" fmla="*/ 249 h 1678"/>
              <a:gd name="T6" fmla="*/ 709 w 883"/>
              <a:gd name="T7" fmla="*/ 224 h 1678"/>
              <a:gd name="T8" fmla="*/ 695 w 883"/>
              <a:gd name="T9" fmla="*/ 176 h 1678"/>
              <a:gd name="T10" fmla="*/ 673 w 883"/>
              <a:gd name="T11" fmla="*/ 130 h 1678"/>
              <a:gd name="T12" fmla="*/ 644 w 883"/>
              <a:gd name="T13" fmla="*/ 90 h 1678"/>
              <a:gd name="T14" fmla="*/ 608 w 883"/>
              <a:gd name="T15" fmla="*/ 56 h 1678"/>
              <a:gd name="T16" fmla="*/ 566 w 883"/>
              <a:gd name="T17" fmla="*/ 30 h 1678"/>
              <a:gd name="T18" fmla="*/ 518 w 883"/>
              <a:gd name="T19" fmla="*/ 12 h 1678"/>
              <a:gd name="T20" fmla="*/ 468 w 883"/>
              <a:gd name="T21" fmla="*/ 2 h 1678"/>
              <a:gd name="T22" fmla="*/ 440 w 883"/>
              <a:gd name="T23" fmla="*/ 0 h 1678"/>
              <a:gd name="T24" fmla="*/ 389 w 883"/>
              <a:gd name="T25" fmla="*/ 6 h 1678"/>
              <a:gd name="T26" fmla="*/ 341 w 883"/>
              <a:gd name="T27" fmla="*/ 20 h 1678"/>
              <a:gd name="T28" fmla="*/ 295 w 883"/>
              <a:gd name="T29" fmla="*/ 42 h 1678"/>
              <a:gd name="T30" fmla="*/ 255 w 883"/>
              <a:gd name="T31" fmla="*/ 72 h 1678"/>
              <a:gd name="T32" fmla="*/ 223 w 883"/>
              <a:gd name="T33" fmla="*/ 110 h 1678"/>
              <a:gd name="T34" fmla="*/ 197 w 883"/>
              <a:gd name="T35" fmla="*/ 152 h 1678"/>
              <a:gd name="T36" fmla="*/ 177 w 883"/>
              <a:gd name="T37" fmla="*/ 200 h 1678"/>
              <a:gd name="T38" fmla="*/ 169 w 883"/>
              <a:gd name="T39" fmla="*/ 249 h 1678"/>
              <a:gd name="T40" fmla="*/ 0 w 883"/>
              <a:gd name="T41" fmla="*/ 249 h 1678"/>
              <a:gd name="T42" fmla="*/ 440 w 883"/>
              <a:gd name="T43" fmla="*/ 38 h 1678"/>
              <a:gd name="T44" fmla="*/ 488 w 883"/>
              <a:gd name="T45" fmla="*/ 44 h 1678"/>
              <a:gd name="T46" fmla="*/ 532 w 883"/>
              <a:gd name="T47" fmla="*/ 58 h 1678"/>
              <a:gd name="T48" fmla="*/ 572 w 883"/>
              <a:gd name="T49" fmla="*/ 78 h 1678"/>
              <a:gd name="T50" fmla="*/ 608 w 883"/>
              <a:gd name="T51" fmla="*/ 108 h 1678"/>
              <a:gd name="T52" fmla="*/ 636 w 883"/>
              <a:gd name="T53" fmla="*/ 142 h 1678"/>
              <a:gd name="T54" fmla="*/ 658 w 883"/>
              <a:gd name="T55" fmla="*/ 182 h 1678"/>
              <a:gd name="T56" fmla="*/ 671 w 883"/>
              <a:gd name="T57" fmla="*/ 226 h 1678"/>
              <a:gd name="T58" fmla="*/ 675 w 883"/>
              <a:gd name="T59" fmla="*/ 273 h 1678"/>
              <a:gd name="T60" fmla="*/ 675 w 883"/>
              <a:gd name="T61" fmla="*/ 297 h 1678"/>
              <a:gd name="T62" fmla="*/ 666 w 883"/>
              <a:gd name="T63" fmla="*/ 343 h 1678"/>
              <a:gd name="T64" fmla="*/ 648 w 883"/>
              <a:gd name="T65" fmla="*/ 385 h 1678"/>
              <a:gd name="T66" fmla="*/ 622 w 883"/>
              <a:gd name="T67" fmla="*/ 423 h 1678"/>
              <a:gd name="T68" fmla="*/ 590 w 883"/>
              <a:gd name="T69" fmla="*/ 455 h 1678"/>
              <a:gd name="T70" fmla="*/ 554 w 883"/>
              <a:gd name="T71" fmla="*/ 481 h 1678"/>
              <a:gd name="T72" fmla="*/ 510 w 883"/>
              <a:gd name="T73" fmla="*/ 499 h 1678"/>
              <a:gd name="T74" fmla="*/ 464 w 883"/>
              <a:gd name="T75" fmla="*/ 507 h 1678"/>
              <a:gd name="T76" fmla="*/ 440 w 883"/>
              <a:gd name="T77" fmla="*/ 509 h 1678"/>
              <a:gd name="T78" fmla="*/ 395 w 883"/>
              <a:gd name="T79" fmla="*/ 503 h 1678"/>
              <a:gd name="T80" fmla="*/ 351 w 883"/>
              <a:gd name="T81" fmla="*/ 491 h 1678"/>
              <a:gd name="T82" fmla="*/ 311 w 883"/>
              <a:gd name="T83" fmla="*/ 469 h 1678"/>
              <a:gd name="T84" fmla="*/ 275 w 883"/>
              <a:gd name="T85" fmla="*/ 439 h 1678"/>
              <a:gd name="T86" fmla="*/ 247 w 883"/>
              <a:gd name="T87" fmla="*/ 405 h 1678"/>
              <a:gd name="T88" fmla="*/ 225 w 883"/>
              <a:gd name="T89" fmla="*/ 365 h 1678"/>
              <a:gd name="T90" fmla="*/ 211 w 883"/>
              <a:gd name="T91" fmla="*/ 321 h 1678"/>
              <a:gd name="T92" fmla="*/ 207 w 883"/>
              <a:gd name="T93" fmla="*/ 273 h 1678"/>
              <a:gd name="T94" fmla="*/ 207 w 883"/>
              <a:gd name="T95" fmla="*/ 249 h 1678"/>
              <a:gd name="T96" fmla="*/ 217 w 883"/>
              <a:gd name="T97" fmla="*/ 204 h 1678"/>
              <a:gd name="T98" fmla="*/ 235 w 883"/>
              <a:gd name="T99" fmla="*/ 162 h 1678"/>
              <a:gd name="T100" fmla="*/ 261 w 883"/>
              <a:gd name="T101" fmla="*/ 124 h 1678"/>
              <a:gd name="T102" fmla="*/ 291 w 883"/>
              <a:gd name="T103" fmla="*/ 92 h 1678"/>
              <a:gd name="T104" fmla="*/ 329 w 883"/>
              <a:gd name="T105" fmla="*/ 68 h 1678"/>
              <a:gd name="T106" fmla="*/ 371 w 883"/>
              <a:gd name="T107" fmla="*/ 50 h 1678"/>
              <a:gd name="T108" fmla="*/ 416 w 883"/>
              <a:gd name="T109" fmla="*/ 40 h 1678"/>
              <a:gd name="T110" fmla="*/ 440 w 883"/>
              <a:gd name="T111" fmla="*/ 3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3" h="1678">
                <a:moveTo>
                  <a:pt x="0" y="249"/>
                </a:moveTo>
                <a:lnTo>
                  <a:pt x="0" y="1322"/>
                </a:lnTo>
                <a:lnTo>
                  <a:pt x="440" y="1678"/>
                </a:lnTo>
                <a:lnTo>
                  <a:pt x="883" y="1322"/>
                </a:lnTo>
                <a:lnTo>
                  <a:pt x="883" y="249"/>
                </a:lnTo>
                <a:lnTo>
                  <a:pt x="713" y="249"/>
                </a:lnTo>
                <a:lnTo>
                  <a:pt x="713" y="249"/>
                </a:lnTo>
                <a:lnTo>
                  <a:pt x="709" y="224"/>
                </a:lnTo>
                <a:lnTo>
                  <a:pt x="703" y="200"/>
                </a:lnTo>
                <a:lnTo>
                  <a:pt x="695" y="176"/>
                </a:lnTo>
                <a:lnTo>
                  <a:pt x="685" y="152"/>
                </a:lnTo>
                <a:lnTo>
                  <a:pt x="673" y="130"/>
                </a:lnTo>
                <a:lnTo>
                  <a:pt x="660" y="110"/>
                </a:lnTo>
                <a:lnTo>
                  <a:pt x="644" y="90"/>
                </a:lnTo>
                <a:lnTo>
                  <a:pt x="626" y="72"/>
                </a:lnTo>
                <a:lnTo>
                  <a:pt x="608" y="56"/>
                </a:lnTo>
                <a:lnTo>
                  <a:pt x="588" y="42"/>
                </a:lnTo>
                <a:lnTo>
                  <a:pt x="566" y="30"/>
                </a:lnTo>
                <a:lnTo>
                  <a:pt x="542" y="20"/>
                </a:lnTo>
                <a:lnTo>
                  <a:pt x="518" y="12"/>
                </a:lnTo>
                <a:lnTo>
                  <a:pt x="494" y="6"/>
                </a:lnTo>
                <a:lnTo>
                  <a:pt x="468" y="2"/>
                </a:lnTo>
                <a:lnTo>
                  <a:pt x="440" y="0"/>
                </a:lnTo>
                <a:lnTo>
                  <a:pt x="440" y="0"/>
                </a:lnTo>
                <a:lnTo>
                  <a:pt x="414" y="2"/>
                </a:lnTo>
                <a:lnTo>
                  <a:pt x="389" y="6"/>
                </a:lnTo>
                <a:lnTo>
                  <a:pt x="365" y="12"/>
                </a:lnTo>
                <a:lnTo>
                  <a:pt x="341" y="20"/>
                </a:lnTo>
                <a:lnTo>
                  <a:pt x="317" y="30"/>
                </a:lnTo>
                <a:lnTo>
                  <a:pt x="295" y="42"/>
                </a:lnTo>
                <a:lnTo>
                  <a:pt x="275" y="56"/>
                </a:lnTo>
                <a:lnTo>
                  <a:pt x="255" y="72"/>
                </a:lnTo>
                <a:lnTo>
                  <a:pt x="239" y="90"/>
                </a:lnTo>
                <a:lnTo>
                  <a:pt x="223" y="110"/>
                </a:lnTo>
                <a:lnTo>
                  <a:pt x="209" y="130"/>
                </a:lnTo>
                <a:lnTo>
                  <a:pt x="197" y="152"/>
                </a:lnTo>
                <a:lnTo>
                  <a:pt x="187" y="176"/>
                </a:lnTo>
                <a:lnTo>
                  <a:pt x="177" y="200"/>
                </a:lnTo>
                <a:lnTo>
                  <a:pt x="173" y="224"/>
                </a:lnTo>
                <a:lnTo>
                  <a:pt x="169" y="249"/>
                </a:lnTo>
                <a:lnTo>
                  <a:pt x="0" y="249"/>
                </a:lnTo>
                <a:lnTo>
                  <a:pt x="0" y="249"/>
                </a:lnTo>
                <a:close/>
                <a:moveTo>
                  <a:pt x="440" y="38"/>
                </a:moveTo>
                <a:lnTo>
                  <a:pt x="440" y="38"/>
                </a:lnTo>
                <a:lnTo>
                  <a:pt x="464" y="40"/>
                </a:lnTo>
                <a:lnTo>
                  <a:pt x="488" y="44"/>
                </a:lnTo>
                <a:lnTo>
                  <a:pt x="510" y="50"/>
                </a:lnTo>
                <a:lnTo>
                  <a:pt x="532" y="58"/>
                </a:lnTo>
                <a:lnTo>
                  <a:pt x="554" y="68"/>
                </a:lnTo>
                <a:lnTo>
                  <a:pt x="572" y="78"/>
                </a:lnTo>
                <a:lnTo>
                  <a:pt x="590" y="92"/>
                </a:lnTo>
                <a:lnTo>
                  <a:pt x="608" y="108"/>
                </a:lnTo>
                <a:lnTo>
                  <a:pt x="622" y="124"/>
                </a:lnTo>
                <a:lnTo>
                  <a:pt x="636" y="142"/>
                </a:lnTo>
                <a:lnTo>
                  <a:pt x="648" y="162"/>
                </a:lnTo>
                <a:lnTo>
                  <a:pt x="658" y="182"/>
                </a:lnTo>
                <a:lnTo>
                  <a:pt x="666" y="204"/>
                </a:lnTo>
                <a:lnTo>
                  <a:pt x="671" y="226"/>
                </a:lnTo>
                <a:lnTo>
                  <a:pt x="675" y="249"/>
                </a:lnTo>
                <a:lnTo>
                  <a:pt x="675" y="273"/>
                </a:lnTo>
                <a:lnTo>
                  <a:pt x="675" y="273"/>
                </a:lnTo>
                <a:lnTo>
                  <a:pt x="675" y="297"/>
                </a:lnTo>
                <a:lnTo>
                  <a:pt x="671" y="321"/>
                </a:lnTo>
                <a:lnTo>
                  <a:pt x="666" y="343"/>
                </a:lnTo>
                <a:lnTo>
                  <a:pt x="658" y="365"/>
                </a:lnTo>
                <a:lnTo>
                  <a:pt x="648" y="385"/>
                </a:lnTo>
                <a:lnTo>
                  <a:pt x="636" y="405"/>
                </a:lnTo>
                <a:lnTo>
                  <a:pt x="622" y="423"/>
                </a:lnTo>
                <a:lnTo>
                  <a:pt x="608" y="439"/>
                </a:lnTo>
                <a:lnTo>
                  <a:pt x="590" y="455"/>
                </a:lnTo>
                <a:lnTo>
                  <a:pt x="572" y="469"/>
                </a:lnTo>
                <a:lnTo>
                  <a:pt x="554" y="481"/>
                </a:lnTo>
                <a:lnTo>
                  <a:pt x="532" y="491"/>
                </a:lnTo>
                <a:lnTo>
                  <a:pt x="510" y="499"/>
                </a:lnTo>
                <a:lnTo>
                  <a:pt x="488" y="503"/>
                </a:lnTo>
                <a:lnTo>
                  <a:pt x="464" y="507"/>
                </a:lnTo>
                <a:lnTo>
                  <a:pt x="440" y="509"/>
                </a:lnTo>
                <a:lnTo>
                  <a:pt x="440" y="509"/>
                </a:lnTo>
                <a:lnTo>
                  <a:pt x="416" y="507"/>
                </a:lnTo>
                <a:lnTo>
                  <a:pt x="395" y="503"/>
                </a:lnTo>
                <a:lnTo>
                  <a:pt x="371" y="499"/>
                </a:lnTo>
                <a:lnTo>
                  <a:pt x="351" y="491"/>
                </a:lnTo>
                <a:lnTo>
                  <a:pt x="329" y="481"/>
                </a:lnTo>
                <a:lnTo>
                  <a:pt x="311" y="469"/>
                </a:lnTo>
                <a:lnTo>
                  <a:pt x="291" y="455"/>
                </a:lnTo>
                <a:lnTo>
                  <a:pt x="275" y="439"/>
                </a:lnTo>
                <a:lnTo>
                  <a:pt x="261" y="423"/>
                </a:lnTo>
                <a:lnTo>
                  <a:pt x="247" y="405"/>
                </a:lnTo>
                <a:lnTo>
                  <a:pt x="235" y="385"/>
                </a:lnTo>
                <a:lnTo>
                  <a:pt x="225" y="365"/>
                </a:lnTo>
                <a:lnTo>
                  <a:pt x="217" y="343"/>
                </a:lnTo>
                <a:lnTo>
                  <a:pt x="211" y="321"/>
                </a:lnTo>
                <a:lnTo>
                  <a:pt x="207" y="297"/>
                </a:lnTo>
                <a:lnTo>
                  <a:pt x="207" y="273"/>
                </a:lnTo>
                <a:lnTo>
                  <a:pt x="207" y="273"/>
                </a:lnTo>
                <a:lnTo>
                  <a:pt x="207" y="249"/>
                </a:lnTo>
                <a:lnTo>
                  <a:pt x="211" y="226"/>
                </a:lnTo>
                <a:lnTo>
                  <a:pt x="217" y="204"/>
                </a:lnTo>
                <a:lnTo>
                  <a:pt x="225" y="182"/>
                </a:lnTo>
                <a:lnTo>
                  <a:pt x="235" y="162"/>
                </a:lnTo>
                <a:lnTo>
                  <a:pt x="247" y="142"/>
                </a:lnTo>
                <a:lnTo>
                  <a:pt x="261" y="124"/>
                </a:lnTo>
                <a:lnTo>
                  <a:pt x="275" y="108"/>
                </a:lnTo>
                <a:lnTo>
                  <a:pt x="291" y="92"/>
                </a:lnTo>
                <a:lnTo>
                  <a:pt x="311" y="78"/>
                </a:lnTo>
                <a:lnTo>
                  <a:pt x="329" y="68"/>
                </a:lnTo>
                <a:lnTo>
                  <a:pt x="351" y="58"/>
                </a:lnTo>
                <a:lnTo>
                  <a:pt x="371" y="50"/>
                </a:lnTo>
                <a:lnTo>
                  <a:pt x="395" y="44"/>
                </a:lnTo>
                <a:lnTo>
                  <a:pt x="416" y="40"/>
                </a:lnTo>
                <a:lnTo>
                  <a:pt x="440" y="38"/>
                </a:lnTo>
                <a:lnTo>
                  <a:pt x="440" y="38"/>
                </a:lnTo>
                <a:close/>
              </a:path>
            </a:pathLst>
          </a:custGeom>
          <a:solidFill>
            <a:schemeClr val="accent2"/>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 name="Freeform 27"/>
          <p:cNvSpPr>
            <a:spLocks noEditPoints="1"/>
          </p:cNvSpPr>
          <p:nvPr/>
        </p:nvSpPr>
        <p:spPr bwMode="auto">
          <a:xfrm rot="16200000">
            <a:off x="5540465" y="2114945"/>
            <a:ext cx="1111074" cy="2113815"/>
          </a:xfrm>
          <a:custGeom>
            <a:avLst/>
            <a:gdLst>
              <a:gd name="T0" fmla="*/ 0 w 883"/>
              <a:gd name="T1" fmla="*/ 1322 h 1678"/>
              <a:gd name="T2" fmla="*/ 883 w 883"/>
              <a:gd name="T3" fmla="*/ 1322 h 1678"/>
              <a:gd name="T4" fmla="*/ 713 w 883"/>
              <a:gd name="T5" fmla="*/ 249 h 1678"/>
              <a:gd name="T6" fmla="*/ 709 w 883"/>
              <a:gd name="T7" fmla="*/ 224 h 1678"/>
              <a:gd name="T8" fmla="*/ 695 w 883"/>
              <a:gd name="T9" fmla="*/ 176 h 1678"/>
              <a:gd name="T10" fmla="*/ 673 w 883"/>
              <a:gd name="T11" fmla="*/ 130 h 1678"/>
              <a:gd name="T12" fmla="*/ 644 w 883"/>
              <a:gd name="T13" fmla="*/ 90 h 1678"/>
              <a:gd name="T14" fmla="*/ 608 w 883"/>
              <a:gd name="T15" fmla="*/ 56 h 1678"/>
              <a:gd name="T16" fmla="*/ 566 w 883"/>
              <a:gd name="T17" fmla="*/ 30 h 1678"/>
              <a:gd name="T18" fmla="*/ 518 w 883"/>
              <a:gd name="T19" fmla="*/ 12 h 1678"/>
              <a:gd name="T20" fmla="*/ 468 w 883"/>
              <a:gd name="T21" fmla="*/ 2 h 1678"/>
              <a:gd name="T22" fmla="*/ 440 w 883"/>
              <a:gd name="T23" fmla="*/ 0 h 1678"/>
              <a:gd name="T24" fmla="*/ 389 w 883"/>
              <a:gd name="T25" fmla="*/ 6 h 1678"/>
              <a:gd name="T26" fmla="*/ 341 w 883"/>
              <a:gd name="T27" fmla="*/ 20 h 1678"/>
              <a:gd name="T28" fmla="*/ 295 w 883"/>
              <a:gd name="T29" fmla="*/ 42 h 1678"/>
              <a:gd name="T30" fmla="*/ 255 w 883"/>
              <a:gd name="T31" fmla="*/ 72 h 1678"/>
              <a:gd name="T32" fmla="*/ 223 w 883"/>
              <a:gd name="T33" fmla="*/ 110 h 1678"/>
              <a:gd name="T34" fmla="*/ 197 w 883"/>
              <a:gd name="T35" fmla="*/ 152 h 1678"/>
              <a:gd name="T36" fmla="*/ 177 w 883"/>
              <a:gd name="T37" fmla="*/ 200 h 1678"/>
              <a:gd name="T38" fmla="*/ 169 w 883"/>
              <a:gd name="T39" fmla="*/ 249 h 1678"/>
              <a:gd name="T40" fmla="*/ 0 w 883"/>
              <a:gd name="T41" fmla="*/ 249 h 1678"/>
              <a:gd name="T42" fmla="*/ 440 w 883"/>
              <a:gd name="T43" fmla="*/ 38 h 1678"/>
              <a:gd name="T44" fmla="*/ 488 w 883"/>
              <a:gd name="T45" fmla="*/ 44 h 1678"/>
              <a:gd name="T46" fmla="*/ 532 w 883"/>
              <a:gd name="T47" fmla="*/ 58 h 1678"/>
              <a:gd name="T48" fmla="*/ 572 w 883"/>
              <a:gd name="T49" fmla="*/ 78 h 1678"/>
              <a:gd name="T50" fmla="*/ 608 w 883"/>
              <a:gd name="T51" fmla="*/ 108 h 1678"/>
              <a:gd name="T52" fmla="*/ 636 w 883"/>
              <a:gd name="T53" fmla="*/ 142 h 1678"/>
              <a:gd name="T54" fmla="*/ 658 w 883"/>
              <a:gd name="T55" fmla="*/ 182 h 1678"/>
              <a:gd name="T56" fmla="*/ 671 w 883"/>
              <a:gd name="T57" fmla="*/ 226 h 1678"/>
              <a:gd name="T58" fmla="*/ 675 w 883"/>
              <a:gd name="T59" fmla="*/ 273 h 1678"/>
              <a:gd name="T60" fmla="*/ 675 w 883"/>
              <a:gd name="T61" fmla="*/ 297 h 1678"/>
              <a:gd name="T62" fmla="*/ 666 w 883"/>
              <a:gd name="T63" fmla="*/ 343 h 1678"/>
              <a:gd name="T64" fmla="*/ 648 w 883"/>
              <a:gd name="T65" fmla="*/ 385 h 1678"/>
              <a:gd name="T66" fmla="*/ 622 w 883"/>
              <a:gd name="T67" fmla="*/ 423 h 1678"/>
              <a:gd name="T68" fmla="*/ 590 w 883"/>
              <a:gd name="T69" fmla="*/ 455 h 1678"/>
              <a:gd name="T70" fmla="*/ 554 w 883"/>
              <a:gd name="T71" fmla="*/ 481 h 1678"/>
              <a:gd name="T72" fmla="*/ 510 w 883"/>
              <a:gd name="T73" fmla="*/ 499 h 1678"/>
              <a:gd name="T74" fmla="*/ 464 w 883"/>
              <a:gd name="T75" fmla="*/ 507 h 1678"/>
              <a:gd name="T76" fmla="*/ 440 w 883"/>
              <a:gd name="T77" fmla="*/ 509 h 1678"/>
              <a:gd name="T78" fmla="*/ 395 w 883"/>
              <a:gd name="T79" fmla="*/ 503 h 1678"/>
              <a:gd name="T80" fmla="*/ 351 w 883"/>
              <a:gd name="T81" fmla="*/ 491 h 1678"/>
              <a:gd name="T82" fmla="*/ 311 w 883"/>
              <a:gd name="T83" fmla="*/ 469 h 1678"/>
              <a:gd name="T84" fmla="*/ 275 w 883"/>
              <a:gd name="T85" fmla="*/ 439 h 1678"/>
              <a:gd name="T86" fmla="*/ 247 w 883"/>
              <a:gd name="T87" fmla="*/ 405 h 1678"/>
              <a:gd name="T88" fmla="*/ 225 w 883"/>
              <a:gd name="T89" fmla="*/ 365 h 1678"/>
              <a:gd name="T90" fmla="*/ 211 w 883"/>
              <a:gd name="T91" fmla="*/ 321 h 1678"/>
              <a:gd name="T92" fmla="*/ 207 w 883"/>
              <a:gd name="T93" fmla="*/ 273 h 1678"/>
              <a:gd name="T94" fmla="*/ 207 w 883"/>
              <a:gd name="T95" fmla="*/ 249 h 1678"/>
              <a:gd name="T96" fmla="*/ 217 w 883"/>
              <a:gd name="T97" fmla="*/ 204 h 1678"/>
              <a:gd name="T98" fmla="*/ 235 w 883"/>
              <a:gd name="T99" fmla="*/ 162 h 1678"/>
              <a:gd name="T100" fmla="*/ 261 w 883"/>
              <a:gd name="T101" fmla="*/ 124 h 1678"/>
              <a:gd name="T102" fmla="*/ 291 w 883"/>
              <a:gd name="T103" fmla="*/ 92 h 1678"/>
              <a:gd name="T104" fmla="*/ 329 w 883"/>
              <a:gd name="T105" fmla="*/ 68 h 1678"/>
              <a:gd name="T106" fmla="*/ 371 w 883"/>
              <a:gd name="T107" fmla="*/ 50 h 1678"/>
              <a:gd name="T108" fmla="*/ 416 w 883"/>
              <a:gd name="T109" fmla="*/ 40 h 1678"/>
              <a:gd name="T110" fmla="*/ 440 w 883"/>
              <a:gd name="T111" fmla="*/ 3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3" h="1678">
                <a:moveTo>
                  <a:pt x="0" y="249"/>
                </a:moveTo>
                <a:lnTo>
                  <a:pt x="0" y="1322"/>
                </a:lnTo>
                <a:lnTo>
                  <a:pt x="440" y="1678"/>
                </a:lnTo>
                <a:lnTo>
                  <a:pt x="883" y="1322"/>
                </a:lnTo>
                <a:lnTo>
                  <a:pt x="883" y="249"/>
                </a:lnTo>
                <a:lnTo>
                  <a:pt x="713" y="249"/>
                </a:lnTo>
                <a:lnTo>
                  <a:pt x="713" y="249"/>
                </a:lnTo>
                <a:lnTo>
                  <a:pt x="709" y="224"/>
                </a:lnTo>
                <a:lnTo>
                  <a:pt x="703" y="200"/>
                </a:lnTo>
                <a:lnTo>
                  <a:pt x="695" y="176"/>
                </a:lnTo>
                <a:lnTo>
                  <a:pt x="685" y="152"/>
                </a:lnTo>
                <a:lnTo>
                  <a:pt x="673" y="130"/>
                </a:lnTo>
                <a:lnTo>
                  <a:pt x="660" y="110"/>
                </a:lnTo>
                <a:lnTo>
                  <a:pt x="644" y="90"/>
                </a:lnTo>
                <a:lnTo>
                  <a:pt x="626" y="72"/>
                </a:lnTo>
                <a:lnTo>
                  <a:pt x="608" y="56"/>
                </a:lnTo>
                <a:lnTo>
                  <a:pt x="588" y="42"/>
                </a:lnTo>
                <a:lnTo>
                  <a:pt x="566" y="30"/>
                </a:lnTo>
                <a:lnTo>
                  <a:pt x="542" y="20"/>
                </a:lnTo>
                <a:lnTo>
                  <a:pt x="518" y="12"/>
                </a:lnTo>
                <a:lnTo>
                  <a:pt x="494" y="6"/>
                </a:lnTo>
                <a:lnTo>
                  <a:pt x="468" y="2"/>
                </a:lnTo>
                <a:lnTo>
                  <a:pt x="440" y="0"/>
                </a:lnTo>
                <a:lnTo>
                  <a:pt x="440" y="0"/>
                </a:lnTo>
                <a:lnTo>
                  <a:pt x="414" y="2"/>
                </a:lnTo>
                <a:lnTo>
                  <a:pt x="389" y="6"/>
                </a:lnTo>
                <a:lnTo>
                  <a:pt x="365" y="12"/>
                </a:lnTo>
                <a:lnTo>
                  <a:pt x="341" y="20"/>
                </a:lnTo>
                <a:lnTo>
                  <a:pt x="317" y="30"/>
                </a:lnTo>
                <a:lnTo>
                  <a:pt x="295" y="42"/>
                </a:lnTo>
                <a:lnTo>
                  <a:pt x="275" y="56"/>
                </a:lnTo>
                <a:lnTo>
                  <a:pt x="255" y="72"/>
                </a:lnTo>
                <a:lnTo>
                  <a:pt x="239" y="90"/>
                </a:lnTo>
                <a:lnTo>
                  <a:pt x="223" y="110"/>
                </a:lnTo>
                <a:lnTo>
                  <a:pt x="209" y="130"/>
                </a:lnTo>
                <a:lnTo>
                  <a:pt x="197" y="152"/>
                </a:lnTo>
                <a:lnTo>
                  <a:pt x="187" y="176"/>
                </a:lnTo>
                <a:lnTo>
                  <a:pt x="177" y="200"/>
                </a:lnTo>
                <a:lnTo>
                  <a:pt x="173" y="224"/>
                </a:lnTo>
                <a:lnTo>
                  <a:pt x="169" y="249"/>
                </a:lnTo>
                <a:lnTo>
                  <a:pt x="0" y="249"/>
                </a:lnTo>
                <a:lnTo>
                  <a:pt x="0" y="249"/>
                </a:lnTo>
                <a:close/>
                <a:moveTo>
                  <a:pt x="440" y="38"/>
                </a:moveTo>
                <a:lnTo>
                  <a:pt x="440" y="38"/>
                </a:lnTo>
                <a:lnTo>
                  <a:pt x="464" y="40"/>
                </a:lnTo>
                <a:lnTo>
                  <a:pt x="488" y="44"/>
                </a:lnTo>
                <a:lnTo>
                  <a:pt x="510" y="50"/>
                </a:lnTo>
                <a:lnTo>
                  <a:pt x="532" y="58"/>
                </a:lnTo>
                <a:lnTo>
                  <a:pt x="554" y="68"/>
                </a:lnTo>
                <a:lnTo>
                  <a:pt x="572" y="78"/>
                </a:lnTo>
                <a:lnTo>
                  <a:pt x="590" y="92"/>
                </a:lnTo>
                <a:lnTo>
                  <a:pt x="608" y="108"/>
                </a:lnTo>
                <a:lnTo>
                  <a:pt x="622" y="124"/>
                </a:lnTo>
                <a:lnTo>
                  <a:pt x="636" y="142"/>
                </a:lnTo>
                <a:lnTo>
                  <a:pt x="648" y="162"/>
                </a:lnTo>
                <a:lnTo>
                  <a:pt x="658" y="182"/>
                </a:lnTo>
                <a:lnTo>
                  <a:pt x="666" y="204"/>
                </a:lnTo>
                <a:lnTo>
                  <a:pt x="671" y="226"/>
                </a:lnTo>
                <a:lnTo>
                  <a:pt x="675" y="249"/>
                </a:lnTo>
                <a:lnTo>
                  <a:pt x="675" y="273"/>
                </a:lnTo>
                <a:lnTo>
                  <a:pt x="675" y="273"/>
                </a:lnTo>
                <a:lnTo>
                  <a:pt x="675" y="297"/>
                </a:lnTo>
                <a:lnTo>
                  <a:pt x="671" y="321"/>
                </a:lnTo>
                <a:lnTo>
                  <a:pt x="666" y="343"/>
                </a:lnTo>
                <a:lnTo>
                  <a:pt x="658" y="365"/>
                </a:lnTo>
                <a:lnTo>
                  <a:pt x="648" y="385"/>
                </a:lnTo>
                <a:lnTo>
                  <a:pt x="636" y="405"/>
                </a:lnTo>
                <a:lnTo>
                  <a:pt x="622" y="423"/>
                </a:lnTo>
                <a:lnTo>
                  <a:pt x="608" y="439"/>
                </a:lnTo>
                <a:lnTo>
                  <a:pt x="590" y="455"/>
                </a:lnTo>
                <a:lnTo>
                  <a:pt x="572" y="469"/>
                </a:lnTo>
                <a:lnTo>
                  <a:pt x="554" y="481"/>
                </a:lnTo>
                <a:lnTo>
                  <a:pt x="532" y="491"/>
                </a:lnTo>
                <a:lnTo>
                  <a:pt x="510" y="499"/>
                </a:lnTo>
                <a:lnTo>
                  <a:pt x="488" y="503"/>
                </a:lnTo>
                <a:lnTo>
                  <a:pt x="464" y="507"/>
                </a:lnTo>
                <a:lnTo>
                  <a:pt x="440" y="509"/>
                </a:lnTo>
                <a:lnTo>
                  <a:pt x="440" y="509"/>
                </a:lnTo>
                <a:lnTo>
                  <a:pt x="416" y="507"/>
                </a:lnTo>
                <a:lnTo>
                  <a:pt x="395" y="503"/>
                </a:lnTo>
                <a:lnTo>
                  <a:pt x="371" y="499"/>
                </a:lnTo>
                <a:lnTo>
                  <a:pt x="351" y="491"/>
                </a:lnTo>
                <a:lnTo>
                  <a:pt x="329" y="481"/>
                </a:lnTo>
                <a:lnTo>
                  <a:pt x="311" y="469"/>
                </a:lnTo>
                <a:lnTo>
                  <a:pt x="291" y="455"/>
                </a:lnTo>
                <a:lnTo>
                  <a:pt x="275" y="439"/>
                </a:lnTo>
                <a:lnTo>
                  <a:pt x="261" y="423"/>
                </a:lnTo>
                <a:lnTo>
                  <a:pt x="247" y="405"/>
                </a:lnTo>
                <a:lnTo>
                  <a:pt x="235" y="385"/>
                </a:lnTo>
                <a:lnTo>
                  <a:pt x="225" y="365"/>
                </a:lnTo>
                <a:lnTo>
                  <a:pt x="217" y="343"/>
                </a:lnTo>
                <a:lnTo>
                  <a:pt x="211" y="321"/>
                </a:lnTo>
                <a:lnTo>
                  <a:pt x="207" y="297"/>
                </a:lnTo>
                <a:lnTo>
                  <a:pt x="207" y="273"/>
                </a:lnTo>
                <a:lnTo>
                  <a:pt x="207" y="273"/>
                </a:lnTo>
                <a:lnTo>
                  <a:pt x="207" y="249"/>
                </a:lnTo>
                <a:lnTo>
                  <a:pt x="211" y="226"/>
                </a:lnTo>
                <a:lnTo>
                  <a:pt x="217" y="204"/>
                </a:lnTo>
                <a:lnTo>
                  <a:pt x="225" y="182"/>
                </a:lnTo>
                <a:lnTo>
                  <a:pt x="235" y="162"/>
                </a:lnTo>
                <a:lnTo>
                  <a:pt x="247" y="142"/>
                </a:lnTo>
                <a:lnTo>
                  <a:pt x="261" y="124"/>
                </a:lnTo>
                <a:lnTo>
                  <a:pt x="275" y="108"/>
                </a:lnTo>
                <a:lnTo>
                  <a:pt x="291" y="92"/>
                </a:lnTo>
                <a:lnTo>
                  <a:pt x="311" y="78"/>
                </a:lnTo>
                <a:lnTo>
                  <a:pt x="329" y="68"/>
                </a:lnTo>
                <a:lnTo>
                  <a:pt x="351" y="58"/>
                </a:lnTo>
                <a:lnTo>
                  <a:pt x="371" y="50"/>
                </a:lnTo>
                <a:lnTo>
                  <a:pt x="395" y="44"/>
                </a:lnTo>
                <a:lnTo>
                  <a:pt x="416" y="40"/>
                </a:lnTo>
                <a:lnTo>
                  <a:pt x="440" y="38"/>
                </a:lnTo>
                <a:lnTo>
                  <a:pt x="440" y="38"/>
                </a:lnTo>
                <a:close/>
              </a:path>
            </a:pathLst>
          </a:custGeom>
          <a:solidFill>
            <a:schemeClr val="accent3"/>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7" name="Freeform 27"/>
          <p:cNvSpPr>
            <a:spLocks noEditPoints="1"/>
          </p:cNvSpPr>
          <p:nvPr/>
        </p:nvSpPr>
        <p:spPr bwMode="auto">
          <a:xfrm rot="16200000">
            <a:off x="7732621" y="2114946"/>
            <a:ext cx="1111074" cy="2113815"/>
          </a:xfrm>
          <a:custGeom>
            <a:avLst/>
            <a:gdLst>
              <a:gd name="T0" fmla="*/ 0 w 883"/>
              <a:gd name="T1" fmla="*/ 1322 h 1678"/>
              <a:gd name="T2" fmla="*/ 883 w 883"/>
              <a:gd name="T3" fmla="*/ 1322 h 1678"/>
              <a:gd name="T4" fmla="*/ 713 w 883"/>
              <a:gd name="T5" fmla="*/ 249 h 1678"/>
              <a:gd name="T6" fmla="*/ 709 w 883"/>
              <a:gd name="T7" fmla="*/ 224 h 1678"/>
              <a:gd name="T8" fmla="*/ 695 w 883"/>
              <a:gd name="T9" fmla="*/ 176 h 1678"/>
              <a:gd name="T10" fmla="*/ 673 w 883"/>
              <a:gd name="T11" fmla="*/ 130 h 1678"/>
              <a:gd name="T12" fmla="*/ 644 w 883"/>
              <a:gd name="T13" fmla="*/ 90 h 1678"/>
              <a:gd name="T14" fmla="*/ 608 w 883"/>
              <a:gd name="T15" fmla="*/ 56 h 1678"/>
              <a:gd name="T16" fmla="*/ 566 w 883"/>
              <a:gd name="T17" fmla="*/ 30 h 1678"/>
              <a:gd name="T18" fmla="*/ 518 w 883"/>
              <a:gd name="T19" fmla="*/ 12 h 1678"/>
              <a:gd name="T20" fmla="*/ 468 w 883"/>
              <a:gd name="T21" fmla="*/ 2 h 1678"/>
              <a:gd name="T22" fmla="*/ 440 w 883"/>
              <a:gd name="T23" fmla="*/ 0 h 1678"/>
              <a:gd name="T24" fmla="*/ 389 w 883"/>
              <a:gd name="T25" fmla="*/ 6 h 1678"/>
              <a:gd name="T26" fmla="*/ 341 w 883"/>
              <a:gd name="T27" fmla="*/ 20 h 1678"/>
              <a:gd name="T28" fmla="*/ 295 w 883"/>
              <a:gd name="T29" fmla="*/ 42 h 1678"/>
              <a:gd name="T30" fmla="*/ 255 w 883"/>
              <a:gd name="T31" fmla="*/ 72 h 1678"/>
              <a:gd name="T32" fmla="*/ 223 w 883"/>
              <a:gd name="T33" fmla="*/ 110 h 1678"/>
              <a:gd name="T34" fmla="*/ 197 w 883"/>
              <a:gd name="T35" fmla="*/ 152 h 1678"/>
              <a:gd name="T36" fmla="*/ 177 w 883"/>
              <a:gd name="T37" fmla="*/ 200 h 1678"/>
              <a:gd name="T38" fmla="*/ 169 w 883"/>
              <a:gd name="T39" fmla="*/ 249 h 1678"/>
              <a:gd name="T40" fmla="*/ 0 w 883"/>
              <a:gd name="T41" fmla="*/ 249 h 1678"/>
              <a:gd name="T42" fmla="*/ 440 w 883"/>
              <a:gd name="T43" fmla="*/ 38 h 1678"/>
              <a:gd name="T44" fmla="*/ 488 w 883"/>
              <a:gd name="T45" fmla="*/ 44 h 1678"/>
              <a:gd name="T46" fmla="*/ 532 w 883"/>
              <a:gd name="T47" fmla="*/ 58 h 1678"/>
              <a:gd name="T48" fmla="*/ 572 w 883"/>
              <a:gd name="T49" fmla="*/ 78 h 1678"/>
              <a:gd name="T50" fmla="*/ 608 w 883"/>
              <a:gd name="T51" fmla="*/ 108 h 1678"/>
              <a:gd name="T52" fmla="*/ 636 w 883"/>
              <a:gd name="T53" fmla="*/ 142 h 1678"/>
              <a:gd name="T54" fmla="*/ 658 w 883"/>
              <a:gd name="T55" fmla="*/ 182 h 1678"/>
              <a:gd name="T56" fmla="*/ 671 w 883"/>
              <a:gd name="T57" fmla="*/ 226 h 1678"/>
              <a:gd name="T58" fmla="*/ 675 w 883"/>
              <a:gd name="T59" fmla="*/ 273 h 1678"/>
              <a:gd name="T60" fmla="*/ 675 w 883"/>
              <a:gd name="T61" fmla="*/ 297 h 1678"/>
              <a:gd name="T62" fmla="*/ 666 w 883"/>
              <a:gd name="T63" fmla="*/ 343 h 1678"/>
              <a:gd name="T64" fmla="*/ 648 w 883"/>
              <a:gd name="T65" fmla="*/ 385 h 1678"/>
              <a:gd name="T66" fmla="*/ 622 w 883"/>
              <a:gd name="T67" fmla="*/ 423 h 1678"/>
              <a:gd name="T68" fmla="*/ 590 w 883"/>
              <a:gd name="T69" fmla="*/ 455 h 1678"/>
              <a:gd name="T70" fmla="*/ 554 w 883"/>
              <a:gd name="T71" fmla="*/ 481 h 1678"/>
              <a:gd name="T72" fmla="*/ 510 w 883"/>
              <a:gd name="T73" fmla="*/ 499 h 1678"/>
              <a:gd name="T74" fmla="*/ 464 w 883"/>
              <a:gd name="T75" fmla="*/ 507 h 1678"/>
              <a:gd name="T76" fmla="*/ 440 w 883"/>
              <a:gd name="T77" fmla="*/ 509 h 1678"/>
              <a:gd name="T78" fmla="*/ 395 w 883"/>
              <a:gd name="T79" fmla="*/ 503 h 1678"/>
              <a:gd name="T80" fmla="*/ 351 w 883"/>
              <a:gd name="T81" fmla="*/ 491 h 1678"/>
              <a:gd name="T82" fmla="*/ 311 w 883"/>
              <a:gd name="T83" fmla="*/ 469 h 1678"/>
              <a:gd name="T84" fmla="*/ 275 w 883"/>
              <a:gd name="T85" fmla="*/ 439 h 1678"/>
              <a:gd name="T86" fmla="*/ 247 w 883"/>
              <a:gd name="T87" fmla="*/ 405 h 1678"/>
              <a:gd name="T88" fmla="*/ 225 w 883"/>
              <a:gd name="T89" fmla="*/ 365 h 1678"/>
              <a:gd name="T90" fmla="*/ 211 w 883"/>
              <a:gd name="T91" fmla="*/ 321 h 1678"/>
              <a:gd name="T92" fmla="*/ 207 w 883"/>
              <a:gd name="T93" fmla="*/ 273 h 1678"/>
              <a:gd name="T94" fmla="*/ 207 w 883"/>
              <a:gd name="T95" fmla="*/ 249 h 1678"/>
              <a:gd name="T96" fmla="*/ 217 w 883"/>
              <a:gd name="T97" fmla="*/ 204 h 1678"/>
              <a:gd name="T98" fmla="*/ 235 w 883"/>
              <a:gd name="T99" fmla="*/ 162 h 1678"/>
              <a:gd name="T100" fmla="*/ 261 w 883"/>
              <a:gd name="T101" fmla="*/ 124 h 1678"/>
              <a:gd name="T102" fmla="*/ 291 w 883"/>
              <a:gd name="T103" fmla="*/ 92 h 1678"/>
              <a:gd name="T104" fmla="*/ 329 w 883"/>
              <a:gd name="T105" fmla="*/ 68 h 1678"/>
              <a:gd name="T106" fmla="*/ 371 w 883"/>
              <a:gd name="T107" fmla="*/ 50 h 1678"/>
              <a:gd name="T108" fmla="*/ 416 w 883"/>
              <a:gd name="T109" fmla="*/ 40 h 1678"/>
              <a:gd name="T110" fmla="*/ 440 w 883"/>
              <a:gd name="T111" fmla="*/ 3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3" h="1678">
                <a:moveTo>
                  <a:pt x="0" y="249"/>
                </a:moveTo>
                <a:lnTo>
                  <a:pt x="0" y="1322"/>
                </a:lnTo>
                <a:lnTo>
                  <a:pt x="440" y="1678"/>
                </a:lnTo>
                <a:lnTo>
                  <a:pt x="883" y="1322"/>
                </a:lnTo>
                <a:lnTo>
                  <a:pt x="883" y="249"/>
                </a:lnTo>
                <a:lnTo>
                  <a:pt x="713" y="249"/>
                </a:lnTo>
                <a:lnTo>
                  <a:pt x="713" y="249"/>
                </a:lnTo>
                <a:lnTo>
                  <a:pt x="709" y="224"/>
                </a:lnTo>
                <a:lnTo>
                  <a:pt x="703" y="200"/>
                </a:lnTo>
                <a:lnTo>
                  <a:pt x="695" y="176"/>
                </a:lnTo>
                <a:lnTo>
                  <a:pt x="685" y="152"/>
                </a:lnTo>
                <a:lnTo>
                  <a:pt x="673" y="130"/>
                </a:lnTo>
                <a:lnTo>
                  <a:pt x="660" y="110"/>
                </a:lnTo>
                <a:lnTo>
                  <a:pt x="644" y="90"/>
                </a:lnTo>
                <a:lnTo>
                  <a:pt x="626" y="72"/>
                </a:lnTo>
                <a:lnTo>
                  <a:pt x="608" y="56"/>
                </a:lnTo>
                <a:lnTo>
                  <a:pt x="588" y="42"/>
                </a:lnTo>
                <a:lnTo>
                  <a:pt x="566" y="30"/>
                </a:lnTo>
                <a:lnTo>
                  <a:pt x="542" y="20"/>
                </a:lnTo>
                <a:lnTo>
                  <a:pt x="518" y="12"/>
                </a:lnTo>
                <a:lnTo>
                  <a:pt x="494" y="6"/>
                </a:lnTo>
                <a:lnTo>
                  <a:pt x="468" y="2"/>
                </a:lnTo>
                <a:lnTo>
                  <a:pt x="440" y="0"/>
                </a:lnTo>
                <a:lnTo>
                  <a:pt x="440" y="0"/>
                </a:lnTo>
                <a:lnTo>
                  <a:pt x="414" y="2"/>
                </a:lnTo>
                <a:lnTo>
                  <a:pt x="389" y="6"/>
                </a:lnTo>
                <a:lnTo>
                  <a:pt x="365" y="12"/>
                </a:lnTo>
                <a:lnTo>
                  <a:pt x="341" y="20"/>
                </a:lnTo>
                <a:lnTo>
                  <a:pt x="317" y="30"/>
                </a:lnTo>
                <a:lnTo>
                  <a:pt x="295" y="42"/>
                </a:lnTo>
                <a:lnTo>
                  <a:pt x="275" y="56"/>
                </a:lnTo>
                <a:lnTo>
                  <a:pt x="255" y="72"/>
                </a:lnTo>
                <a:lnTo>
                  <a:pt x="239" y="90"/>
                </a:lnTo>
                <a:lnTo>
                  <a:pt x="223" y="110"/>
                </a:lnTo>
                <a:lnTo>
                  <a:pt x="209" y="130"/>
                </a:lnTo>
                <a:lnTo>
                  <a:pt x="197" y="152"/>
                </a:lnTo>
                <a:lnTo>
                  <a:pt x="187" y="176"/>
                </a:lnTo>
                <a:lnTo>
                  <a:pt x="177" y="200"/>
                </a:lnTo>
                <a:lnTo>
                  <a:pt x="173" y="224"/>
                </a:lnTo>
                <a:lnTo>
                  <a:pt x="169" y="249"/>
                </a:lnTo>
                <a:lnTo>
                  <a:pt x="0" y="249"/>
                </a:lnTo>
                <a:lnTo>
                  <a:pt x="0" y="249"/>
                </a:lnTo>
                <a:close/>
                <a:moveTo>
                  <a:pt x="440" y="38"/>
                </a:moveTo>
                <a:lnTo>
                  <a:pt x="440" y="38"/>
                </a:lnTo>
                <a:lnTo>
                  <a:pt x="464" y="40"/>
                </a:lnTo>
                <a:lnTo>
                  <a:pt x="488" y="44"/>
                </a:lnTo>
                <a:lnTo>
                  <a:pt x="510" y="50"/>
                </a:lnTo>
                <a:lnTo>
                  <a:pt x="532" y="58"/>
                </a:lnTo>
                <a:lnTo>
                  <a:pt x="554" y="68"/>
                </a:lnTo>
                <a:lnTo>
                  <a:pt x="572" y="78"/>
                </a:lnTo>
                <a:lnTo>
                  <a:pt x="590" y="92"/>
                </a:lnTo>
                <a:lnTo>
                  <a:pt x="608" y="108"/>
                </a:lnTo>
                <a:lnTo>
                  <a:pt x="622" y="124"/>
                </a:lnTo>
                <a:lnTo>
                  <a:pt x="636" y="142"/>
                </a:lnTo>
                <a:lnTo>
                  <a:pt x="648" y="162"/>
                </a:lnTo>
                <a:lnTo>
                  <a:pt x="658" y="182"/>
                </a:lnTo>
                <a:lnTo>
                  <a:pt x="666" y="204"/>
                </a:lnTo>
                <a:lnTo>
                  <a:pt x="671" y="226"/>
                </a:lnTo>
                <a:lnTo>
                  <a:pt x="675" y="249"/>
                </a:lnTo>
                <a:lnTo>
                  <a:pt x="675" y="273"/>
                </a:lnTo>
                <a:lnTo>
                  <a:pt x="675" y="273"/>
                </a:lnTo>
                <a:lnTo>
                  <a:pt x="675" y="297"/>
                </a:lnTo>
                <a:lnTo>
                  <a:pt x="671" y="321"/>
                </a:lnTo>
                <a:lnTo>
                  <a:pt x="666" y="343"/>
                </a:lnTo>
                <a:lnTo>
                  <a:pt x="658" y="365"/>
                </a:lnTo>
                <a:lnTo>
                  <a:pt x="648" y="385"/>
                </a:lnTo>
                <a:lnTo>
                  <a:pt x="636" y="405"/>
                </a:lnTo>
                <a:lnTo>
                  <a:pt x="622" y="423"/>
                </a:lnTo>
                <a:lnTo>
                  <a:pt x="608" y="439"/>
                </a:lnTo>
                <a:lnTo>
                  <a:pt x="590" y="455"/>
                </a:lnTo>
                <a:lnTo>
                  <a:pt x="572" y="469"/>
                </a:lnTo>
                <a:lnTo>
                  <a:pt x="554" y="481"/>
                </a:lnTo>
                <a:lnTo>
                  <a:pt x="532" y="491"/>
                </a:lnTo>
                <a:lnTo>
                  <a:pt x="510" y="499"/>
                </a:lnTo>
                <a:lnTo>
                  <a:pt x="488" y="503"/>
                </a:lnTo>
                <a:lnTo>
                  <a:pt x="464" y="507"/>
                </a:lnTo>
                <a:lnTo>
                  <a:pt x="440" y="509"/>
                </a:lnTo>
                <a:lnTo>
                  <a:pt x="440" y="509"/>
                </a:lnTo>
                <a:lnTo>
                  <a:pt x="416" y="507"/>
                </a:lnTo>
                <a:lnTo>
                  <a:pt x="395" y="503"/>
                </a:lnTo>
                <a:lnTo>
                  <a:pt x="371" y="499"/>
                </a:lnTo>
                <a:lnTo>
                  <a:pt x="351" y="491"/>
                </a:lnTo>
                <a:lnTo>
                  <a:pt x="329" y="481"/>
                </a:lnTo>
                <a:lnTo>
                  <a:pt x="311" y="469"/>
                </a:lnTo>
                <a:lnTo>
                  <a:pt x="291" y="455"/>
                </a:lnTo>
                <a:lnTo>
                  <a:pt x="275" y="439"/>
                </a:lnTo>
                <a:lnTo>
                  <a:pt x="261" y="423"/>
                </a:lnTo>
                <a:lnTo>
                  <a:pt x="247" y="405"/>
                </a:lnTo>
                <a:lnTo>
                  <a:pt x="235" y="385"/>
                </a:lnTo>
                <a:lnTo>
                  <a:pt x="225" y="365"/>
                </a:lnTo>
                <a:lnTo>
                  <a:pt x="217" y="343"/>
                </a:lnTo>
                <a:lnTo>
                  <a:pt x="211" y="321"/>
                </a:lnTo>
                <a:lnTo>
                  <a:pt x="207" y="297"/>
                </a:lnTo>
                <a:lnTo>
                  <a:pt x="207" y="273"/>
                </a:lnTo>
                <a:lnTo>
                  <a:pt x="207" y="273"/>
                </a:lnTo>
                <a:lnTo>
                  <a:pt x="207" y="249"/>
                </a:lnTo>
                <a:lnTo>
                  <a:pt x="211" y="226"/>
                </a:lnTo>
                <a:lnTo>
                  <a:pt x="217" y="204"/>
                </a:lnTo>
                <a:lnTo>
                  <a:pt x="225" y="182"/>
                </a:lnTo>
                <a:lnTo>
                  <a:pt x="235" y="162"/>
                </a:lnTo>
                <a:lnTo>
                  <a:pt x="247" y="142"/>
                </a:lnTo>
                <a:lnTo>
                  <a:pt x="261" y="124"/>
                </a:lnTo>
                <a:lnTo>
                  <a:pt x="275" y="108"/>
                </a:lnTo>
                <a:lnTo>
                  <a:pt x="291" y="92"/>
                </a:lnTo>
                <a:lnTo>
                  <a:pt x="311" y="78"/>
                </a:lnTo>
                <a:lnTo>
                  <a:pt x="329" y="68"/>
                </a:lnTo>
                <a:lnTo>
                  <a:pt x="351" y="58"/>
                </a:lnTo>
                <a:lnTo>
                  <a:pt x="371" y="50"/>
                </a:lnTo>
                <a:lnTo>
                  <a:pt x="395" y="44"/>
                </a:lnTo>
                <a:lnTo>
                  <a:pt x="416" y="40"/>
                </a:lnTo>
                <a:lnTo>
                  <a:pt x="440" y="38"/>
                </a:lnTo>
                <a:lnTo>
                  <a:pt x="440" y="38"/>
                </a:lnTo>
                <a:close/>
              </a:path>
            </a:pathLst>
          </a:custGeom>
          <a:solidFill>
            <a:schemeClr val="accent4"/>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8" name="Freeform 27"/>
          <p:cNvSpPr>
            <a:spLocks noEditPoints="1"/>
          </p:cNvSpPr>
          <p:nvPr/>
        </p:nvSpPr>
        <p:spPr bwMode="auto">
          <a:xfrm rot="16200000">
            <a:off x="9924775" y="2114946"/>
            <a:ext cx="1111074" cy="2113815"/>
          </a:xfrm>
          <a:custGeom>
            <a:avLst/>
            <a:gdLst>
              <a:gd name="T0" fmla="*/ 0 w 883"/>
              <a:gd name="T1" fmla="*/ 1322 h 1678"/>
              <a:gd name="T2" fmla="*/ 883 w 883"/>
              <a:gd name="T3" fmla="*/ 1322 h 1678"/>
              <a:gd name="T4" fmla="*/ 713 w 883"/>
              <a:gd name="T5" fmla="*/ 249 h 1678"/>
              <a:gd name="T6" fmla="*/ 709 w 883"/>
              <a:gd name="T7" fmla="*/ 224 h 1678"/>
              <a:gd name="T8" fmla="*/ 695 w 883"/>
              <a:gd name="T9" fmla="*/ 176 h 1678"/>
              <a:gd name="T10" fmla="*/ 673 w 883"/>
              <a:gd name="T11" fmla="*/ 130 h 1678"/>
              <a:gd name="T12" fmla="*/ 644 w 883"/>
              <a:gd name="T13" fmla="*/ 90 h 1678"/>
              <a:gd name="T14" fmla="*/ 608 w 883"/>
              <a:gd name="T15" fmla="*/ 56 h 1678"/>
              <a:gd name="T16" fmla="*/ 566 w 883"/>
              <a:gd name="T17" fmla="*/ 30 h 1678"/>
              <a:gd name="T18" fmla="*/ 518 w 883"/>
              <a:gd name="T19" fmla="*/ 12 h 1678"/>
              <a:gd name="T20" fmla="*/ 468 w 883"/>
              <a:gd name="T21" fmla="*/ 2 h 1678"/>
              <a:gd name="T22" fmla="*/ 440 w 883"/>
              <a:gd name="T23" fmla="*/ 0 h 1678"/>
              <a:gd name="T24" fmla="*/ 389 w 883"/>
              <a:gd name="T25" fmla="*/ 6 h 1678"/>
              <a:gd name="T26" fmla="*/ 341 w 883"/>
              <a:gd name="T27" fmla="*/ 20 h 1678"/>
              <a:gd name="T28" fmla="*/ 295 w 883"/>
              <a:gd name="T29" fmla="*/ 42 h 1678"/>
              <a:gd name="T30" fmla="*/ 255 w 883"/>
              <a:gd name="T31" fmla="*/ 72 h 1678"/>
              <a:gd name="T32" fmla="*/ 223 w 883"/>
              <a:gd name="T33" fmla="*/ 110 h 1678"/>
              <a:gd name="T34" fmla="*/ 197 w 883"/>
              <a:gd name="T35" fmla="*/ 152 h 1678"/>
              <a:gd name="T36" fmla="*/ 177 w 883"/>
              <a:gd name="T37" fmla="*/ 200 h 1678"/>
              <a:gd name="T38" fmla="*/ 169 w 883"/>
              <a:gd name="T39" fmla="*/ 249 h 1678"/>
              <a:gd name="T40" fmla="*/ 0 w 883"/>
              <a:gd name="T41" fmla="*/ 249 h 1678"/>
              <a:gd name="T42" fmla="*/ 440 w 883"/>
              <a:gd name="T43" fmla="*/ 38 h 1678"/>
              <a:gd name="T44" fmla="*/ 488 w 883"/>
              <a:gd name="T45" fmla="*/ 44 h 1678"/>
              <a:gd name="T46" fmla="*/ 532 w 883"/>
              <a:gd name="T47" fmla="*/ 58 h 1678"/>
              <a:gd name="T48" fmla="*/ 572 w 883"/>
              <a:gd name="T49" fmla="*/ 78 h 1678"/>
              <a:gd name="T50" fmla="*/ 608 w 883"/>
              <a:gd name="T51" fmla="*/ 108 h 1678"/>
              <a:gd name="T52" fmla="*/ 636 w 883"/>
              <a:gd name="T53" fmla="*/ 142 h 1678"/>
              <a:gd name="T54" fmla="*/ 658 w 883"/>
              <a:gd name="T55" fmla="*/ 182 h 1678"/>
              <a:gd name="T56" fmla="*/ 671 w 883"/>
              <a:gd name="T57" fmla="*/ 226 h 1678"/>
              <a:gd name="T58" fmla="*/ 675 w 883"/>
              <a:gd name="T59" fmla="*/ 273 h 1678"/>
              <a:gd name="T60" fmla="*/ 675 w 883"/>
              <a:gd name="T61" fmla="*/ 297 h 1678"/>
              <a:gd name="T62" fmla="*/ 666 w 883"/>
              <a:gd name="T63" fmla="*/ 343 h 1678"/>
              <a:gd name="T64" fmla="*/ 648 w 883"/>
              <a:gd name="T65" fmla="*/ 385 h 1678"/>
              <a:gd name="T66" fmla="*/ 622 w 883"/>
              <a:gd name="T67" fmla="*/ 423 h 1678"/>
              <a:gd name="T68" fmla="*/ 590 w 883"/>
              <a:gd name="T69" fmla="*/ 455 h 1678"/>
              <a:gd name="T70" fmla="*/ 554 w 883"/>
              <a:gd name="T71" fmla="*/ 481 h 1678"/>
              <a:gd name="T72" fmla="*/ 510 w 883"/>
              <a:gd name="T73" fmla="*/ 499 h 1678"/>
              <a:gd name="T74" fmla="*/ 464 w 883"/>
              <a:gd name="T75" fmla="*/ 507 h 1678"/>
              <a:gd name="T76" fmla="*/ 440 w 883"/>
              <a:gd name="T77" fmla="*/ 509 h 1678"/>
              <a:gd name="T78" fmla="*/ 395 w 883"/>
              <a:gd name="T79" fmla="*/ 503 h 1678"/>
              <a:gd name="T80" fmla="*/ 351 w 883"/>
              <a:gd name="T81" fmla="*/ 491 h 1678"/>
              <a:gd name="T82" fmla="*/ 311 w 883"/>
              <a:gd name="T83" fmla="*/ 469 h 1678"/>
              <a:gd name="T84" fmla="*/ 275 w 883"/>
              <a:gd name="T85" fmla="*/ 439 h 1678"/>
              <a:gd name="T86" fmla="*/ 247 w 883"/>
              <a:gd name="T87" fmla="*/ 405 h 1678"/>
              <a:gd name="T88" fmla="*/ 225 w 883"/>
              <a:gd name="T89" fmla="*/ 365 h 1678"/>
              <a:gd name="T90" fmla="*/ 211 w 883"/>
              <a:gd name="T91" fmla="*/ 321 h 1678"/>
              <a:gd name="T92" fmla="*/ 207 w 883"/>
              <a:gd name="T93" fmla="*/ 273 h 1678"/>
              <a:gd name="T94" fmla="*/ 207 w 883"/>
              <a:gd name="T95" fmla="*/ 249 h 1678"/>
              <a:gd name="T96" fmla="*/ 217 w 883"/>
              <a:gd name="T97" fmla="*/ 204 h 1678"/>
              <a:gd name="T98" fmla="*/ 235 w 883"/>
              <a:gd name="T99" fmla="*/ 162 h 1678"/>
              <a:gd name="T100" fmla="*/ 261 w 883"/>
              <a:gd name="T101" fmla="*/ 124 h 1678"/>
              <a:gd name="T102" fmla="*/ 291 w 883"/>
              <a:gd name="T103" fmla="*/ 92 h 1678"/>
              <a:gd name="T104" fmla="*/ 329 w 883"/>
              <a:gd name="T105" fmla="*/ 68 h 1678"/>
              <a:gd name="T106" fmla="*/ 371 w 883"/>
              <a:gd name="T107" fmla="*/ 50 h 1678"/>
              <a:gd name="T108" fmla="*/ 416 w 883"/>
              <a:gd name="T109" fmla="*/ 40 h 1678"/>
              <a:gd name="T110" fmla="*/ 440 w 883"/>
              <a:gd name="T111" fmla="*/ 38 h 1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83" h="1678">
                <a:moveTo>
                  <a:pt x="0" y="249"/>
                </a:moveTo>
                <a:lnTo>
                  <a:pt x="0" y="1322"/>
                </a:lnTo>
                <a:lnTo>
                  <a:pt x="440" y="1678"/>
                </a:lnTo>
                <a:lnTo>
                  <a:pt x="883" y="1322"/>
                </a:lnTo>
                <a:lnTo>
                  <a:pt x="883" y="249"/>
                </a:lnTo>
                <a:lnTo>
                  <a:pt x="713" y="249"/>
                </a:lnTo>
                <a:lnTo>
                  <a:pt x="713" y="249"/>
                </a:lnTo>
                <a:lnTo>
                  <a:pt x="709" y="224"/>
                </a:lnTo>
                <a:lnTo>
                  <a:pt x="703" y="200"/>
                </a:lnTo>
                <a:lnTo>
                  <a:pt x="695" y="176"/>
                </a:lnTo>
                <a:lnTo>
                  <a:pt x="685" y="152"/>
                </a:lnTo>
                <a:lnTo>
                  <a:pt x="673" y="130"/>
                </a:lnTo>
                <a:lnTo>
                  <a:pt x="660" y="110"/>
                </a:lnTo>
                <a:lnTo>
                  <a:pt x="644" y="90"/>
                </a:lnTo>
                <a:lnTo>
                  <a:pt x="626" y="72"/>
                </a:lnTo>
                <a:lnTo>
                  <a:pt x="608" y="56"/>
                </a:lnTo>
                <a:lnTo>
                  <a:pt x="588" y="42"/>
                </a:lnTo>
                <a:lnTo>
                  <a:pt x="566" y="30"/>
                </a:lnTo>
                <a:lnTo>
                  <a:pt x="542" y="20"/>
                </a:lnTo>
                <a:lnTo>
                  <a:pt x="518" y="12"/>
                </a:lnTo>
                <a:lnTo>
                  <a:pt x="494" y="6"/>
                </a:lnTo>
                <a:lnTo>
                  <a:pt x="468" y="2"/>
                </a:lnTo>
                <a:lnTo>
                  <a:pt x="440" y="0"/>
                </a:lnTo>
                <a:lnTo>
                  <a:pt x="440" y="0"/>
                </a:lnTo>
                <a:lnTo>
                  <a:pt x="414" y="2"/>
                </a:lnTo>
                <a:lnTo>
                  <a:pt x="389" y="6"/>
                </a:lnTo>
                <a:lnTo>
                  <a:pt x="365" y="12"/>
                </a:lnTo>
                <a:lnTo>
                  <a:pt x="341" y="20"/>
                </a:lnTo>
                <a:lnTo>
                  <a:pt x="317" y="30"/>
                </a:lnTo>
                <a:lnTo>
                  <a:pt x="295" y="42"/>
                </a:lnTo>
                <a:lnTo>
                  <a:pt x="275" y="56"/>
                </a:lnTo>
                <a:lnTo>
                  <a:pt x="255" y="72"/>
                </a:lnTo>
                <a:lnTo>
                  <a:pt x="239" y="90"/>
                </a:lnTo>
                <a:lnTo>
                  <a:pt x="223" y="110"/>
                </a:lnTo>
                <a:lnTo>
                  <a:pt x="209" y="130"/>
                </a:lnTo>
                <a:lnTo>
                  <a:pt x="197" y="152"/>
                </a:lnTo>
                <a:lnTo>
                  <a:pt x="187" y="176"/>
                </a:lnTo>
                <a:lnTo>
                  <a:pt x="177" y="200"/>
                </a:lnTo>
                <a:lnTo>
                  <a:pt x="173" y="224"/>
                </a:lnTo>
                <a:lnTo>
                  <a:pt x="169" y="249"/>
                </a:lnTo>
                <a:lnTo>
                  <a:pt x="0" y="249"/>
                </a:lnTo>
                <a:lnTo>
                  <a:pt x="0" y="249"/>
                </a:lnTo>
                <a:close/>
                <a:moveTo>
                  <a:pt x="440" y="38"/>
                </a:moveTo>
                <a:lnTo>
                  <a:pt x="440" y="38"/>
                </a:lnTo>
                <a:lnTo>
                  <a:pt x="464" y="40"/>
                </a:lnTo>
                <a:lnTo>
                  <a:pt x="488" y="44"/>
                </a:lnTo>
                <a:lnTo>
                  <a:pt x="510" y="50"/>
                </a:lnTo>
                <a:lnTo>
                  <a:pt x="532" y="58"/>
                </a:lnTo>
                <a:lnTo>
                  <a:pt x="554" y="68"/>
                </a:lnTo>
                <a:lnTo>
                  <a:pt x="572" y="78"/>
                </a:lnTo>
                <a:lnTo>
                  <a:pt x="590" y="92"/>
                </a:lnTo>
                <a:lnTo>
                  <a:pt x="608" y="108"/>
                </a:lnTo>
                <a:lnTo>
                  <a:pt x="622" y="124"/>
                </a:lnTo>
                <a:lnTo>
                  <a:pt x="636" y="142"/>
                </a:lnTo>
                <a:lnTo>
                  <a:pt x="648" y="162"/>
                </a:lnTo>
                <a:lnTo>
                  <a:pt x="658" y="182"/>
                </a:lnTo>
                <a:lnTo>
                  <a:pt x="666" y="204"/>
                </a:lnTo>
                <a:lnTo>
                  <a:pt x="671" y="226"/>
                </a:lnTo>
                <a:lnTo>
                  <a:pt x="675" y="249"/>
                </a:lnTo>
                <a:lnTo>
                  <a:pt x="675" y="273"/>
                </a:lnTo>
                <a:lnTo>
                  <a:pt x="675" y="273"/>
                </a:lnTo>
                <a:lnTo>
                  <a:pt x="675" y="297"/>
                </a:lnTo>
                <a:lnTo>
                  <a:pt x="671" y="321"/>
                </a:lnTo>
                <a:lnTo>
                  <a:pt x="666" y="343"/>
                </a:lnTo>
                <a:lnTo>
                  <a:pt x="658" y="365"/>
                </a:lnTo>
                <a:lnTo>
                  <a:pt x="648" y="385"/>
                </a:lnTo>
                <a:lnTo>
                  <a:pt x="636" y="405"/>
                </a:lnTo>
                <a:lnTo>
                  <a:pt x="622" y="423"/>
                </a:lnTo>
                <a:lnTo>
                  <a:pt x="608" y="439"/>
                </a:lnTo>
                <a:lnTo>
                  <a:pt x="590" y="455"/>
                </a:lnTo>
                <a:lnTo>
                  <a:pt x="572" y="469"/>
                </a:lnTo>
                <a:lnTo>
                  <a:pt x="554" y="481"/>
                </a:lnTo>
                <a:lnTo>
                  <a:pt x="532" y="491"/>
                </a:lnTo>
                <a:lnTo>
                  <a:pt x="510" y="499"/>
                </a:lnTo>
                <a:lnTo>
                  <a:pt x="488" y="503"/>
                </a:lnTo>
                <a:lnTo>
                  <a:pt x="464" y="507"/>
                </a:lnTo>
                <a:lnTo>
                  <a:pt x="440" y="509"/>
                </a:lnTo>
                <a:lnTo>
                  <a:pt x="440" y="509"/>
                </a:lnTo>
                <a:lnTo>
                  <a:pt x="416" y="507"/>
                </a:lnTo>
                <a:lnTo>
                  <a:pt x="395" y="503"/>
                </a:lnTo>
                <a:lnTo>
                  <a:pt x="371" y="499"/>
                </a:lnTo>
                <a:lnTo>
                  <a:pt x="351" y="491"/>
                </a:lnTo>
                <a:lnTo>
                  <a:pt x="329" y="481"/>
                </a:lnTo>
                <a:lnTo>
                  <a:pt x="311" y="469"/>
                </a:lnTo>
                <a:lnTo>
                  <a:pt x="291" y="455"/>
                </a:lnTo>
                <a:lnTo>
                  <a:pt x="275" y="439"/>
                </a:lnTo>
                <a:lnTo>
                  <a:pt x="261" y="423"/>
                </a:lnTo>
                <a:lnTo>
                  <a:pt x="247" y="405"/>
                </a:lnTo>
                <a:lnTo>
                  <a:pt x="235" y="385"/>
                </a:lnTo>
                <a:lnTo>
                  <a:pt x="225" y="365"/>
                </a:lnTo>
                <a:lnTo>
                  <a:pt x="217" y="343"/>
                </a:lnTo>
                <a:lnTo>
                  <a:pt x="211" y="321"/>
                </a:lnTo>
                <a:lnTo>
                  <a:pt x="207" y="297"/>
                </a:lnTo>
                <a:lnTo>
                  <a:pt x="207" y="273"/>
                </a:lnTo>
                <a:lnTo>
                  <a:pt x="207" y="273"/>
                </a:lnTo>
                <a:lnTo>
                  <a:pt x="207" y="249"/>
                </a:lnTo>
                <a:lnTo>
                  <a:pt x="211" y="226"/>
                </a:lnTo>
                <a:lnTo>
                  <a:pt x="217" y="204"/>
                </a:lnTo>
                <a:lnTo>
                  <a:pt x="225" y="182"/>
                </a:lnTo>
                <a:lnTo>
                  <a:pt x="235" y="162"/>
                </a:lnTo>
                <a:lnTo>
                  <a:pt x="247" y="142"/>
                </a:lnTo>
                <a:lnTo>
                  <a:pt x="261" y="124"/>
                </a:lnTo>
                <a:lnTo>
                  <a:pt x="275" y="108"/>
                </a:lnTo>
                <a:lnTo>
                  <a:pt x="291" y="92"/>
                </a:lnTo>
                <a:lnTo>
                  <a:pt x="311" y="78"/>
                </a:lnTo>
                <a:lnTo>
                  <a:pt x="329" y="68"/>
                </a:lnTo>
                <a:lnTo>
                  <a:pt x="351" y="58"/>
                </a:lnTo>
                <a:lnTo>
                  <a:pt x="371" y="50"/>
                </a:lnTo>
                <a:lnTo>
                  <a:pt x="395" y="44"/>
                </a:lnTo>
                <a:lnTo>
                  <a:pt x="416" y="40"/>
                </a:lnTo>
                <a:lnTo>
                  <a:pt x="440" y="38"/>
                </a:lnTo>
                <a:lnTo>
                  <a:pt x="440" y="38"/>
                </a:lnTo>
                <a:close/>
              </a:path>
            </a:pathLst>
          </a:custGeom>
          <a:solidFill>
            <a:schemeClr val="accent5"/>
          </a:solidFill>
          <a:ln>
            <a:noFill/>
          </a:ln>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11" name="TextBox 10"/>
          <p:cNvSpPr txBox="1"/>
          <p:nvPr/>
        </p:nvSpPr>
        <p:spPr>
          <a:xfrm>
            <a:off x="814619" y="2987185"/>
            <a:ext cx="35137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417FF9"/>
                </a:solidFill>
                <a:effectLst/>
                <a:uLnTx/>
                <a:uFillTx/>
                <a:latin typeface="Arial" panose="020B0604020202020204"/>
                <a:ea typeface="微软雅黑" panose="020B0503020204020204" charset="-122"/>
                <a:cs typeface="+mn-cs"/>
              </a:rPr>
              <a:t>A</a:t>
            </a:r>
          </a:p>
        </p:txBody>
      </p:sp>
      <p:sp>
        <p:nvSpPr>
          <p:cNvPr id="12" name="TextBox 11"/>
          <p:cNvSpPr txBox="1"/>
          <p:nvPr/>
        </p:nvSpPr>
        <p:spPr>
          <a:xfrm>
            <a:off x="3004099" y="2987185"/>
            <a:ext cx="35137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09DD9"/>
                </a:solidFill>
                <a:effectLst/>
                <a:uLnTx/>
                <a:uFillTx/>
                <a:latin typeface="Arial" panose="020B0604020202020204"/>
                <a:ea typeface="微软雅黑" panose="020B0503020204020204" charset="-122"/>
                <a:cs typeface="+mn-cs"/>
              </a:rPr>
              <a:t>B</a:t>
            </a:r>
          </a:p>
        </p:txBody>
      </p:sp>
      <p:sp>
        <p:nvSpPr>
          <p:cNvPr id="13" name="TextBox 12"/>
          <p:cNvSpPr txBox="1"/>
          <p:nvPr/>
        </p:nvSpPr>
        <p:spPr>
          <a:xfrm>
            <a:off x="5208819" y="2987185"/>
            <a:ext cx="35137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0BD0D9"/>
                </a:solidFill>
                <a:effectLst/>
                <a:uLnTx/>
                <a:uFillTx/>
                <a:latin typeface="Arial" panose="020B0604020202020204"/>
                <a:ea typeface="微软雅黑" panose="020B0503020204020204" charset="-122"/>
                <a:cs typeface="+mn-cs"/>
              </a:rPr>
              <a:t>C</a:t>
            </a:r>
          </a:p>
        </p:txBody>
      </p:sp>
      <p:sp>
        <p:nvSpPr>
          <p:cNvPr id="14" name="TextBox 13"/>
          <p:cNvSpPr txBox="1"/>
          <p:nvPr/>
        </p:nvSpPr>
        <p:spPr>
          <a:xfrm>
            <a:off x="7398299" y="2987185"/>
            <a:ext cx="351378"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10CF9B"/>
                </a:solidFill>
                <a:effectLst/>
                <a:uLnTx/>
                <a:uFillTx/>
                <a:latin typeface="Arial" panose="020B0604020202020204"/>
                <a:ea typeface="微软雅黑" panose="020B0503020204020204" charset="-122"/>
                <a:cs typeface="+mn-cs"/>
              </a:rPr>
              <a:t>D</a:t>
            </a:r>
          </a:p>
        </p:txBody>
      </p:sp>
      <p:sp>
        <p:nvSpPr>
          <p:cNvPr id="15" name="TextBox 14"/>
          <p:cNvSpPr txBox="1"/>
          <p:nvPr/>
        </p:nvSpPr>
        <p:spPr>
          <a:xfrm>
            <a:off x="9589110" y="2987185"/>
            <a:ext cx="338555"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sz="1800" b="1" i="0" u="none" strike="noStrike" kern="1200" cap="none" spc="0" normalizeH="0" baseline="0" noProof="0" dirty="0">
                <a:ln>
                  <a:noFill/>
                </a:ln>
                <a:solidFill>
                  <a:srgbClr val="7CCA62"/>
                </a:solidFill>
                <a:effectLst/>
                <a:uLnTx/>
                <a:uFillTx/>
                <a:latin typeface="Arial" panose="020B0604020202020204"/>
                <a:ea typeface="微软雅黑" panose="020B0503020204020204" charset="-122"/>
                <a:cs typeface="+mn-cs"/>
              </a:rPr>
              <a:t>E</a:t>
            </a:r>
          </a:p>
        </p:txBody>
      </p:sp>
      <p:grpSp>
        <p:nvGrpSpPr>
          <p:cNvPr id="2" name="Group 26"/>
          <p:cNvGrpSpPr/>
          <p:nvPr/>
        </p:nvGrpSpPr>
        <p:grpSpPr>
          <a:xfrm>
            <a:off x="10424272" y="2946719"/>
            <a:ext cx="296759" cy="395679"/>
            <a:chOff x="2383890" y="2286908"/>
            <a:chExt cx="360401" cy="480536"/>
          </a:xfrm>
        </p:grpSpPr>
        <p:sp>
          <p:nvSpPr>
            <p:cNvPr id="28" name="Freeform 816"/>
            <p:cNvSpPr/>
            <p:nvPr/>
          </p:nvSpPr>
          <p:spPr bwMode="auto">
            <a:xfrm>
              <a:off x="2536060" y="2543191"/>
              <a:ext cx="24029" cy="40047"/>
            </a:xfrm>
            <a:custGeom>
              <a:avLst/>
              <a:gdLst>
                <a:gd name="T0" fmla="*/ 0 w 18"/>
                <a:gd name="T1" fmla="*/ 15 h 29"/>
                <a:gd name="T2" fmla="*/ 0 w 18"/>
                <a:gd name="T3" fmla="*/ 15 h 29"/>
                <a:gd name="T4" fmla="*/ 1 w 18"/>
                <a:gd name="T5" fmla="*/ 20 h 29"/>
                <a:gd name="T6" fmla="*/ 5 w 18"/>
                <a:gd name="T7" fmla="*/ 25 h 29"/>
                <a:gd name="T8" fmla="*/ 10 w 18"/>
                <a:gd name="T9" fmla="*/ 27 h 29"/>
                <a:gd name="T10" fmla="*/ 18 w 18"/>
                <a:gd name="T11" fmla="*/ 29 h 29"/>
                <a:gd name="T12" fmla="*/ 18 w 18"/>
                <a:gd name="T13" fmla="*/ 0 h 29"/>
                <a:gd name="T14" fmla="*/ 18 w 18"/>
                <a:gd name="T15" fmla="*/ 0 h 29"/>
                <a:gd name="T16" fmla="*/ 11 w 18"/>
                <a:gd name="T17" fmla="*/ 1 h 29"/>
                <a:gd name="T18" fmla="*/ 6 w 18"/>
                <a:gd name="T19" fmla="*/ 3 h 29"/>
                <a:gd name="T20" fmla="*/ 6 w 18"/>
                <a:gd name="T21" fmla="*/ 3 h 29"/>
                <a:gd name="T22" fmla="*/ 3 w 18"/>
                <a:gd name="T23" fmla="*/ 6 h 29"/>
                <a:gd name="T24" fmla="*/ 1 w 18"/>
                <a:gd name="T25" fmla="*/ 9 h 29"/>
                <a:gd name="T26" fmla="*/ 0 w 18"/>
                <a:gd name="T27" fmla="*/ 11 h 29"/>
                <a:gd name="T28" fmla="*/ 0 w 18"/>
                <a:gd name="T29" fmla="*/ 15 h 29"/>
                <a:gd name="T30" fmla="*/ 0 w 18"/>
                <a:gd name="T31"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8" h="29">
                  <a:moveTo>
                    <a:pt x="0" y="15"/>
                  </a:moveTo>
                  <a:lnTo>
                    <a:pt x="0" y="15"/>
                  </a:lnTo>
                  <a:lnTo>
                    <a:pt x="1" y="20"/>
                  </a:lnTo>
                  <a:lnTo>
                    <a:pt x="5" y="25"/>
                  </a:lnTo>
                  <a:lnTo>
                    <a:pt x="10" y="27"/>
                  </a:lnTo>
                  <a:lnTo>
                    <a:pt x="18" y="29"/>
                  </a:lnTo>
                  <a:lnTo>
                    <a:pt x="18" y="0"/>
                  </a:lnTo>
                  <a:lnTo>
                    <a:pt x="18" y="0"/>
                  </a:lnTo>
                  <a:lnTo>
                    <a:pt x="11" y="1"/>
                  </a:lnTo>
                  <a:lnTo>
                    <a:pt x="6" y="3"/>
                  </a:lnTo>
                  <a:lnTo>
                    <a:pt x="6" y="3"/>
                  </a:lnTo>
                  <a:lnTo>
                    <a:pt x="3" y="6"/>
                  </a:lnTo>
                  <a:lnTo>
                    <a:pt x="1" y="9"/>
                  </a:lnTo>
                  <a:lnTo>
                    <a:pt x="0" y="11"/>
                  </a:lnTo>
                  <a:lnTo>
                    <a:pt x="0" y="15"/>
                  </a:lnTo>
                  <a:lnTo>
                    <a:pt x="0" y="1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29" name="Freeform 817"/>
            <p:cNvSpPr/>
            <p:nvPr/>
          </p:nvSpPr>
          <p:spPr bwMode="auto">
            <a:xfrm>
              <a:off x="2576102" y="2607262"/>
              <a:ext cx="24029" cy="48053"/>
            </a:xfrm>
            <a:custGeom>
              <a:avLst/>
              <a:gdLst>
                <a:gd name="T0" fmla="*/ 0 w 19"/>
                <a:gd name="T1" fmla="*/ 0 h 32"/>
                <a:gd name="T2" fmla="*/ 0 w 19"/>
                <a:gd name="T3" fmla="*/ 32 h 32"/>
                <a:gd name="T4" fmla="*/ 0 w 19"/>
                <a:gd name="T5" fmla="*/ 32 h 32"/>
                <a:gd name="T6" fmla="*/ 8 w 19"/>
                <a:gd name="T7" fmla="*/ 31 h 32"/>
                <a:gd name="T8" fmla="*/ 14 w 19"/>
                <a:gd name="T9" fmla="*/ 28 h 32"/>
                <a:gd name="T10" fmla="*/ 14 w 19"/>
                <a:gd name="T11" fmla="*/ 28 h 32"/>
                <a:gd name="T12" fmla="*/ 16 w 19"/>
                <a:gd name="T13" fmla="*/ 25 h 32"/>
                <a:gd name="T14" fmla="*/ 18 w 19"/>
                <a:gd name="T15" fmla="*/ 22 h 32"/>
                <a:gd name="T16" fmla="*/ 19 w 19"/>
                <a:gd name="T17" fmla="*/ 19 h 32"/>
                <a:gd name="T18" fmla="*/ 19 w 19"/>
                <a:gd name="T19" fmla="*/ 15 h 32"/>
                <a:gd name="T20" fmla="*/ 19 w 19"/>
                <a:gd name="T21" fmla="*/ 15 h 32"/>
                <a:gd name="T22" fmla="*/ 18 w 19"/>
                <a:gd name="T23" fmla="*/ 10 h 32"/>
                <a:gd name="T24" fmla="*/ 15 w 19"/>
                <a:gd name="T25" fmla="*/ 5 h 32"/>
                <a:gd name="T26" fmla="*/ 9 w 19"/>
                <a:gd name="T27" fmla="*/ 2 h 32"/>
                <a:gd name="T28" fmla="*/ 0 w 19"/>
                <a:gd name="T29" fmla="*/ 0 h 32"/>
                <a:gd name="T30" fmla="*/ 0 w 19"/>
                <a:gd name="T31" fmla="*/ 0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 h="32">
                  <a:moveTo>
                    <a:pt x="0" y="0"/>
                  </a:moveTo>
                  <a:lnTo>
                    <a:pt x="0" y="32"/>
                  </a:lnTo>
                  <a:lnTo>
                    <a:pt x="0" y="32"/>
                  </a:lnTo>
                  <a:lnTo>
                    <a:pt x="8" y="31"/>
                  </a:lnTo>
                  <a:lnTo>
                    <a:pt x="14" y="28"/>
                  </a:lnTo>
                  <a:lnTo>
                    <a:pt x="14" y="28"/>
                  </a:lnTo>
                  <a:lnTo>
                    <a:pt x="16" y="25"/>
                  </a:lnTo>
                  <a:lnTo>
                    <a:pt x="18" y="22"/>
                  </a:lnTo>
                  <a:lnTo>
                    <a:pt x="19" y="19"/>
                  </a:lnTo>
                  <a:lnTo>
                    <a:pt x="19" y="15"/>
                  </a:lnTo>
                  <a:lnTo>
                    <a:pt x="19" y="15"/>
                  </a:lnTo>
                  <a:lnTo>
                    <a:pt x="18" y="10"/>
                  </a:lnTo>
                  <a:lnTo>
                    <a:pt x="15" y="5"/>
                  </a:lnTo>
                  <a:lnTo>
                    <a:pt x="9" y="2"/>
                  </a:lnTo>
                  <a:lnTo>
                    <a:pt x="0" y="0"/>
                  </a:lnTo>
                  <a:lnTo>
                    <a:pt x="0" y="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0" name="Freeform 818"/>
            <p:cNvSpPr/>
            <p:nvPr/>
          </p:nvSpPr>
          <p:spPr bwMode="auto">
            <a:xfrm>
              <a:off x="2479996" y="2286908"/>
              <a:ext cx="168189" cy="96106"/>
            </a:xfrm>
            <a:custGeom>
              <a:avLst/>
              <a:gdLst>
                <a:gd name="T0" fmla="*/ 99 w 127"/>
                <a:gd name="T1" fmla="*/ 67 h 68"/>
                <a:gd name="T2" fmla="*/ 99 w 127"/>
                <a:gd name="T3" fmla="*/ 67 h 68"/>
                <a:gd name="T4" fmla="*/ 100 w 127"/>
                <a:gd name="T5" fmla="*/ 67 h 68"/>
                <a:gd name="T6" fmla="*/ 100 w 127"/>
                <a:gd name="T7" fmla="*/ 67 h 68"/>
                <a:gd name="T8" fmla="*/ 110 w 127"/>
                <a:gd name="T9" fmla="*/ 51 h 68"/>
                <a:gd name="T10" fmla="*/ 122 w 127"/>
                <a:gd name="T11" fmla="*/ 30 h 68"/>
                <a:gd name="T12" fmla="*/ 122 w 127"/>
                <a:gd name="T13" fmla="*/ 30 h 68"/>
                <a:gd name="T14" fmla="*/ 126 w 127"/>
                <a:gd name="T15" fmla="*/ 25 h 68"/>
                <a:gd name="T16" fmla="*/ 127 w 127"/>
                <a:gd name="T17" fmla="*/ 20 h 68"/>
                <a:gd name="T18" fmla="*/ 127 w 127"/>
                <a:gd name="T19" fmla="*/ 16 h 68"/>
                <a:gd name="T20" fmla="*/ 126 w 127"/>
                <a:gd name="T21" fmla="*/ 13 h 68"/>
                <a:gd name="T22" fmla="*/ 123 w 127"/>
                <a:gd name="T23" fmla="*/ 10 h 68"/>
                <a:gd name="T24" fmla="*/ 120 w 127"/>
                <a:gd name="T25" fmla="*/ 7 h 68"/>
                <a:gd name="T26" fmla="*/ 117 w 127"/>
                <a:gd name="T27" fmla="*/ 5 h 68"/>
                <a:gd name="T28" fmla="*/ 112 w 127"/>
                <a:gd name="T29" fmla="*/ 3 h 68"/>
                <a:gd name="T30" fmla="*/ 101 w 127"/>
                <a:gd name="T31" fmla="*/ 2 h 68"/>
                <a:gd name="T32" fmla="*/ 89 w 127"/>
                <a:gd name="T33" fmla="*/ 1 h 68"/>
                <a:gd name="T34" fmla="*/ 63 w 127"/>
                <a:gd name="T35" fmla="*/ 0 h 68"/>
                <a:gd name="T36" fmla="*/ 63 w 127"/>
                <a:gd name="T37" fmla="*/ 0 h 68"/>
                <a:gd name="T38" fmla="*/ 38 w 127"/>
                <a:gd name="T39" fmla="*/ 0 h 68"/>
                <a:gd name="T40" fmla="*/ 26 w 127"/>
                <a:gd name="T41" fmla="*/ 1 h 68"/>
                <a:gd name="T42" fmla="*/ 15 w 127"/>
                <a:gd name="T43" fmla="*/ 3 h 68"/>
                <a:gd name="T44" fmla="*/ 10 w 127"/>
                <a:gd name="T45" fmla="*/ 5 h 68"/>
                <a:gd name="T46" fmla="*/ 7 w 127"/>
                <a:gd name="T47" fmla="*/ 6 h 68"/>
                <a:gd name="T48" fmla="*/ 3 w 127"/>
                <a:gd name="T49" fmla="*/ 10 h 68"/>
                <a:gd name="T50" fmla="*/ 1 w 127"/>
                <a:gd name="T51" fmla="*/ 12 h 68"/>
                <a:gd name="T52" fmla="*/ 0 w 127"/>
                <a:gd name="T53" fmla="*/ 15 h 68"/>
                <a:gd name="T54" fmla="*/ 0 w 127"/>
                <a:gd name="T55" fmla="*/ 20 h 68"/>
                <a:gd name="T56" fmla="*/ 1 w 127"/>
                <a:gd name="T57" fmla="*/ 24 h 68"/>
                <a:gd name="T58" fmla="*/ 3 w 127"/>
                <a:gd name="T59" fmla="*/ 30 h 68"/>
                <a:gd name="T60" fmla="*/ 3 w 127"/>
                <a:gd name="T61" fmla="*/ 30 h 68"/>
                <a:gd name="T62" fmla="*/ 15 w 127"/>
                <a:gd name="T63" fmla="*/ 51 h 68"/>
                <a:gd name="T64" fmla="*/ 27 w 127"/>
                <a:gd name="T65" fmla="*/ 68 h 68"/>
                <a:gd name="T66" fmla="*/ 27 w 127"/>
                <a:gd name="T67" fmla="*/ 68 h 68"/>
                <a:gd name="T68" fmla="*/ 29 w 127"/>
                <a:gd name="T69" fmla="*/ 67 h 68"/>
                <a:gd name="T70" fmla="*/ 99 w 127"/>
                <a:gd name="T71" fmla="*/ 67 h 68"/>
                <a:gd name="T72" fmla="*/ 99 w 127"/>
                <a:gd name="T73" fmla="*/ 67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7" h="68">
                  <a:moveTo>
                    <a:pt x="99" y="67"/>
                  </a:moveTo>
                  <a:lnTo>
                    <a:pt x="99" y="67"/>
                  </a:lnTo>
                  <a:lnTo>
                    <a:pt x="100" y="67"/>
                  </a:lnTo>
                  <a:lnTo>
                    <a:pt x="100" y="67"/>
                  </a:lnTo>
                  <a:lnTo>
                    <a:pt x="110" y="51"/>
                  </a:lnTo>
                  <a:lnTo>
                    <a:pt x="122" y="30"/>
                  </a:lnTo>
                  <a:lnTo>
                    <a:pt x="122" y="30"/>
                  </a:lnTo>
                  <a:lnTo>
                    <a:pt x="126" y="25"/>
                  </a:lnTo>
                  <a:lnTo>
                    <a:pt x="127" y="20"/>
                  </a:lnTo>
                  <a:lnTo>
                    <a:pt x="127" y="16"/>
                  </a:lnTo>
                  <a:lnTo>
                    <a:pt x="126" y="13"/>
                  </a:lnTo>
                  <a:lnTo>
                    <a:pt x="123" y="10"/>
                  </a:lnTo>
                  <a:lnTo>
                    <a:pt x="120" y="7"/>
                  </a:lnTo>
                  <a:lnTo>
                    <a:pt x="117" y="5"/>
                  </a:lnTo>
                  <a:lnTo>
                    <a:pt x="112" y="3"/>
                  </a:lnTo>
                  <a:lnTo>
                    <a:pt x="101" y="2"/>
                  </a:lnTo>
                  <a:lnTo>
                    <a:pt x="89" y="1"/>
                  </a:lnTo>
                  <a:lnTo>
                    <a:pt x="63" y="0"/>
                  </a:lnTo>
                  <a:lnTo>
                    <a:pt x="63" y="0"/>
                  </a:lnTo>
                  <a:lnTo>
                    <a:pt x="38" y="0"/>
                  </a:lnTo>
                  <a:lnTo>
                    <a:pt x="26" y="1"/>
                  </a:lnTo>
                  <a:lnTo>
                    <a:pt x="15" y="3"/>
                  </a:lnTo>
                  <a:lnTo>
                    <a:pt x="10" y="5"/>
                  </a:lnTo>
                  <a:lnTo>
                    <a:pt x="7" y="6"/>
                  </a:lnTo>
                  <a:lnTo>
                    <a:pt x="3" y="10"/>
                  </a:lnTo>
                  <a:lnTo>
                    <a:pt x="1" y="12"/>
                  </a:lnTo>
                  <a:lnTo>
                    <a:pt x="0" y="15"/>
                  </a:lnTo>
                  <a:lnTo>
                    <a:pt x="0" y="20"/>
                  </a:lnTo>
                  <a:lnTo>
                    <a:pt x="1" y="24"/>
                  </a:lnTo>
                  <a:lnTo>
                    <a:pt x="3" y="30"/>
                  </a:lnTo>
                  <a:lnTo>
                    <a:pt x="3" y="30"/>
                  </a:lnTo>
                  <a:lnTo>
                    <a:pt x="15" y="51"/>
                  </a:lnTo>
                  <a:lnTo>
                    <a:pt x="27" y="68"/>
                  </a:lnTo>
                  <a:lnTo>
                    <a:pt x="27" y="68"/>
                  </a:lnTo>
                  <a:lnTo>
                    <a:pt x="29" y="67"/>
                  </a:lnTo>
                  <a:lnTo>
                    <a:pt x="99" y="67"/>
                  </a:lnTo>
                  <a:lnTo>
                    <a:pt x="99" y="67"/>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31" name="Freeform 819"/>
            <p:cNvSpPr>
              <a:spLocks noEditPoints="1"/>
            </p:cNvSpPr>
            <p:nvPr/>
          </p:nvSpPr>
          <p:spPr bwMode="auto">
            <a:xfrm>
              <a:off x="2383890" y="2407043"/>
              <a:ext cx="360401" cy="360401"/>
            </a:xfrm>
            <a:custGeom>
              <a:avLst/>
              <a:gdLst>
                <a:gd name="T0" fmla="*/ 164 w 271"/>
                <a:gd name="T1" fmla="*/ 196 h 275"/>
                <a:gd name="T2" fmla="*/ 140 w 271"/>
                <a:gd name="T3" fmla="*/ 203 h 275"/>
                <a:gd name="T4" fmla="*/ 129 w 271"/>
                <a:gd name="T5" fmla="*/ 203 h 275"/>
                <a:gd name="T6" fmla="*/ 114 w 271"/>
                <a:gd name="T7" fmla="*/ 201 h 275"/>
                <a:gd name="T8" fmla="*/ 98 w 271"/>
                <a:gd name="T9" fmla="*/ 189 h 275"/>
                <a:gd name="T10" fmla="*/ 88 w 271"/>
                <a:gd name="T11" fmla="*/ 173 h 275"/>
                <a:gd name="T12" fmla="*/ 110 w 271"/>
                <a:gd name="T13" fmla="*/ 176 h 275"/>
                <a:gd name="T14" fmla="*/ 129 w 271"/>
                <a:gd name="T15" fmla="*/ 187 h 275"/>
                <a:gd name="T16" fmla="*/ 119 w 271"/>
                <a:gd name="T17" fmla="*/ 150 h 275"/>
                <a:gd name="T18" fmla="*/ 99 w 271"/>
                <a:gd name="T19" fmla="*/ 140 h 275"/>
                <a:gd name="T20" fmla="*/ 94 w 271"/>
                <a:gd name="T21" fmla="*/ 131 h 275"/>
                <a:gd name="T22" fmla="*/ 92 w 271"/>
                <a:gd name="T23" fmla="*/ 121 h 275"/>
                <a:gd name="T24" fmla="*/ 98 w 271"/>
                <a:gd name="T25" fmla="*/ 103 h 275"/>
                <a:gd name="T26" fmla="*/ 113 w 271"/>
                <a:gd name="T27" fmla="*/ 91 h 275"/>
                <a:gd name="T28" fmla="*/ 129 w 271"/>
                <a:gd name="T29" fmla="*/ 75 h 275"/>
                <a:gd name="T30" fmla="*/ 140 w 271"/>
                <a:gd name="T31" fmla="*/ 87 h 275"/>
                <a:gd name="T32" fmla="*/ 158 w 271"/>
                <a:gd name="T33" fmla="*/ 93 h 275"/>
                <a:gd name="T34" fmla="*/ 169 w 271"/>
                <a:gd name="T35" fmla="*/ 103 h 275"/>
                <a:gd name="T36" fmla="*/ 157 w 271"/>
                <a:gd name="T37" fmla="*/ 118 h 275"/>
                <a:gd name="T38" fmla="*/ 150 w 271"/>
                <a:gd name="T39" fmla="*/ 107 h 275"/>
                <a:gd name="T40" fmla="*/ 140 w 271"/>
                <a:gd name="T41" fmla="*/ 133 h 275"/>
                <a:gd name="T42" fmla="*/ 163 w 271"/>
                <a:gd name="T43" fmla="*/ 141 h 275"/>
                <a:gd name="T44" fmla="*/ 174 w 271"/>
                <a:gd name="T45" fmla="*/ 151 h 275"/>
                <a:gd name="T46" fmla="*/ 178 w 271"/>
                <a:gd name="T47" fmla="*/ 168 h 275"/>
                <a:gd name="T48" fmla="*/ 173 w 271"/>
                <a:gd name="T49" fmla="*/ 187 h 275"/>
                <a:gd name="T50" fmla="*/ 179 w 271"/>
                <a:gd name="T51" fmla="*/ 3 h 275"/>
                <a:gd name="T52" fmla="*/ 176 w 271"/>
                <a:gd name="T53" fmla="*/ 10 h 275"/>
                <a:gd name="T54" fmla="*/ 102 w 271"/>
                <a:gd name="T55" fmla="*/ 13 h 275"/>
                <a:gd name="T56" fmla="*/ 96 w 271"/>
                <a:gd name="T57" fmla="*/ 9 h 275"/>
                <a:gd name="T58" fmla="*/ 93 w 271"/>
                <a:gd name="T59" fmla="*/ 0 h 275"/>
                <a:gd name="T60" fmla="*/ 66 w 271"/>
                <a:gd name="T61" fmla="*/ 22 h 275"/>
                <a:gd name="T62" fmla="*/ 42 w 271"/>
                <a:gd name="T63" fmla="*/ 53 h 275"/>
                <a:gd name="T64" fmla="*/ 21 w 271"/>
                <a:gd name="T65" fmla="*/ 87 h 275"/>
                <a:gd name="T66" fmla="*/ 8 w 271"/>
                <a:gd name="T67" fmla="*/ 124 h 275"/>
                <a:gd name="T68" fmla="*/ 1 w 271"/>
                <a:gd name="T69" fmla="*/ 161 h 275"/>
                <a:gd name="T70" fmla="*/ 1 w 271"/>
                <a:gd name="T71" fmla="*/ 187 h 275"/>
                <a:gd name="T72" fmla="*/ 11 w 271"/>
                <a:gd name="T73" fmla="*/ 223 h 275"/>
                <a:gd name="T74" fmla="*/ 31 w 271"/>
                <a:gd name="T75" fmla="*/ 248 h 275"/>
                <a:gd name="T76" fmla="*/ 61 w 271"/>
                <a:gd name="T77" fmla="*/ 263 h 275"/>
                <a:gd name="T78" fmla="*/ 95 w 271"/>
                <a:gd name="T79" fmla="*/ 272 h 275"/>
                <a:gd name="T80" fmla="*/ 136 w 271"/>
                <a:gd name="T81" fmla="*/ 275 h 275"/>
                <a:gd name="T82" fmla="*/ 188 w 271"/>
                <a:gd name="T83" fmla="*/ 270 h 275"/>
                <a:gd name="T84" fmla="*/ 222 w 271"/>
                <a:gd name="T85" fmla="*/ 259 h 275"/>
                <a:gd name="T86" fmla="*/ 249 w 271"/>
                <a:gd name="T87" fmla="*/ 240 h 275"/>
                <a:gd name="T88" fmla="*/ 266 w 271"/>
                <a:gd name="T89" fmla="*/ 212 h 275"/>
                <a:gd name="T90" fmla="*/ 271 w 271"/>
                <a:gd name="T91" fmla="*/ 174 h 275"/>
                <a:gd name="T92" fmla="*/ 270 w 271"/>
                <a:gd name="T93" fmla="*/ 150 h 275"/>
                <a:gd name="T94" fmla="*/ 260 w 271"/>
                <a:gd name="T95" fmla="*/ 113 h 275"/>
                <a:gd name="T96" fmla="*/ 230 w 271"/>
                <a:gd name="T97" fmla="*/ 55 h 275"/>
                <a:gd name="T98" fmla="*/ 197 w 271"/>
                <a:gd name="T99" fmla="*/ 17 h 275"/>
                <a:gd name="T100" fmla="*/ 179 w 271"/>
                <a:gd name="T101" fmla="*/ 3 h 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71" h="275">
                  <a:moveTo>
                    <a:pt x="168" y="192"/>
                  </a:moveTo>
                  <a:lnTo>
                    <a:pt x="168" y="192"/>
                  </a:lnTo>
                  <a:lnTo>
                    <a:pt x="164" y="196"/>
                  </a:lnTo>
                  <a:lnTo>
                    <a:pt x="157" y="199"/>
                  </a:lnTo>
                  <a:lnTo>
                    <a:pt x="149" y="202"/>
                  </a:lnTo>
                  <a:lnTo>
                    <a:pt x="140" y="203"/>
                  </a:lnTo>
                  <a:lnTo>
                    <a:pt x="140" y="219"/>
                  </a:lnTo>
                  <a:lnTo>
                    <a:pt x="129" y="219"/>
                  </a:lnTo>
                  <a:lnTo>
                    <a:pt x="129" y="203"/>
                  </a:lnTo>
                  <a:lnTo>
                    <a:pt x="129" y="203"/>
                  </a:lnTo>
                  <a:lnTo>
                    <a:pt x="121" y="202"/>
                  </a:lnTo>
                  <a:lnTo>
                    <a:pt x="114" y="201"/>
                  </a:lnTo>
                  <a:lnTo>
                    <a:pt x="108" y="197"/>
                  </a:lnTo>
                  <a:lnTo>
                    <a:pt x="102" y="194"/>
                  </a:lnTo>
                  <a:lnTo>
                    <a:pt x="98" y="189"/>
                  </a:lnTo>
                  <a:lnTo>
                    <a:pt x="94" y="185"/>
                  </a:lnTo>
                  <a:lnTo>
                    <a:pt x="91" y="179"/>
                  </a:lnTo>
                  <a:lnTo>
                    <a:pt x="88" y="173"/>
                  </a:lnTo>
                  <a:lnTo>
                    <a:pt x="107" y="168"/>
                  </a:lnTo>
                  <a:lnTo>
                    <a:pt x="107" y="168"/>
                  </a:lnTo>
                  <a:lnTo>
                    <a:pt x="110" y="176"/>
                  </a:lnTo>
                  <a:lnTo>
                    <a:pt x="114" y="182"/>
                  </a:lnTo>
                  <a:lnTo>
                    <a:pt x="121" y="186"/>
                  </a:lnTo>
                  <a:lnTo>
                    <a:pt x="129" y="187"/>
                  </a:lnTo>
                  <a:lnTo>
                    <a:pt x="129" y="153"/>
                  </a:lnTo>
                  <a:lnTo>
                    <a:pt x="129" y="153"/>
                  </a:lnTo>
                  <a:lnTo>
                    <a:pt x="119" y="150"/>
                  </a:lnTo>
                  <a:lnTo>
                    <a:pt x="110" y="148"/>
                  </a:lnTo>
                  <a:lnTo>
                    <a:pt x="103" y="143"/>
                  </a:lnTo>
                  <a:lnTo>
                    <a:pt x="99" y="140"/>
                  </a:lnTo>
                  <a:lnTo>
                    <a:pt x="99" y="140"/>
                  </a:lnTo>
                  <a:lnTo>
                    <a:pt x="96" y="136"/>
                  </a:lnTo>
                  <a:lnTo>
                    <a:pt x="94" y="131"/>
                  </a:lnTo>
                  <a:lnTo>
                    <a:pt x="93" y="127"/>
                  </a:lnTo>
                  <a:lnTo>
                    <a:pt x="92" y="121"/>
                  </a:lnTo>
                  <a:lnTo>
                    <a:pt x="92" y="121"/>
                  </a:lnTo>
                  <a:lnTo>
                    <a:pt x="93" y="114"/>
                  </a:lnTo>
                  <a:lnTo>
                    <a:pt x="94" y="107"/>
                  </a:lnTo>
                  <a:lnTo>
                    <a:pt x="98" y="103"/>
                  </a:lnTo>
                  <a:lnTo>
                    <a:pt x="101" y="97"/>
                  </a:lnTo>
                  <a:lnTo>
                    <a:pt x="107" y="94"/>
                  </a:lnTo>
                  <a:lnTo>
                    <a:pt x="113" y="91"/>
                  </a:lnTo>
                  <a:lnTo>
                    <a:pt x="120" y="88"/>
                  </a:lnTo>
                  <a:lnTo>
                    <a:pt x="129" y="87"/>
                  </a:lnTo>
                  <a:lnTo>
                    <a:pt x="129" y="75"/>
                  </a:lnTo>
                  <a:lnTo>
                    <a:pt x="140" y="75"/>
                  </a:lnTo>
                  <a:lnTo>
                    <a:pt x="140" y="87"/>
                  </a:lnTo>
                  <a:lnTo>
                    <a:pt x="140" y="87"/>
                  </a:lnTo>
                  <a:lnTo>
                    <a:pt x="147" y="88"/>
                  </a:lnTo>
                  <a:lnTo>
                    <a:pt x="153" y="91"/>
                  </a:lnTo>
                  <a:lnTo>
                    <a:pt x="158" y="93"/>
                  </a:lnTo>
                  <a:lnTo>
                    <a:pt x="163" y="95"/>
                  </a:lnTo>
                  <a:lnTo>
                    <a:pt x="166" y="100"/>
                  </a:lnTo>
                  <a:lnTo>
                    <a:pt x="169" y="103"/>
                  </a:lnTo>
                  <a:lnTo>
                    <a:pt x="173" y="109"/>
                  </a:lnTo>
                  <a:lnTo>
                    <a:pt x="174" y="114"/>
                  </a:lnTo>
                  <a:lnTo>
                    <a:pt x="157" y="118"/>
                  </a:lnTo>
                  <a:lnTo>
                    <a:pt x="157" y="118"/>
                  </a:lnTo>
                  <a:lnTo>
                    <a:pt x="154" y="112"/>
                  </a:lnTo>
                  <a:lnTo>
                    <a:pt x="150" y="107"/>
                  </a:lnTo>
                  <a:lnTo>
                    <a:pt x="146" y="104"/>
                  </a:lnTo>
                  <a:lnTo>
                    <a:pt x="140" y="103"/>
                  </a:lnTo>
                  <a:lnTo>
                    <a:pt x="140" y="133"/>
                  </a:lnTo>
                  <a:lnTo>
                    <a:pt x="140" y="133"/>
                  </a:lnTo>
                  <a:lnTo>
                    <a:pt x="163" y="141"/>
                  </a:lnTo>
                  <a:lnTo>
                    <a:pt x="163" y="141"/>
                  </a:lnTo>
                  <a:lnTo>
                    <a:pt x="168" y="145"/>
                  </a:lnTo>
                  <a:lnTo>
                    <a:pt x="174" y="151"/>
                  </a:lnTo>
                  <a:lnTo>
                    <a:pt x="174" y="151"/>
                  </a:lnTo>
                  <a:lnTo>
                    <a:pt x="177" y="159"/>
                  </a:lnTo>
                  <a:lnTo>
                    <a:pt x="178" y="168"/>
                  </a:lnTo>
                  <a:lnTo>
                    <a:pt x="178" y="168"/>
                  </a:lnTo>
                  <a:lnTo>
                    <a:pt x="178" y="175"/>
                  </a:lnTo>
                  <a:lnTo>
                    <a:pt x="176" y="182"/>
                  </a:lnTo>
                  <a:lnTo>
                    <a:pt x="173" y="187"/>
                  </a:lnTo>
                  <a:lnTo>
                    <a:pt x="168" y="192"/>
                  </a:lnTo>
                  <a:lnTo>
                    <a:pt x="168" y="192"/>
                  </a:lnTo>
                  <a:close/>
                  <a:moveTo>
                    <a:pt x="179" y="3"/>
                  </a:moveTo>
                  <a:lnTo>
                    <a:pt x="179" y="3"/>
                  </a:lnTo>
                  <a:lnTo>
                    <a:pt x="178" y="7"/>
                  </a:lnTo>
                  <a:lnTo>
                    <a:pt x="176" y="10"/>
                  </a:lnTo>
                  <a:lnTo>
                    <a:pt x="174" y="12"/>
                  </a:lnTo>
                  <a:lnTo>
                    <a:pt x="172" y="13"/>
                  </a:lnTo>
                  <a:lnTo>
                    <a:pt x="102" y="13"/>
                  </a:lnTo>
                  <a:lnTo>
                    <a:pt x="102" y="13"/>
                  </a:lnTo>
                  <a:lnTo>
                    <a:pt x="99" y="12"/>
                  </a:lnTo>
                  <a:lnTo>
                    <a:pt x="96" y="9"/>
                  </a:lnTo>
                  <a:lnTo>
                    <a:pt x="94" y="5"/>
                  </a:lnTo>
                  <a:lnTo>
                    <a:pt x="93" y="0"/>
                  </a:lnTo>
                  <a:lnTo>
                    <a:pt x="93" y="0"/>
                  </a:lnTo>
                  <a:lnTo>
                    <a:pt x="84" y="7"/>
                  </a:lnTo>
                  <a:lnTo>
                    <a:pt x="75" y="14"/>
                  </a:lnTo>
                  <a:lnTo>
                    <a:pt x="66" y="22"/>
                  </a:lnTo>
                  <a:lnTo>
                    <a:pt x="57" y="31"/>
                  </a:lnTo>
                  <a:lnTo>
                    <a:pt x="49" y="41"/>
                  </a:lnTo>
                  <a:lnTo>
                    <a:pt x="42" y="53"/>
                  </a:lnTo>
                  <a:lnTo>
                    <a:pt x="35" y="64"/>
                  </a:lnTo>
                  <a:lnTo>
                    <a:pt x="28" y="75"/>
                  </a:lnTo>
                  <a:lnTo>
                    <a:pt x="21" y="87"/>
                  </a:lnTo>
                  <a:lnTo>
                    <a:pt x="17" y="100"/>
                  </a:lnTo>
                  <a:lnTo>
                    <a:pt x="11" y="112"/>
                  </a:lnTo>
                  <a:lnTo>
                    <a:pt x="8" y="124"/>
                  </a:lnTo>
                  <a:lnTo>
                    <a:pt x="5" y="137"/>
                  </a:lnTo>
                  <a:lnTo>
                    <a:pt x="2" y="149"/>
                  </a:lnTo>
                  <a:lnTo>
                    <a:pt x="1" y="161"/>
                  </a:lnTo>
                  <a:lnTo>
                    <a:pt x="0" y="174"/>
                  </a:lnTo>
                  <a:lnTo>
                    <a:pt x="0" y="174"/>
                  </a:lnTo>
                  <a:lnTo>
                    <a:pt x="1" y="187"/>
                  </a:lnTo>
                  <a:lnTo>
                    <a:pt x="3" y="201"/>
                  </a:lnTo>
                  <a:lnTo>
                    <a:pt x="7" y="212"/>
                  </a:lnTo>
                  <a:lnTo>
                    <a:pt x="11" y="223"/>
                  </a:lnTo>
                  <a:lnTo>
                    <a:pt x="17" y="232"/>
                  </a:lnTo>
                  <a:lnTo>
                    <a:pt x="24" y="240"/>
                  </a:lnTo>
                  <a:lnTo>
                    <a:pt x="31" y="248"/>
                  </a:lnTo>
                  <a:lnTo>
                    <a:pt x="40" y="253"/>
                  </a:lnTo>
                  <a:lnTo>
                    <a:pt x="49" y="259"/>
                  </a:lnTo>
                  <a:lnTo>
                    <a:pt x="61" y="263"/>
                  </a:lnTo>
                  <a:lnTo>
                    <a:pt x="72" y="267"/>
                  </a:lnTo>
                  <a:lnTo>
                    <a:pt x="83" y="270"/>
                  </a:lnTo>
                  <a:lnTo>
                    <a:pt x="95" y="272"/>
                  </a:lnTo>
                  <a:lnTo>
                    <a:pt x="109" y="274"/>
                  </a:lnTo>
                  <a:lnTo>
                    <a:pt x="136" y="275"/>
                  </a:lnTo>
                  <a:lnTo>
                    <a:pt x="136" y="275"/>
                  </a:lnTo>
                  <a:lnTo>
                    <a:pt x="164" y="274"/>
                  </a:lnTo>
                  <a:lnTo>
                    <a:pt x="176" y="272"/>
                  </a:lnTo>
                  <a:lnTo>
                    <a:pt x="188" y="270"/>
                  </a:lnTo>
                  <a:lnTo>
                    <a:pt x="201" y="267"/>
                  </a:lnTo>
                  <a:lnTo>
                    <a:pt x="212" y="263"/>
                  </a:lnTo>
                  <a:lnTo>
                    <a:pt x="222" y="259"/>
                  </a:lnTo>
                  <a:lnTo>
                    <a:pt x="232" y="253"/>
                  </a:lnTo>
                  <a:lnTo>
                    <a:pt x="241" y="248"/>
                  </a:lnTo>
                  <a:lnTo>
                    <a:pt x="249" y="240"/>
                  </a:lnTo>
                  <a:lnTo>
                    <a:pt x="256" y="232"/>
                  </a:lnTo>
                  <a:lnTo>
                    <a:pt x="261" y="223"/>
                  </a:lnTo>
                  <a:lnTo>
                    <a:pt x="266" y="212"/>
                  </a:lnTo>
                  <a:lnTo>
                    <a:pt x="269" y="201"/>
                  </a:lnTo>
                  <a:lnTo>
                    <a:pt x="271" y="187"/>
                  </a:lnTo>
                  <a:lnTo>
                    <a:pt x="271" y="174"/>
                  </a:lnTo>
                  <a:lnTo>
                    <a:pt x="271" y="174"/>
                  </a:lnTo>
                  <a:lnTo>
                    <a:pt x="271" y="161"/>
                  </a:lnTo>
                  <a:lnTo>
                    <a:pt x="270" y="150"/>
                  </a:lnTo>
                  <a:lnTo>
                    <a:pt x="267" y="138"/>
                  </a:lnTo>
                  <a:lnTo>
                    <a:pt x="264" y="125"/>
                  </a:lnTo>
                  <a:lnTo>
                    <a:pt x="260" y="113"/>
                  </a:lnTo>
                  <a:lnTo>
                    <a:pt x="255" y="101"/>
                  </a:lnTo>
                  <a:lnTo>
                    <a:pt x="243" y="77"/>
                  </a:lnTo>
                  <a:lnTo>
                    <a:pt x="230" y="55"/>
                  </a:lnTo>
                  <a:lnTo>
                    <a:pt x="214" y="35"/>
                  </a:lnTo>
                  <a:lnTo>
                    <a:pt x="205" y="26"/>
                  </a:lnTo>
                  <a:lnTo>
                    <a:pt x="197" y="17"/>
                  </a:lnTo>
                  <a:lnTo>
                    <a:pt x="188" y="10"/>
                  </a:lnTo>
                  <a:lnTo>
                    <a:pt x="179" y="3"/>
                  </a:lnTo>
                  <a:lnTo>
                    <a:pt x="179" y="3"/>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39" name="Freeform 826"/>
          <p:cNvSpPr>
            <a:spLocks noEditPoints="1"/>
          </p:cNvSpPr>
          <p:nvPr/>
        </p:nvSpPr>
        <p:spPr bwMode="auto">
          <a:xfrm>
            <a:off x="6063573" y="2996637"/>
            <a:ext cx="329730" cy="323137"/>
          </a:xfrm>
          <a:custGeom>
            <a:avLst/>
            <a:gdLst>
              <a:gd name="T0" fmla="*/ 270 w 300"/>
              <a:gd name="T1" fmla="*/ 106 h 293"/>
              <a:gd name="T2" fmla="*/ 119 w 300"/>
              <a:gd name="T3" fmla="*/ 121 h 293"/>
              <a:gd name="T4" fmla="*/ 8 w 300"/>
              <a:gd name="T5" fmla="*/ 94 h 293"/>
              <a:gd name="T6" fmla="*/ 16 w 300"/>
              <a:gd name="T7" fmla="*/ 76 h 293"/>
              <a:gd name="T8" fmla="*/ 110 w 300"/>
              <a:gd name="T9" fmla="*/ 97 h 293"/>
              <a:gd name="T10" fmla="*/ 227 w 300"/>
              <a:gd name="T11" fmla="*/ 92 h 293"/>
              <a:gd name="T12" fmla="*/ 292 w 300"/>
              <a:gd name="T13" fmla="*/ 82 h 293"/>
              <a:gd name="T14" fmla="*/ 292 w 300"/>
              <a:gd name="T15" fmla="*/ 143 h 293"/>
              <a:gd name="T16" fmla="*/ 181 w 300"/>
              <a:gd name="T17" fmla="*/ 170 h 293"/>
              <a:gd name="T18" fmla="*/ 28 w 300"/>
              <a:gd name="T19" fmla="*/ 155 h 293"/>
              <a:gd name="T20" fmla="*/ 6 w 300"/>
              <a:gd name="T21" fmla="*/ 134 h 293"/>
              <a:gd name="T22" fmla="*/ 55 w 300"/>
              <a:gd name="T23" fmla="*/ 138 h 293"/>
              <a:gd name="T24" fmla="*/ 169 w 300"/>
              <a:gd name="T25" fmla="*/ 146 h 293"/>
              <a:gd name="T26" fmla="*/ 284 w 300"/>
              <a:gd name="T27" fmla="*/ 126 h 293"/>
              <a:gd name="T28" fmla="*/ 294 w 300"/>
              <a:gd name="T29" fmla="*/ 186 h 293"/>
              <a:gd name="T30" fmla="*/ 254 w 300"/>
              <a:gd name="T31" fmla="*/ 209 h 293"/>
              <a:gd name="T32" fmla="*/ 91 w 300"/>
              <a:gd name="T33" fmla="*/ 217 h 293"/>
              <a:gd name="T34" fmla="*/ 6 w 300"/>
              <a:gd name="T35" fmla="*/ 189 h 293"/>
              <a:gd name="T36" fmla="*/ 16 w 300"/>
              <a:gd name="T37" fmla="*/ 174 h 293"/>
              <a:gd name="T38" fmla="*/ 130 w 300"/>
              <a:gd name="T39" fmla="*/ 195 h 293"/>
              <a:gd name="T40" fmla="*/ 245 w 300"/>
              <a:gd name="T41" fmla="*/ 188 h 293"/>
              <a:gd name="T42" fmla="*/ 294 w 300"/>
              <a:gd name="T43" fmla="*/ 183 h 293"/>
              <a:gd name="T44" fmla="*/ 288 w 300"/>
              <a:gd name="T45" fmla="*/ 244 h 293"/>
              <a:gd name="T46" fmla="*/ 149 w 300"/>
              <a:gd name="T47" fmla="*/ 268 h 293"/>
              <a:gd name="T48" fmla="*/ 16 w 300"/>
              <a:gd name="T49" fmla="*/ 247 h 293"/>
              <a:gd name="T50" fmla="*/ 8 w 300"/>
              <a:gd name="T51" fmla="*/ 229 h 293"/>
              <a:gd name="T52" fmla="*/ 73 w 300"/>
              <a:gd name="T53" fmla="*/ 239 h 293"/>
              <a:gd name="T54" fmla="*/ 190 w 300"/>
              <a:gd name="T55" fmla="*/ 243 h 293"/>
              <a:gd name="T56" fmla="*/ 284 w 300"/>
              <a:gd name="T57" fmla="*/ 223 h 293"/>
              <a:gd name="T58" fmla="*/ 149 w 300"/>
              <a:gd name="T59" fmla="*/ 6 h 293"/>
              <a:gd name="T60" fmla="*/ 288 w 300"/>
              <a:gd name="T61" fmla="*/ 31 h 293"/>
              <a:gd name="T62" fmla="*/ 288 w 300"/>
              <a:gd name="T63" fmla="*/ 48 h 293"/>
              <a:gd name="T64" fmla="*/ 149 w 300"/>
              <a:gd name="T65" fmla="*/ 73 h 293"/>
              <a:gd name="T66" fmla="*/ 16 w 300"/>
              <a:gd name="T67" fmla="*/ 52 h 293"/>
              <a:gd name="T68" fmla="*/ 8 w 300"/>
              <a:gd name="T69" fmla="*/ 34 h 293"/>
              <a:gd name="T70" fmla="*/ 119 w 300"/>
              <a:gd name="T71" fmla="*/ 7 h 293"/>
              <a:gd name="T72" fmla="*/ 296 w 300"/>
              <a:gd name="T73" fmla="*/ 31 h 293"/>
              <a:gd name="T74" fmla="*/ 204 w 300"/>
              <a:gd name="T75" fmla="*/ 2 h 293"/>
              <a:gd name="T76" fmla="*/ 47 w 300"/>
              <a:gd name="T77" fmla="*/ 10 h 293"/>
              <a:gd name="T78" fmla="*/ 0 w 300"/>
              <a:gd name="T79" fmla="*/ 39 h 293"/>
              <a:gd name="T80" fmla="*/ 10 w 300"/>
              <a:gd name="T81" fmla="*/ 73 h 293"/>
              <a:gd name="T82" fmla="*/ 0 w 300"/>
              <a:gd name="T83" fmla="*/ 111 h 293"/>
              <a:gd name="T84" fmla="*/ 0 w 300"/>
              <a:gd name="T85" fmla="*/ 133 h 293"/>
              <a:gd name="T86" fmla="*/ 10 w 300"/>
              <a:gd name="T87" fmla="*/ 171 h 293"/>
              <a:gd name="T88" fmla="*/ 0 w 300"/>
              <a:gd name="T89" fmla="*/ 205 h 293"/>
              <a:gd name="T90" fmla="*/ 2 w 300"/>
              <a:gd name="T91" fmla="*/ 227 h 293"/>
              <a:gd name="T92" fmla="*/ 7 w 300"/>
              <a:gd name="T93" fmla="*/ 267 h 293"/>
              <a:gd name="T94" fmla="*/ 122 w 300"/>
              <a:gd name="T95" fmla="*/ 293 h 293"/>
              <a:gd name="T96" fmla="*/ 272 w 300"/>
              <a:gd name="T97" fmla="*/ 277 h 293"/>
              <a:gd name="T98" fmla="*/ 300 w 300"/>
              <a:gd name="T99" fmla="*/ 235 h 293"/>
              <a:gd name="T100" fmla="*/ 294 w 300"/>
              <a:gd name="T101" fmla="*/ 217 h 293"/>
              <a:gd name="T102" fmla="*/ 297 w 300"/>
              <a:gd name="T103" fmla="*/ 179 h 293"/>
              <a:gd name="T104" fmla="*/ 300 w 300"/>
              <a:gd name="T105" fmla="*/ 156 h 293"/>
              <a:gd name="T106" fmla="*/ 289 w 300"/>
              <a:gd name="T107" fmla="*/ 122 h 293"/>
              <a:gd name="T108" fmla="*/ 300 w 300"/>
              <a:gd name="T109" fmla="*/ 84 h 293"/>
              <a:gd name="T110" fmla="*/ 300 w 300"/>
              <a:gd name="T111" fmla="*/ 63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0" h="293">
                <a:moveTo>
                  <a:pt x="294" y="89"/>
                </a:moveTo>
                <a:lnTo>
                  <a:pt x="294" y="89"/>
                </a:lnTo>
                <a:lnTo>
                  <a:pt x="294" y="91"/>
                </a:lnTo>
                <a:lnTo>
                  <a:pt x="292" y="94"/>
                </a:lnTo>
                <a:lnTo>
                  <a:pt x="288" y="98"/>
                </a:lnTo>
                <a:lnTo>
                  <a:pt x="284" y="100"/>
                </a:lnTo>
                <a:lnTo>
                  <a:pt x="270" y="106"/>
                </a:lnTo>
                <a:lnTo>
                  <a:pt x="254" y="111"/>
                </a:lnTo>
                <a:lnTo>
                  <a:pt x="233" y="116"/>
                </a:lnTo>
                <a:lnTo>
                  <a:pt x="209" y="119"/>
                </a:lnTo>
                <a:lnTo>
                  <a:pt x="181" y="121"/>
                </a:lnTo>
                <a:lnTo>
                  <a:pt x="149" y="122"/>
                </a:lnTo>
                <a:lnTo>
                  <a:pt x="149" y="122"/>
                </a:lnTo>
                <a:lnTo>
                  <a:pt x="119" y="121"/>
                </a:lnTo>
                <a:lnTo>
                  <a:pt x="91" y="119"/>
                </a:lnTo>
                <a:lnTo>
                  <a:pt x="66" y="116"/>
                </a:lnTo>
                <a:lnTo>
                  <a:pt x="46" y="111"/>
                </a:lnTo>
                <a:lnTo>
                  <a:pt x="28" y="106"/>
                </a:lnTo>
                <a:lnTo>
                  <a:pt x="16" y="100"/>
                </a:lnTo>
                <a:lnTo>
                  <a:pt x="11" y="98"/>
                </a:lnTo>
                <a:lnTo>
                  <a:pt x="8" y="94"/>
                </a:lnTo>
                <a:lnTo>
                  <a:pt x="6" y="91"/>
                </a:lnTo>
                <a:lnTo>
                  <a:pt x="6" y="89"/>
                </a:lnTo>
                <a:lnTo>
                  <a:pt x="6" y="89"/>
                </a:lnTo>
                <a:lnTo>
                  <a:pt x="6" y="85"/>
                </a:lnTo>
                <a:lnTo>
                  <a:pt x="8" y="82"/>
                </a:lnTo>
                <a:lnTo>
                  <a:pt x="11" y="80"/>
                </a:lnTo>
                <a:lnTo>
                  <a:pt x="16" y="76"/>
                </a:lnTo>
                <a:lnTo>
                  <a:pt x="16" y="76"/>
                </a:lnTo>
                <a:lnTo>
                  <a:pt x="27" y="82"/>
                </a:lnTo>
                <a:lnTo>
                  <a:pt x="40" y="85"/>
                </a:lnTo>
                <a:lnTo>
                  <a:pt x="55" y="90"/>
                </a:lnTo>
                <a:lnTo>
                  <a:pt x="73" y="92"/>
                </a:lnTo>
                <a:lnTo>
                  <a:pt x="91" y="94"/>
                </a:lnTo>
                <a:lnTo>
                  <a:pt x="110" y="97"/>
                </a:lnTo>
                <a:lnTo>
                  <a:pt x="130" y="98"/>
                </a:lnTo>
                <a:lnTo>
                  <a:pt x="149" y="98"/>
                </a:lnTo>
                <a:lnTo>
                  <a:pt x="149" y="98"/>
                </a:lnTo>
                <a:lnTo>
                  <a:pt x="169" y="98"/>
                </a:lnTo>
                <a:lnTo>
                  <a:pt x="190" y="97"/>
                </a:lnTo>
                <a:lnTo>
                  <a:pt x="209" y="94"/>
                </a:lnTo>
                <a:lnTo>
                  <a:pt x="227" y="92"/>
                </a:lnTo>
                <a:lnTo>
                  <a:pt x="245" y="90"/>
                </a:lnTo>
                <a:lnTo>
                  <a:pt x="259" y="85"/>
                </a:lnTo>
                <a:lnTo>
                  <a:pt x="273" y="81"/>
                </a:lnTo>
                <a:lnTo>
                  <a:pt x="284" y="76"/>
                </a:lnTo>
                <a:lnTo>
                  <a:pt x="284" y="76"/>
                </a:lnTo>
                <a:lnTo>
                  <a:pt x="288" y="80"/>
                </a:lnTo>
                <a:lnTo>
                  <a:pt x="292" y="82"/>
                </a:lnTo>
                <a:lnTo>
                  <a:pt x="294" y="85"/>
                </a:lnTo>
                <a:lnTo>
                  <a:pt x="294" y="89"/>
                </a:lnTo>
                <a:lnTo>
                  <a:pt x="294" y="89"/>
                </a:lnTo>
                <a:close/>
                <a:moveTo>
                  <a:pt x="294" y="137"/>
                </a:moveTo>
                <a:lnTo>
                  <a:pt x="294" y="137"/>
                </a:lnTo>
                <a:lnTo>
                  <a:pt x="294" y="140"/>
                </a:lnTo>
                <a:lnTo>
                  <a:pt x="292" y="143"/>
                </a:lnTo>
                <a:lnTo>
                  <a:pt x="288" y="146"/>
                </a:lnTo>
                <a:lnTo>
                  <a:pt x="284" y="149"/>
                </a:lnTo>
                <a:lnTo>
                  <a:pt x="270" y="155"/>
                </a:lnTo>
                <a:lnTo>
                  <a:pt x="254" y="159"/>
                </a:lnTo>
                <a:lnTo>
                  <a:pt x="233" y="164"/>
                </a:lnTo>
                <a:lnTo>
                  <a:pt x="209" y="167"/>
                </a:lnTo>
                <a:lnTo>
                  <a:pt x="181" y="170"/>
                </a:lnTo>
                <a:lnTo>
                  <a:pt x="149" y="171"/>
                </a:lnTo>
                <a:lnTo>
                  <a:pt x="149" y="171"/>
                </a:lnTo>
                <a:lnTo>
                  <a:pt x="119" y="170"/>
                </a:lnTo>
                <a:lnTo>
                  <a:pt x="91" y="167"/>
                </a:lnTo>
                <a:lnTo>
                  <a:pt x="66" y="164"/>
                </a:lnTo>
                <a:lnTo>
                  <a:pt x="46" y="159"/>
                </a:lnTo>
                <a:lnTo>
                  <a:pt x="28" y="155"/>
                </a:lnTo>
                <a:lnTo>
                  <a:pt x="16" y="149"/>
                </a:lnTo>
                <a:lnTo>
                  <a:pt x="11" y="146"/>
                </a:lnTo>
                <a:lnTo>
                  <a:pt x="8" y="143"/>
                </a:lnTo>
                <a:lnTo>
                  <a:pt x="6" y="140"/>
                </a:lnTo>
                <a:lnTo>
                  <a:pt x="6" y="137"/>
                </a:lnTo>
                <a:lnTo>
                  <a:pt x="6" y="137"/>
                </a:lnTo>
                <a:lnTo>
                  <a:pt x="6" y="134"/>
                </a:lnTo>
                <a:lnTo>
                  <a:pt x="8" y="131"/>
                </a:lnTo>
                <a:lnTo>
                  <a:pt x="11" y="128"/>
                </a:lnTo>
                <a:lnTo>
                  <a:pt x="16" y="126"/>
                </a:lnTo>
                <a:lnTo>
                  <a:pt x="16" y="126"/>
                </a:lnTo>
                <a:lnTo>
                  <a:pt x="27" y="130"/>
                </a:lnTo>
                <a:lnTo>
                  <a:pt x="40" y="135"/>
                </a:lnTo>
                <a:lnTo>
                  <a:pt x="55" y="138"/>
                </a:lnTo>
                <a:lnTo>
                  <a:pt x="73" y="142"/>
                </a:lnTo>
                <a:lnTo>
                  <a:pt x="91" y="144"/>
                </a:lnTo>
                <a:lnTo>
                  <a:pt x="110" y="145"/>
                </a:lnTo>
                <a:lnTo>
                  <a:pt x="130" y="146"/>
                </a:lnTo>
                <a:lnTo>
                  <a:pt x="149" y="147"/>
                </a:lnTo>
                <a:lnTo>
                  <a:pt x="149" y="147"/>
                </a:lnTo>
                <a:lnTo>
                  <a:pt x="169" y="146"/>
                </a:lnTo>
                <a:lnTo>
                  <a:pt x="190" y="145"/>
                </a:lnTo>
                <a:lnTo>
                  <a:pt x="209" y="144"/>
                </a:lnTo>
                <a:lnTo>
                  <a:pt x="227" y="142"/>
                </a:lnTo>
                <a:lnTo>
                  <a:pt x="245" y="138"/>
                </a:lnTo>
                <a:lnTo>
                  <a:pt x="259" y="135"/>
                </a:lnTo>
                <a:lnTo>
                  <a:pt x="273" y="130"/>
                </a:lnTo>
                <a:lnTo>
                  <a:pt x="284" y="126"/>
                </a:lnTo>
                <a:lnTo>
                  <a:pt x="284" y="126"/>
                </a:lnTo>
                <a:lnTo>
                  <a:pt x="288" y="128"/>
                </a:lnTo>
                <a:lnTo>
                  <a:pt x="292" y="131"/>
                </a:lnTo>
                <a:lnTo>
                  <a:pt x="294" y="134"/>
                </a:lnTo>
                <a:lnTo>
                  <a:pt x="294" y="137"/>
                </a:lnTo>
                <a:lnTo>
                  <a:pt x="294" y="137"/>
                </a:lnTo>
                <a:close/>
                <a:moveTo>
                  <a:pt x="294" y="186"/>
                </a:moveTo>
                <a:lnTo>
                  <a:pt x="294" y="186"/>
                </a:lnTo>
                <a:lnTo>
                  <a:pt x="294" y="189"/>
                </a:lnTo>
                <a:lnTo>
                  <a:pt x="292" y="192"/>
                </a:lnTo>
                <a:lnTo>
                  <a:pt x="288" y="195"/>
                </a:lnTo>
                <a:lnTo>
                  <a:pt x="284" y="198"/>
                </a:lnTo>
                <a:lnTo>
                  <a:pt x="270" y="203"/>
                </a:lnTo>
                <a:lnTo>
                  <a:pt x="254" y="209"/>
                </a:lnTo>
                <a:lnTo>
                  <a:pt x="233" y="213"/>
                </a:lnTo>
                <a:lnTo>
                  <a:pt x="209" y="217"/>
                </a:lnTo>
                <a:lnTo>
                  <a:pt x="181" y="219"/>
                </a:lnTo>
                <a:lnTo>
                  <a:pt x="149" y="220"/>
                </a:lnTo>
                <a:lnTo>
                  <a:pt x="149" y="220"/>
                </a:lnTo>
                <a:lnTo>
                  <a:pt x="119" y="219"/>
                </a:lnTo>
                <a:lnTo>
                  <a:pt x="91" y="217"/>
                </a:lnTo>
                <a:lnTo>
                  <a:pt x="66" y="213"/>
                </a:lnTo>
                <a:lnTo>
                  <a:pt x="46" y="209"/>
                </a:lnTo>
                <a:lnTo>
                  <a:pt x="28" y="203"/>
                </a:lnTo>
                <a:lnTo>
                  <a:pt x="16" y="198"/>
                </a:lnTo>
                <a:lnTo>
                  <a:pt x="11" y="195"/>
                </a:lnTo>
                <a:lnTo>
                  <a:pt x="8" y="192"/>
                </a:lnTo>
                <a:lnTo>
                  <a:pt x="6" y="189"/>
                </a:lnTo>
                <a:lnTo>
                  <a:pt x="6" y="186"/>
                </a:lnTo>
                <a:lnTo>
                  <a:pt x="6" y="186"/>
                </a:lnTo>
                <a:lnTo>
                  <a:pt x="6" y="183"/>
                </a:lnTo>
                <a:lnTo>
                  <a:pt x="8" y="180"/>
                </a:lnTo>
                <a:lnTo>
                  <a:pt x="11" y="177"/>
                </a:lnTo>
                <a:lnTo>
                  <a:pt x="16" y="174"/>
                </a:lnTo>
                <a:lnTo>
                  <a:pt x="16" y="174"/>
                </a:lnTo>
                <a:lnTo>
                  <a:pt x="27" y="180"/>
                </a:lnTo>
                <a:lnTo>
                  <a:pt x="40" y="183"/>
                </a:lnTo>
                <a:lnTo>
                  <a:pt x="55" y="188"/>
                </a:lnTo>
                <a:lnTo>
                  <a:pt x="73" y="190"/>
                </a:lnTo>
                <a:lnTo>
                  <a:pt x="91" y="192"/>
                </a:lnTo>
                <a:lnTo>
                  <a:pt x="110" y="194"/>
                </a:lnTo>
                <a:lnTo>
                  <a:pt x="130" y="195"/>
                </a:lnTo>
                <a:lnTo>
                  <a:pt x="149" y="195"/>
                </a:lnTo>
                <a:lnTo>
                  <a:pt x="149" y="195"/>
                </a:lnTo>
                <a:lnTo>
                  <a:pt x="169" y="195"/>
                </a:lnTo>
                <a:lnTo>
                  <a:pt x="190" y="194"/>
                </a:lnTo>
                <a:lnTo>
                  <a:pt x="209" y="192"/>
                </a:lnTo>
                <a:lnTo>
                  <a:pt x="227" y="190"/>
                </a:lnTo>
                <a:lnTo>
                  <a:pt x="245" y="188"/>
                </a:lnTo>
                <a:lnTo>
                  <a:pt x="259" y="183"/>
                </a:lnTo>
                <a:lnTo>
                  <a:pt x="273" y="180"/>
                </a:lnTo>
                <a:lnTo>
                  <a:pt x="284" y="174"/>
                </a:lnTo>
                <a:lnTo>
                  <a:pt x="284" y="174"/>
                </a:lnTo>
                <a:lnTo>
                  <a:pt x="288" y="177"/>
                </a:lnTo>
                <a:lnTo>
                  <a:pt x="292" y="180"/>
                </a:lnTo>
                <a:lnTo>
                  <a:pt x="294" y="183"/>
                </a:lnTo>
                <a:lnTo>
                  <a:pt x="294" y="186"/>
                </a:lnTo>
                <a:lnTo>
                  <a:pt x="294" y="186"/>
                </a:lnTo>
                <a:close/>
                <a:moveTo>
                  <a:pt x="294" y="235"/>
                </a:moveTo>
                <a:lnTo>
                  <a:pt x="294" y="235"/>
                </a:lnTo>
                <a:lnTo>
                  <a:pt x="294" y="238"/>
                </a:lnTo>
                <a:lnTo>
                  <a:pt x="292" y="241"/>
                </a:lnTo>
                <a:lnTo>
                  <a:pt x="288" y="244"/>
                </a:lnTo>
                <a:lnTo>
                  <a:pt x="284" y="247"/>
                </a:lnTo>
                <a:lnTo>
                  <a:pt x="270" y="253"/>
                </a:lnTo>
                <a:lnTo>
                  <a:pt x="254" y="258"/>
                </a:lnTo>
                <a:lnTo>
                  <a:pt x="233" y="262"/>
                </a:lnTo>
                <a:lnTo>
                  <a:pt x="209" y="266"/>
                </a:lnTo>
                <a:lnTo>
                  <a:pt x="181" y="267"/>
                </a:lnTo>
                <a:lnTo>
                  <a:pt x="149" y="268"/>
                </a:lnTo>
                <a:lnTo>
                  <a:pt x="149" y="268"/>
                </a:lnTo>
                <a:lnTo>
                  <a:pt x="119" y="267"/>
                </a:lnTo>
                <a:lnTo>
                  <a:pt x="91" y="266"/>
                </a:lnTo>
                <a:lnTo>
                  <a:pt x="66" y="262"/>
                </a:lnTo>
                <a:lnTo>
                  <a:pt x="46" y="258"/>
                </a:lnTo>
                <a:lnTo>
                  <a:pt x="28" y="253"/>
                </a:lnTo>
                <a:lnTo>
                  <a:pt x="16" y="247"/>
                </a:lnTo>
                <a:lnTo>
                  <a:pt x="11" y="244"/>
                </a:lnTo>
                <a:lnTo>
                  <a:pt x="8" y="241"/>
                </a:lnTo>
                <a:lnTo>
                  <a:pt x="6" y="238"/>
                </a:lnTo>
                <a:lnTo>
                  <a:pt x="6" y="235"/>
                </a:lnTo>
                <a:lnTo>
                  <a:pt x="6" y="235"/>
                </a:lnTo>
                <a:lnTo>
                  <a:pt x="6" y="232"/>
                </a:lnTo>
                <a:lnTo>
                  <a:pt x="8" y="229"/>
                </a:lnTo>
                <a:lnTo>
                  <a:pt x="11" y="226"/>
                </a:lnTo>
                <a:lnTo>
                  <a:pt x="16" y="223"/>
                </a:lnTo>
                <a:lnTo>
                  <a:pt x="16" y="223"/>
                </a:lnTo>
                <a:lnTo>
                  <a:pt x="27" y="228"/>
                </a:lnTo>
                <a:lnTo>
                  <a:pt x="40" y="232"/>
                </a:lnTo>
                <a:lnTo>
                  <a:pt x="55" y="236"/>
                </a:lnTo>
                <a:lnTo>
                  <a:pt x="73" y="239"/>
                </a:lnTo>
                <a:lnTo>
                  <a:pt x="91" y="241"/>
                </a:lnTo>
                <a:lnTo>
                  <a:pt x="110" y="243"/>
                </a:lnTo>
                <a:lnTo>
                  <a:pt x="130" y="244"/>
                </a:lnTo>
                <a:lnTo>
                  <a:pt x="149" y="245"/>
                </a:lnTo>
                <a:lnTo>
                  <a:pt x="149" y="245"/>
                </a:lnTo>
                <a:lnTo>
                  <a:pt x="169" y="244"/>
                </a:lnTo>
                <a:lnTo>
                  <a:pt x="190" y="243"/>
                </a:lnTo>
                <a:lnTo>
                  <a:pt x="209" y="241"/>
                </a:lnTo>
                <a:lnTo>
                  <a:pt x="227" y="239"/>
                </a:lnTo>
                <a:lnTo>
                  <a:pt x="245" y="236"/>
                </a:lnTo>
                <a:lnTo>
                  <a:pt x="259" y="232"/>
                </a:lnTo>
                <a:lnTo>
                  <a:pt x="273" y="228"/>
                </a:lnTo>
                <a:lnTo>
                  <a:pt x="284" y="223"/>
                </a:lnTo>
                <a:lnTo>
                  <a:pt x="284" y="223"/>
                </a:lnTo>
                <a:lnTo>
                  <a:pt x="288" y="226"/>
                </a:lnTo>
                <a:lnTo>
                  <a:pt x="292" y="229"/>
                </a:lnTo>
                <a:lnTo>
                  <a:pt x="294" y="232"/>
                </a:lnTo>
                <a:lnTo>
                  <a:pt x="294" y="235"/>
                </a:lnTo>
                <a:lnTo>
                  <a:pt x="294" y="235"/>
                </a:lnTo>
                <a:close/>
                <a:moveTo>
                  <a:pt x="149" y="6"/>
                </a:moveTo>
                <a:lnTo>
                  <a:pt x="149" y="6"/>
                </a:lnTo>
                <a:lnTo>
                  <a:pt x="181" y="7"/>
                </a:lnTo>
                <a:lnTo>
                  <a:pt x="209" y="9"/>
                </a:lnTo>
                <a:lnTo>
                  <a:pt x="233" y="13"/>
                </a:lnTo>
                <a:lnTo>
                  <a:pt x="254" y="17"/>
                </a:lnTo>
                <a:lnTo>
                  <a:pt x="270" y="22"/>
                </a:lnTo>
                <a:lnTo>
                  <a:pt x="284" y="27"/>
                </a:lnTo>
                <a:lnTo>
                  <a:pt x="288" y="31"/>
                </a:lnTo>
                <a:lnTo>
                  <a:pt x="292" y="34"/>
                </a:lnTo>
                <a:lnTo>
                  <a:pt x="294" y="36"/>
                </a:lnTo>
                <a:lnTo>
                  <a:pt x="294" y="39"/>
                </a:lnTo>
                <a:lnTo>
                  <a:pt x="294" y="39"/>
                </a:lnTo>
                <a:lnTo>
                  <a:pt x="294" y="43"/>
                </a:lnTo>
                <a:lnTo>
                  <a:pt x="292" y="45"/>
                </a:lnTo>
                <a:lnTo>
                  <a:pt x="288" y="48"/>
                </a:lnTo>
                <a:lnTo>
                  <a:pt x="284" y="52"/>
                </a:lnTo>
                <a:lnTo>
                  <a:pt x="270" y="57"/>
                </a:lnTo>
                <a:lnTo>
                  <a:pt x="254" y="62"/>
                </a:lnTo>
                <a:lnTo>
                  <a:pt x="233" y="66"/>
                </a:lnTo>
                <a:lnTo>
                  <a:pt x="209" y="70"/>
                </a:lnTo>
                <a:lnTo>
                  <a:pt x="181" y="72"/>
                </a:lnTo>
                <a:lnTo>
                  <a:pt x="149" y="73"/>
                </a:lnTo>
                <a:lnTo>
                  <a:pt x="149" y="73"/>
                </a:lnTo>
                <a:lnTo>
                  <a:pt x="119" y="72"/>
                </a:lnTo>
                <a:lnTo>
                  <a:pt x="91" y="70"/>
                </a:lnTo>
                <a:lnTo>
                  <a:pt x="66" y="66"/>
                </a:lnTo>
                <a:lnTo>
                  <a:pt x="46" y="62"/>
                </a:lnTo>
                <a:lnTo>
                  <a:pt x="28" y="57"/>
                </a:lnTo>
                <a:lnTo>
                  <a:pt x="16" y="52"/>
                </a:lnTo>
                <a:lnTo>
                  <a:pt x="11" y="48"/>
                </a:lnTo>
                <a:lnTo>
                  <a:pt x="8" y="45"/>
                </a:lnTo>
                <a:lnTo>
                  <a:pt x="6" y="43"/>
                </a:lnTo>
                <a:lnTo>
                  <a:pt x="6" y="39"/>
                </a:lnTo>
                <a:lnTo>
                  <a:pt x="6" y="39"/>
                </a:lnTo>
                <a:lnTo>
                  <a:pt x="6" y="36"/>
                </a:lnTo>
                <a:lnTo>
                  <a:pt x="8" y="34"/>
                </a:lnTo>
                <a:lnTo>
                  <a:pt x="11" y="31"/>
                </a:lnTo>
                <a:lnTo>
                  <a:pt x="16" y="27"/>
                </a:lnTo>
                <a:lnTo>
                  <a:pt x="28" y="22"/>
                </a:lnTo>
                <a:lnTo>
                  <a:pt x="46" y="17"/>
                </a:lnTo>
                <a:lnTo>
                  <a:pt x="66" y="13"/>
                </a:lnTo>
                <a:lnTo>
                  <a:pt x="91" y="9"/>
                </a:lnTo>
                <a:lnTo>
                  <a:pt x="119" y="7"/>
                </a:lnTo>
                <a:lnTo>
                  <a:pt x="149" y="6"/>
                </a:lnTo>
                <a:lnTo>
                  <a:pt x="149" y="6"/>
                </a:lnTo>
                <a:close/>
                <a:moveTo>
                  <a:pt x="300" y="59"/>
                </a:moveTo>
                <a:lnTo>
                  <a:pt x="300" y="39"/>
                </a:lnTo>
                <a:lnTo>
                  <a:pt x="300" y="39"/>
                </a:lnTo>
                <a:lnTo>
                  <a:pt x="298" y="35"/>
                </a:lnTo>
                <a:lnTo>
                  <a:pt x="296" y="31"/>
                </a:lnTo>
                <a:lnTo>
                  <a:pt x="292" y="26"/>
                </a:lnTo>
                <a:lnTo>
                  <a:pt x="286" y="23"/>
                </a:lnTo>
                <a:lnTo>
                  <a:pt x="279" y="19"/>
                </a:lnTo>
                <a:lnTo>
                  <a:pt x="272" y="16"/>
                </a:lnTo>
                <a:lnTo>
                  <a:pt x="252" y="10"/>
                </a:lnTo>
                <a:lnTo>
                  <a:pt x="229" y="6"/>
                </a:lnTo>
                <a:lnTo>
                  <a:pt x="204" y="2"/>
                </a:lnTo>
                <a:lnTo>
                  <a:pt x="177" y="0"/>
                </a:lnTo>
                <a:lnTo>
                  <a:pt x="149" y="0"/>
                </a:lnTo>
                <a:lnTo>
                  <a:pt x="149" y="0"/>
                </a:lnTo>
                <a:lnTo>
                  <a:pt x="122" y="0"/>
                </a:lnTo>
                <a:lnTo>
                  <a:pt x="95" y="2"/>
                </a:lnTo>
                <a:lnTo>
                  <a:pt x="71" y="6"/>
                </a:lnTo>
                <a:lnTo>
                  <a:pt x="47" y="10"/>
                </a:lnTo>
                <a:lnTo>
                  <a:pt x="28" y="16"/>
                </a:lnTo>
                <a:lnTo>
                  <a:pt x="20" y="19"/>
                </a:lnTo>
                <a:lnTo>
                  <a:pt x="12" y="23"/>
                </a:lnTo>
                <a:lnTo>
                  <a:pt x="7" y="26"/>
                </a:lnTo>
                <a:lnTo>
                  <a:pt x="3" y="31"/>
                </a:lnTo>
                <a:lnTo>
                  <a:pt x="0" y="35"/>
                </a:lnTo>
                <a:lnTo>
                  <a:pt x="0" y="39"/>
                </a:lnTo>
                <a:lnTo>
                  <a:pt x="0" y="59"/>
                </a:lnTo>
                <a:lnTo>
                  <a:pt x="0" y="59"/>
                </a:lnTo>
                <a:lnTo>
                  <a:pt x="0" y="63"/>
                </a:lnTo>
                <a:lnTo>
                  <a:pt x="2" y="66"/>
                </a:lnTo>
                <a:lnTo>
                  <a:pt x="6" y="70"/>
                </a:lnTo>
                <a:lnTo>
                  <a:pt x="10" y="73"/>
                </a:lnTo>
                <a:lnTo>
                  <a:pt x="10" y="73"/>
                </a:lnTo>
                <a:lnTo>
                  <a:pt x="6" y="76"/>
                </a:lnTo>
                <a:lnTo>
                  <a:pt x="2" y="80"/>
                </a:lnTo>
                <a:lnTo>
                  <a:pt x="0" y="84"/>
                </a:lnTo>
                <a:lnTo>
                  <a:pt x="0" y="89"/>
                </a:lnTo>
                <a:lnTo>
                  <a:pt x="0" y="107"/>
                </a:lnTo>
                <a:lnTo>
                  <a:pt x="0" y="107"/>
                </a:lnTo>
                <a:lnTo>
                  <a:pt x="0" y="111"/>
                </a:lnTo>
                <a:lnTo>
                  <a:pt x="2" y="115"/>
                </a:lnTo>
                <a:lnTo>
                  <a:pt x="6" y="119"/>
                </a:lnTo>
                <a:lnTo>
                  <a:pt x="10" y="122"/>
                </a:lnTo>
                <a:lnTo>
                  <a:pt x="10" y="122"/>
                </a:lnTo>
                <a:lnTo>
                  <a:pt x="6" y="126"/>
                </a:lnTo>
                <a:lnTo>
                  <a:pt x="2" y="129"/>
                </a:lnTo>
                <a:lnTo>
                  <a:pt x="0" y="133"/>
                </a:lnTo>
                <a:lnTo>
                  <a:pt x="0" y="137"/>
                </a:lnTo>
                <a:lnTo>
                  <a:pt x="0" y="156"/>
                </a:lnTo>
                <a:lnTo>
                  <a:pt x="0" y="156"/>
                </a:lnTo>
                <a:lnTo>
                  <a:pt x="0" y="161"/>
                </a:lnTo>
                <a:lnTo>
                  <a:pt x="2" y="164"/>
                </a:lnTo>
                <a:lnTo>
                  <a:pt x="6" y="167"/>
                </a:lnTo>
                <a:lnTo>
                  <a:pt x="10" y="171"/>
                </a:lnTo>
                <a:lnTo>
                  <a:pt x="10" y="171"/>
                </a:lnTo>
                <a:lnTo>
                  <a:pt x="6" y="174"/>
                </a:lnTo>
                <a:lnTo>
                  <a:pt x="2" y="179"/>
                </a:lnTo>
                <a:lnTo>
                  <a:pt x="0" y="182"/>
                </a:lnTo>
                <a:lnTo>
                  <a:pt x="0" y="186"/>
                </a:lnTo>
                <a:lnTo>
                  <a:pt x="0" y="205"/>
                </a:lnTo>
                <a:lnTo>
                  <a:pt x="0" y="205"/>
                </a:lnTo>
                <a:lnTo>
                  <a:pt x="0" y="209"/>
                </a:lnTo>
                <a:lnTo>
                  <a:pt x="2" y="213"/>
                </a:lnTo>
                <a:lnTo>
                  <a:pt x="6" y="217"/>
                </a:lnTo>
                <a:lnTo>
                  <a:pt x="10" y="220"/>
                </a:lnTo>
                <a:lnTo>
                  <a:pt x="10" y="220"/>
                </a:lnTo>
                <a:lnTo>
                  <a:pt x="6" y="223"/>
                </a:lnTo>
                <a:lnTo>
                  <a:pt x="2" y="227"/>
                </a:lnTo>
                <a:lnTo>
                  <a:pt x="0" y="231"/>
                </a:lnTo>
                <a:lnTo>
                  <a:pt x="0" y="235"/>
                </a:lnTo>
                <a:lnTo>
                  <a:pt x="0" y="254"/>
                </a:lnTo>
                <a:lnTo>
                  <a:pt x="0" y="254"/>
                </a:lnTo>
                <a:lnTo>
                  <a:pt x="0" y="258"/>
                </a:lnTo>
                <a:lnTo>
                  <a:pt x="3" y="263"/>
                </a:lnTo>
                <a:lnTo>
                  <a:pt x="7" y="267"/>
                </a:lnTo>
                <a:lnTo>
                  <a:pt x="12" y="271"/>
                </a:lnTo>
                <a:lnTo>
                  <a:pt x="20" y="274"/>
                </a:lnTo>
                <a:lnTo>
                  <a:pt x="28" y="277"/>
                </a:lnTo>
                <a:lnTo>
                  <a:pt x="47" y="283"/>
                </a:lnTo>
                <a:lnTo>
                  <a:pt x="71" y="287"/>
                </a:lnTo>
                <a:lnTo>
                  <a:pt x="95" y="291"/>
                </a:lnTo>
                <a:lnTo>
                  <a:pt x="122" y="293"/>
                </a:lnTo>
                <a:lnTo>
                  <a:pt x="149" y="293"/>
                </a:lnTo>
                <a:lnTo>
                  <a:pt x="149" y="293"/>
                </a:lnTo>
                <a:lnTo>
                  <a:pt x="177" y="293"/>
                </a:lnTo>
                <a:lnTo>
                  <a:pt x="204" y="291"/>
                </a:lnTo>
                <a:lnTo>
                  <a:pt x="229" y="287"/>
                </a:lnTo>
                <a:lnTo>
                  <a:pt x="252" y="283"/>
                </a:lnTo>
                <a:lnTo>
                  <a:pt x="272" y="277"/>
                </a:lnTo>
                <a:lnTo>
                  <a:pt x="279" y="274"/>
                </a:lnTo>
                <a:lnTo>
                  <a:pt x="286" y="271"/>
                </a:lnTo>
                <a:lnTo>
                  <a:pt x="292" y="267"/>
                </a:lnTo>
                <a:lnTo>
                  <a:pt x="296" y="263"/>
                </a:lnTo>
                <a:lnTo>
                  <a:pt x="298" y="258"/>
                </a:lnTo>
                <a:lnTo>
                  <a:pt x="300" y="254"/>
                </a:lnTo>
                <a:lnTo>
                  <a:pt x="300" y="235"/>
                </a:lnTo>
                <a:lnTo>
                  <a:pt x="300" y="235"/>
                </a:lnTo>
                <a:lnTo>
                  <a:pt x="300" y="231"/>
                </a:lnTo>
                <a:lnTo>
                  <a:pt x="297" y="227"/>
                </a:lnTo>
                <a:lnTo>
                  <a:pt x="294" y="223"/>
                </a:lnTo>
                <a:lnTo>
                  <a:pt x="289" y="220"/>
                </a:lnTo>
                <a:lnTo>
                  <a:pt x="289" y="220"/>
                </a:lnTo>
                <a:lnTo>
                  <a:pt x="294" y="217"/>
                </a:lnTo>
                <a:lnTo>
                  <a:pt x="297" y="213"/>
                </a:lnTo>
                <a:lnTo>
                  <a:pt x="300" y="209"/>
                </a:lnTo>
                <a:lnTo>
                  <a:pt x="300" y="205"/>
                </a:lnTo>
                <a:lnTo>
                  <a:pt x="300" y="186"/>
                </a:lnTo>
                <a:lnTo>
                  <a:pt x="300" y="186"/>
                </a:lnTo>
                <a:lnTo>
                  <a:pt x="300" y="182"/>
                </a:lnTo>
                <a:lnTo>
                  <a:pt x="297" y="179"/>
                </a:lnTo>
                <a:lnTo>
                  <a:pt x="294" y="174"/>
                </a:lnTo>
                <a:lnTo>
                  <a:pt x="289" y="171"/>
                </a:lnTo>
                <a:lnTo>
                  <a:pt x="289" y="171"/>
                </a:lnTo>
                <a:lnTo>
                  <a:pt x="294" y="167"/>
                </a:lnTo>
                <a:lnTo>
                  <a:pt x="297" y="164"/>
                </a:lnTo>
                <a:lnTo>
                  <a:pt x="300" y="161"/>
                </a:lnTo>
                <a:lnTo>
                  <a:pt x="300" y="156"/>
                </a:lnTo>
                <a:lnTo>
                  <a:pt x="300" y="137"/>
                </a:lnTo>
                <a:lnTo>
                  <a:pt x="300" y="137"/>
                </a:lnTo>
                <a:lnTo>
                  <a:pt x="300" y="133"/>
                </a:lnTo>
                <a:lnTo>
                  <a:pt x="297" y="129"/>
                </a:lnTo>
                <a:lnTo>
                  <a:pt x="294" y="126"/>
                </a:lnTo>
                <a:lnTo>
                  <a:pt x="289" y="122"/>
                </a:lnTo>
                <a:lnTo>
                  <a:pt x="289" y="122"/>
                </a:lnTo>
                <a:lnTo>
                  <a:pt x="294" y="119"/>
                </a:lnTo>
                <a:lnTo>
                  <a:pt x="297" y="115"/>
                </a:lnTo>
                <a:lnTo>
                  <a:pt x="300" y="111"/>
                </a:lnTo>
                <a:lnTo>
                  <a:pt x="300" y="107"/>
                </a:lnTo>
                <a:lnTo>
                  <a:pt x="300" y="89"/>
                </a:lnTo>
                <a:lnTo>
                  <a:pt x="300" y="89"/>
                </a:lnTo>
                <a:lnTo>
                  <a:pt x="300" y="84"/>
                </a:lnTo>
                <a:lnTo>
                  <a:pt x="297" y="80"/>
                </a:lnTo>
                <a:lnTo>
                  <a:pt x="294" y="76"/>
                </a:lnTo>
                <a:lnTo>
                  <a:pt x="289" y="73"/>
                </a:lnTo>
                <a:lnTo>
                  <a:pt x="289" y="73"/>
                </a:lnTo>
                <a:lnTo>
                  <a:pt x="294" y="70"/>
                </a:lnTo>
                <a:lnTo>
                  <a:pt x="297" y="66"/>
                </a:lnTo>
                <a:lnTo>
                  <a:pt x="300" y="63"/>
                </a:lnTo>
                <a:lnTo>
                  <a:pt x="300" y="59"/>
                </a:lnTo>
                <a:lnTo>
                  <a:pt x="300" y="5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nvGrpSpPr>
          <p:cNvPr id="10" name="Group 42"/>
          <p:cNvGrpSpPr/>
          <p:nvPr/>
        </p:nvGrpSpPr>
        <p:grpSpPr>
          <a:xfrm>
            <a:off x="3878861" y="3049260"/>
            <a:ext cx="228405" cy="292271"/>
            <a:chOff x="2523038" y="5622393"/>
            <a:chExt cx="228405" cy="292271"/>
          </a:xfrm>
          <a:solidFill>
            <a:schemeClr val="bg1"/>
          </a:solidFill>
        </p:grpSpPr>
        <p:sp>
          <p:nvSpPr>
            <p:cNvPr id="44" name="Freeform 33"/>
            <p:cNvSpPr>
              <a:spLocks noEditPoints="1"/>
            </p:cNvSpPr>
            <p:nvPr/>
          </p:nvSpPr>
          <p:spPr bwMode="auto">
            <a:xfrm>
              <a:off x="2523038" y="5622393"/>
              <a:ext cx="228404" cy="292271"/>
            </a:xfrm>
            <a:custGeom>
              <a:avLst/>
              <a:gdLst>
                <a:gd name="T0" fmla="*/ 139 w 211"/>
                <a:gd name="T1" fmla="*/ 270 h 270"/>
                <a:gd name="T2" fmla="*/ 5 w 211"/>
                <a:gd name="T3" fmla="*/ 270 h 270"/>
                <a:gd name="T4" fmla="*/ 5 w 211"/>
                <a:gd name="T5" fmla="*/ 270 h 270"/>
                <a:gd name="T6" fmla="*/ 3 w 211"/>
                <a:gd name="T7" fmla="*/ 270 h 270"/>
                <a:gd name="T8" fmla="*/ 0 w 211"/>
                <a:gd name="T9" fmla="*/ 264 h 270"/>
                <a:gd name="T10" fmla="*/ 0 w 211"/>
                <a:gd name="T11" fmla="*/ 6 h 270"/>
                <a:gd name="T12" fmla="*/ 0 w 211"/>
                <a:gd name="T13" fmla="*/ 6 h 270"/>
                <a:gd name="T14" fmla="*/ 3 w 211"/>
                <a:gd name="T15" fmla="*/ 3 h 270"/>
                <a:gd name="T16" fmla="*/ 5 w 211"/>
                <a:gd name="T17" fmla="*/ 0 h 270"/>
                <a:gd name="T18" fmla="*/ 206 w 211"/>
                <a:gd name="T19" fmla="*/ 0 h 270"/>
                <a:gd name="T20" fmla="*/ 206 w 211"/>
                <a:gd name="T21" fmla="*/ 0 h 270"/>
                <a:gd name="T22" fmla="*/ 211 w 211"/>
                <a:gd name="T23" fmla="*/ 3 h 270"/>
                <a:gd name="T24" fmla="*/ 211 w 211"/>
                <a:gd name="T25" fmla="*/ 6 h 270"/>
                <a:gd name="T26" fmla="*/ 211 w 211"/>
                <a:gd name="T27" fmla="*/ 200 h 270"/>
                <a:gd name="T28" fmla="*/ 211 w 211"/>
                <a:gd name="T29" fmla="*/ 200 h 270"/>
                <a:gd name="T30" fmla="*/ 211 w 211"/>
                <a:gd name="T31" fmla="*/ 203 h 270"/>
                <a:gd name="T32" fmla="*/ 145 w 211"/>
                <a:gd name="T33" fmla="*/ 270 h 270"/>
                <a:gd name="T34" fmla="*/ 145 w 211"/>
                <a:gd name="T35" fmla="*/ 270 h 270"/>
                <a:gd name="T36" fmla="*/ 139 w 211"/>
                <a:gd name="T37" fmla="*/ 270 h 270"/>
                <a:gd name="T38" fmla="*/ 139 w 211"/>
                <a:gd name="T39" fmla="*/ 270 h 270"/>
                <a:gd name="T40" fmla="*/ 14 w 211"/>
                <a:gd name="T41" fmla="*/ 255 h 270"/>
                <a:gd name="T42" fmla="*/ 136 w 211"/>
                <a:gd name="T43" fmla="*/ 255 h 270"/>
                <a:gd name="T44" fmla="*/ 197 w 211"/>
                <a:gd name="T45" fmla="*/ 197 h 270"/>
                <a:gd name="T46" fmla="*/ 197 w 211"/>
                <a:gd name="T47" fmla="*/ 14 h 270"/>
                <a:gd name="T48" fmla="*/ 14 w 211"/>
                <a:gd name="T49" fmla="*/ 14 h 270"/>
                <a:gd name="T50" fmla="*/ 14 w 211"/>
                <a:gd name="T51" fmla="*/ 255 h 270"/>
                <a:gd name="T52" fmla="*/ 206 w 211"/>
                <a:gd name="T53" fmla="*/ 200 h 270"/>
                <a:gd name="T54" fmla="*/ 206 w 211"/>
                <a:gd name="T55" fmla="*/ 200 h 270"/>
                <a:gd name="T56" fmla="*/ 206 w 211"/>
                <a:gd name="T57" fmla="*/ 200 h 2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11" h="270">
                  <a:moveTo>
                    <a:pt x="139" y="270"/>
                  </a:moveTo>
                  <a:lnTo>
                    <a:pt x="5" y="270"/>
                  </a:lnTo>
                  <a:lnTo>
                    <a:pt x="5" y="270"/>
                  </a:lnTo>
                  <a:lnTo>
                    <a:pt x="3" y="270"/>
                  </a:lnTo>
                  <a:lnTo>
                    <a:pt x="0" y="264"/>
                  </a:lnTo>
                  <a:lnTo>
                    <a:pt x="0" y="6"/>
                  </a:lnTo>
                  <a:lnTo>
                    <a:pt x="0" y="6"/>
                  </a:lnTo>
                  <a:lnTo>
                    <a:pt x="3" y="3"/>
                  </a:lnTo>
                  <a:lnTo>
                    <a:pt x="5" y="0"/>
                  </a:lnTo>
                  <a:lnTo>
                    <a:pt x="206" y="0"/>
                  </a:lnTo>
                  <a:lnTo>
                    <a:pt x="206" y="0"/>
                  </a:lnTo>
                  <a:lnTo>
                    <a:pt x="211" y="3"/>
                  </a:lnTo>
                  <a:lnTo>
                    <a:pt x="211" y="6"/>
                  </a:lnTo>
                  <a:lnTo>
                    <a:pt x="211" y="200"/>
                  </a:lnTo>
                  <a:lnTo>
                    <a:pt x="211" y="200"/>
                  </a:lnTo>
                  <a:lnTo>
                    <a:pt x="211" y="203"/>
                  </a:lnTo>
                  <a:lnTo>
                    <a:pt x="145" y="270"/>
                  </a:lnTo>
                  <a:lnTo>
                    <a:pt x="145" y="270"/>
                  </a:lnTo>
                  <a:lnTo>
                    <a:pt x="139" y="270"/>
                  </a:lnTo>
                  <a:lnTo>
                    <a:pt x="139" y="270"/>
                  </a:lnTo>
                  <a:close/>
                  <a:moveTo>
                    <a:pt x="14" y="255"/>
                  </a:moveTo>
                  <a:lnTo>
                    <a:pt x="136" y="255"/>
                  </a:lnTo>
                  <a:lnTo>
                    <a:pt x="197" y="197"/>
                  </a:lnTo>
                  <a:lnTo>
                    <a:pt x="197" y="14"/>
                  </a:lnTo>
                  <a:lnTo>
                    <a:pt x="14" y="14"/>
                  </a:lnTo>
                  <a:lnTo>
                    <a:pt x="14" y="255"/>
                  </a:lnTo>
                  <a:close/>
                  <a:moveTo>
                    <a:pt x="206" y="200"/>
                  </a:moveTo>
                  <a:lnTo>
                    <a:pt x="206" y="200"/>
                  </a:lnTo>
                  <a:lnTo>
                    <a:pt x="206" y="200"/>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5" name="Freeform 34"/>
            <p:cNvSpPr>
              <a:spLocks noEditPoints="1"/>
            </p:cNvSpPr>
            <p:nvPr/>
          </p:nvSpPr>
          <p:spPr bwMode="auto">
            <a:xfrm>
              <a:off x="2667010" y="5829149"/>
              <a:ext cx="84433" cy="85515"/>
            </a:xfrm>
            <a:custGeom>
              <a:avLst/>
              <a:gdLst>
                <a:gd name="T0" fmla="*/ 6 w 78"/>
                <a:gd name="T1" fmla="*/ 79 h 79"/>
                <a:gd name="T2" fmla="*/ 3 w 78"/>
                <a:gd name="T3" fmla="*/ 79 h 79"/>
                <a:gd name="T4" fmla="*/ 3 w 78"/>
                <a:gd name="T5" fmla="*/ 79 h 79"/>
                <a:gd name="T6" fmla="*/ 0 w 78"/>
                <a:gd name="T7" fmla="*/ 76 h 79"/>
                <a:gd name="T8" fmla="*/ 0 w 78"/>
                <a:gd name="T9" fmla="*/ 73 h 79"/>
                <a:gd name="T10" fmla="*/ 0 w 78"/>
                <a:gd name="T11" fmla="*/ 9 h 79"/>
                <a:gd name="T12" fmla="*/ 0 w 78"/>
                <a:gd name="T13" fmla="*/ 9 h 79"/>
                <a:gd name="T14" fmla="*/ 3 w 78"/>
                <a:gd name="T15" fmla="*/ 3 h 79"/>
                <a:gd name="T16" fmla="*/ 6 w 78"/>
                <a:gd name="T17" fmla="*/ 0 h 79"/>
                <a:gd name="T18" fmla="*/ 73 w 78"/>
                <a:gd name="T19" fmla="*/ 0 h 79"/>
                <a:gd name="T20" fmla="*/ 73 w 78"/>
                <a:gd name="T21" fmla="*/ 0 h 79"/>
                <a:gd name="T22" fmla="*/ 75 w 78"/>
                <a:gd name="T23" fmla="*/ 3 h 79"/>
                <a:gd name="T24" fmla="*/ 78 w 78"/>
                <a:gd name="T25" fmla="*/ 6 h 79"/>
                <a:gd name="T26" fmla="*/ 78 w 78"/>
                <a:gd name="T27" fmla="*/ 6 h 79"/>
                <a:gd name="T28" fmla="*/ 78 w 78"/>
                <a:gd name="T29" fmla="*/ 9 h 79"/>
                <a:gd name="T30" fmla="*/ 78 w 78"/>
                <a:gd name="T31" fmla="*/ 12 h 79"/>
                <a:gd name="T32" fmla="*/ 12 w 78"/>
                <a:gd name="T33" fmla="*/ 79 h 79"/>
                <a:gd name="T34" fmla="*/ 12 w 78"/>
                <a:gd name="T35" fmla="*/ 79 h 79"/>
                <a:gd name="T36" fmla="*/ 6 w 78"/>
                <a:gd name="T37" fmla="*/ 79 h 79"/>
                <a:gd name="T38" fmla="*/ 6 w 78"/>
                <a:gd name="T39" fmla="*/ 79 h 79"/>
                <a:gd name="T40" fmla="*/ 15 w 78"/>
                <a:gd name="T41" fmla="*/ 15 h 79"/>
                <a:gd name="T42" fmla="*/ 15 w 78"/>
                <a:gd name="T43" fmla="*/ 55 h 79"/>
                <a:gd name="T44" fmla="*/ 55 w 78"/>
                <a:gd name="T45" fmla="*/ 15 h 79"/>
                <a:gd name="T46" fmla="*/ 15 w 78"/>
                <a:gd name="T47" fmla="*/ 1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8" h="79">
                  <a:moveTo>
                    <a:pt x="6" y="79"/>
                  </a:moveTo>
                  <a:lnTo>
                    <a:pt x="3" y="79"/>
                  </a:lnTo>
                  <a:lnTo>
                    <a:pt x="3" y="79"/>
                  </a:lnTo>
                  <a:lnTo>
                    <a:pt x="0" y="76"/>
                  </a:lnTo>
                  <a:lnTo>
                    <a:pt x="0" y="73"/>
                  </a:lnTo>
                  <a:lnTo>
                    <a:pt x="0" y="9"/>
                  </a:lnTo>
                  <a:lnTo>
                    <a:pt x="0" y="9"/>
                  </a:lnTo>
                  <a:lnTo>
                    <a:pt x="3" y="3"/>
                  </a:lnTo>
                  <a:lnTo>
                    <a:pt x="6" y="0"/>
                  </a:lnTo>
                  <a:lnTo>
                    <a:pt x="73" y="0"/>
                  </a:lnTo>
                  <a:lnTo>
                    <a:pt x="73" y="0"/>
                  </a:lnTo>
                  <a:lnTo>
                    <a:pt x="75" y="3"/>
                  </a:lnTo>
                  <a:lnTo>
                    <a:pt x="78" y="6"/>
                  </a:lnTo>
                  <a:lnTo>
                    <a:pt x="78" y="6"/>
                  </a:lnTo>
                  <a:lnTo>
                    <a:pt x="78" y="9"/>
                  </a:lnTo>
                  <a:lnTo>
                    <a:pt x="78" y="12"/>
                  </a:lnTo>
                  <a:lnTo>
                    <a:pt x="12" y="79"/>
                  </a:lnTo>
                  <a:lnTo>
                    <a:pt x="12" y="79"/>
                  </a:lnTo>
                  <a:lnTo>
                    <a:pt x="6" y="79"/>
                  </a:lnTo>
                  <a:lnTo>
                    <a:pt x="6" y="79"/>
                  </a:lnTo>
                  <a:close/>
                  <a:moveTo>
                    <a:pt x="15" y="15"/>
                  </a:moveTo>
                  <a:lnTo>
                    <a:pt x="15" y="55"/>
                  </a:lnTo>
                  <a:lnTo>
                    <a:pt x="55" y="15"/>
                  </a:lnTo>
                  <a:lnTo>
                    <a:pt x="15" y="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6" name="Freeform 35"/>
            <p:cNvSpPr/>
            <p:nvPr/>
          </p:nvSpPr>
          <p:spPr bwMode="auto">
            <a:xfrm>
              <a:off x="2554429" y="5657033"/>
              <a:ext cx="165620" cy="15154"/>
            </a:xfrm>
            <a:custGeom>
              <a:avLst/>
              <a:gdLst>
                <a:gd name="T0" fmla="*/ 145 w 153"/>
                <a:gd name="T1" fmla="*/ 14 h 14"/>
                <a:gd name="T2" fmla="*/ 8 w 153"/>
                <a:gd name="T3" fmla="*/ 14 h 14"/>
                <a:gd name="T4" fmla="*/ 8 w 153"/>
                <a:gd name="T5" fmla="*/ 14 h 14"/>
                <a:gd name="T6" fmla="*/ 3 w 153"/>
                <a:gd name="T7" fmla="*/ 11 h 14"/>
                <a:gd name="T8" fmla="*/ 0 w 153"/>
                <a:gd name="T9" fmla="*/ 6 h 14"/>
                <a:gd name="T10" fmla="*/ 0 w 153"/>
                <a:gd name="T11" fmla="*/ 6 h 14"/>
                <a:gd name="T12" fmla="*/ 3 w 153"/>
                <a:gd name="T13" fmla="*/ 0 h 14"/>
                <a:gd name="T14" fmla="*/ 8 w 153"/>
                <a:gd name="T15" fmla="*/ 0 h 14"/>
                <a:gd name="T16" fmla="*/ 145 w 153"/>
                <a:gd name="T17" fmla="*/ 0 h 14"/>
                <a:gd name="T18" fmla="*/ 145 w 153"/>
                <a:gd name="T19" fmla="*/ 0 h 14"/>
                <a:gd name="T20" fmla="*/ 150 w 153"/>
                <a:gd name="T21" fmla="*/ 0 h 14"/>
                <a:gd name="T22" fmla="*/ 153 w 153"/>
                <a:gd name="T23" fmla="*/ 6 h 14"/>
                <a:gd name="T24" fmla="*/ 153 w 153"/>
                <a:gd name="T25" fmla="*/ 6 h 14"/>
                <a:gd name="T26" fmla="*/ 150 w 153"/>
                <a:gd name="T27" fmla="*/ 11 h 14"/>
                <a:gd name="T28" fmla="*/ 145 w 153"/>
                <a:gd name="T29" fmla="*/ 14 h 14"/>
                <a:gd name="T30" fmla="*/ 145 w 153"/>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
                  <a:moveTo>
                    <a:pt x="145" y="14"/>
                  </a:moveTo>
                  <a:lnTo>
                    <a:pt x="8" y="14"/>
                  </a:lnTo>
                  <a:lnTo>
                    <a:pt x="8" y="14"/>
                  </a:lnTo>
                  <a:lnTo>
                    <a:pt x="3" y="11"/>
                  </a:lnTo>
                  <a:lnTo>
                    <a:pt x="0" y="6"/>
                  </a:lnTo>
                  <a:lnTo>
                    <a:pt x="0" y="6"/>
                  </a:lnTo>
                  <a:lnTo>
                    <a:pt x="3" y="0"/>
                  </a:lnTo>
                  <a:lnTo>
                    <a:pt x="8" y="0"/>
                  </a:lnTo>
                  <a:lnTo>
                    <a:pt x="145" y="0"/>
                  </a:lnTo>
                  <a:lnTo>
                    <a:pt x="145" y="0"/>
                  </a:lnTo>
                  <a:lnTo>
                    <a:pt x="150" y="0"/>
                  </a:lnTo>
                  <a:lnTo>
                    <a:pt x="153" y="6"/>
                  </a:lnTo>
                  <a:lnTo>
                    <a:pt x="153" y="6"/>
                  </a:lnTo>
                  <a:lnTo>
                    <a:pt x="150" y="11"/>
                  </a:lnTo>
                  <a:lnTo>
                    <a:pt x="145" y="14"/>
                  </a:lnTo>
                  <a:lnTo>
                    <a:pt x="145" y="1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7" name="Freeform 36"/>
            <p:cNvSpPr/>
            <p:nvPr/>
          </p:nvSpPr>
          <p:spPr bwMode="auto">
            <a:xfrm>
              <a:off x="2554429" y="5691671"/>
              <a:ext cx="165620" cy="15154"/>
            </a:xfrm>
            <a:custGeom>
              <a:avLst/>
              <a:gdLst>
                <a:gd name="T0" fmla="*/ 145 w 153"/>
                <a:gd name="T1" fmla="*/ 14 h 14"/>
                <a:gd name="T2" fmla="*/ 8 w 153"/>
                <a:gd name="T3" fmla="*/ 14 h 14"/>
                <a:gd name="T4" fmla="*/ 8 w 153"/>
                <a:gd name="T5" fmla="*/ 14 h 14"/>
                <a:gd name="T6" fmla="*/ 3 w 153"/>
                <a:gd name="T7" fmla="*/ 11 h 14"/>
                <a:gd name="T8" fmla="*/ 0 w 153"/>
                <a:gd name="T9" fmla="*/ 5 h 14"/>
                <a:gd name="T10" fmla="*/ 0 w 153"/>
                <a:gd name="T11" fmla="*/ 5 h 14"/>
                <a:gd name="T12" fmla="*/ 3 w 153"/>
                <a:gd name="T13" fmla="*/ 3 h 14"/>
                <a:gd name="T14" fmla="*/ 8 w 153"/>
                <a:gd name="T15" fmla="*/ 0 h 14"/>
                <a:gd name="T16" fmla="*/ 145 w 153"/>
                <a:gd name="T17" fmla="*/ 0 h 14"/>
                <a:gd name="T18" fmla="*/ 145 w 153"/>
                <a:gd name="T19" fmla="*/ 0 h 14"/>
                <a:gd name="T20" fmla="*/ 150 w 153"/>
                <a:gd name="T21" fmla="*/ 3 h 14"/>
                <a:gd name="T22" fmla="*/ 153 w 153"/>
                <a:gd name="T23" fmla="*/ 5 h 14"/>
                <a:gd name="T24" fmla="*/ 153 w 153"/>
                <a:gd name="T25" fmla="*/ 5 h 14"/>
                <a:gd name="T26" fmla="*/ 150 w 153"/>
                <a:gd name="T27" fmla="*/ 11 h 14"/>
                <a:gd name="T28" fmla="*/ 145 w 153"/>
                <a:gd name="T29" fmla="*/ 14 h 14"/>
                <a:gd name="T30" fmla="*/ 145 w 153"/>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
                  <a:moveTo>
                    <a:pt x="145" y="14"/>
                  </a:moveTo>
                  <a:lnTo>
                    <a:pt x="8" y="14"/>
                  </a:lnTo>
                  <a:lnTo>
                    <a:pt x="8" y="14"/>
                  </a:lnTo>
                  <a:lnTo>
                    <a:pt x="3" y="11"/>
                  </a:lnTo>
                  <a:lnTo>
                    <a:pt x="0" y="5"/>
                  </a:lnTo>
                  <a:lnTo>
                    <a:pt x="0" y="5"/>
                  </a:lnTo>
                  <a:lnTo>
                    <a:pt x="3" y="3"/>
                  </a:lnTo>
                  <a:lnTo>
                    <a:pt x="8" y="0"/>
                  </a:lnTo>
                  <a:lnTo>
                    <a:pt x="145" y="0"/>
                  </a:lnTo>
                  <a:lnTo>
                    <a:pt x="145" y="0"/>
                  </a:lnTo>
                  <a:lnTo>
                    <a:pt x="150" y="3"/>
                  </a:lnTo>
                  <a:lnTo>
                    <a:pt x="153" y="5"/>
                  </a:lnTo>
                  <a:lnTo>
                    <a:pt x="153" y="5"/>
                  </a:lnTo>
                  <a:lnTo>
                    <a:pt x="150" y="11"/>
                  </a:lnTo>
                  <a:lnTo>
                    <a:pt x="145" y="14"/>
                  </a:lnTo>
                  <a:lnTo>
                    <a:pt x="145" y="1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8" name="Freeform 37"/>
            <p:cNvSpPr/>
            <p:nvPr/>
          </p:nvSpPr>
          <p:spPr bwMode="auto">
            <a:xfrm>
              <a:off x="2554429" y="5726312"/>
              <a:ext cx="165620" cy="15154"/>
            </a:xfrm>
            <a:custGeom>
              <a:avLst/>
              <a:gdLst>
                <a:gd name="T0" fmla="*/ 145 w 153"/>
                <a:gd name="T1" fmla="*/ 14 h 14"/>
                <a:gd name="T2" fmla="*/ 8 w 153"/>
                <a:gd name="T3" fmla="*/ 14 h 14"/>
                <a:gd name="T4" fmla="*/ 8 w 153"/>
                <a:gd name="T5" fmla="*/ 14 h 14"/>
                <a:gd name="T6" fmla="*/ 3 w 153"/>
                <a:gd name="T7" fmla="*/ 11 h 14"/>
                <a:gd name="T8" fmla="*/ 0 w 153"/>
                <a:gd name="T9" fmla="*/ 8 h 14"/>
                <a:gd name="T10" fmla="*/ 0 w 153"/>
                <a:gd name="T11" fmla="*/ 8 h 14"/>
                <a:gd name="T12" fmla="*/ 3 w 153"/>
                <a:gd name="T13" fmla="*/ 2 h 14"/>
                <a:gd name="T14" fmla="*/ 8 w 153"/>
                <a:gd name="T15" fmla="*/ 0 h 14"/>
                <a:gd name="T16" fmla="*/ 145 w 153"/>
                <a:gd name="T17" fmla="*/ 0 h 14"/>
                <a:gd name="T18" fmla="*/ 145 w 153"/>
                <a:gd name="T19" fmla="*/ 0 h 14"/>
                <a:gd name="T20" fmla="*/ 150 w 153"/>
                <a:gd name="T21" fmla="*/ 2 h 14"/>
                <a:gd name="T22" fmla="*/ 153 w 153"/>
                <a:gd name="T23" fmla="*/ 8 h 14"/>
                <a:gd name="T24" fmla="*/ 153 w 153"/>
                <a:gd name="T25" fmla="*/ 8 h 14"/>
                <a:gd name="T26" fmla="*/ 150 w 153"/>
                <a:gd name="T27" fmla="*/ 11 h 14"/>
                <a:gd name="T28" fmla="*/ 145 w 153"/>
                <a:gd name="T29" fmla="*/ 14 h 14"/>
                <a:gd name="T30" fmla="*/ 145 w 153"/>
                <a:gd name="T31" fmla="*/ 14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4">
                  <a:moveTo>
                    <a:pt x="145" y="14"/>
                  </a:moveTo>
                  <a:lnTo>
                    <a:pt x="8" y="14"/>
                  </a:lnTo>
                  <a:lnTo>
                    <a:pt x="8" y="14"/>
                  </a:lnTo>
                  <a:lnTo>
                    <a:pt x="3" y="11"/>
                  </a:lnTo>
                  <a:lnTo>
                    <a:pt x="0" y="8"/>
                  </a:lnTo>
                  <a:lnTo>
                    <a:pt x="0" y="8"/>
                  </a:lnTo>
                  <a:lnTo>
                    <a:pt x="3" y="2"/>
                  </a:lnTo>
                  <a:lnTo>
                    <a:pt x="8" y="0"/>
                  </a:lnTo>
                  <a:lnTo>
                    <a:pt x="145" y="0"/>
                  </a:lnTo>
                  <a:lnTo>
                    <a:pt x="145" y="0"/>
                  </a:lnTo>
                  <a:lnTo>
                    <a:pt x="150" y="2"/>
                  </a:lnTo>
                  <a:lnTo>
                    <a:pt x="153" y="8"/>
                  </a:lnTo>
                  <a:lnTo>
                    <a:pt x="153" y="8"/>
                  </a:lnTo>
                  <a:lnTo>
                    <a:pt x="150" y="11"/>
                  </a:lnTo>
                  <a:lnTo>
                    <a:pt x="145" y="14"/>
                  </a:lnTo>
                  <a:lnTo>
                    <a:pt x="145" y="14"/>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49" name="Freeform 38"/>
            <p:cNvSpPr/>
            <p:nvPr/>
          </p:nvSpPr>
          <p:spPr bwMode="auto">
            <a:xfrm>
              <a:off x="2554429" y="5759868"/>
              <a:ext cx="165620" cy="16237"/>
            </a:xfrm>
            <a:custGeom>
              <a:avLst/>
              <a:gdLst>
                <a:gd name="T0" fmla="*/ 145 w 153"/>
                <a:gd name="T1" fmla="*/ 15 h 15"/>
                <a:gd name="T2" fmla="*/ 8 w 153"/>
                <a:gd name="T3" fmla="*/ 15 h 15"/>
                <a:gd name="T4" fmla="*/ 8 w 153"/>
                <a:gd name="T5" fmla="*/ 15 h 15"/>
                <a:gd name="T6" fmla="*/ 3 w 153"/>
                <a:gd name="T7" fmla="*/ 15 h 15"/>
                <a:gd name="T8" fmla="*/ 0 w 153"/>
                <a:gd name="T9" fmla="*/ 9 h 15"/>
                <a:gd name="T10" fmla="*/ 0 w 153"/>
                <a:gd name="T11" fmla="*/ 9 h 15"/>
                <a:gd name="T12" fmla="*/ 3 w 153"/>
                <a:gd name="T13" fmla="*/ 3 h 15"/>
                <a:gd name="T14" fmla="*/ 8 w 153"/>
                <a:gd name="T15" fmla="*/ 0 h 15"/>
                <a:gd name="T16" fmla="*/ 145 w 153"/>
                <a:gd name="T17" fmla="*/ 0 h 15"/>
                <a:gd name="T18" fmla="*/ 145 w 153"/>
                <a:gd name="T19" fmla="*/ 0 h 15"/>
                <a:gd name="T20" fmla="*/ 150 w 153"/>
                <a:gd name="T21" fmla="*/ 3 h 15"/>
                <a:gd name="T22" fmla="*/ 153 w 153"/>
                <a:gd name="T23" fmla="*/ 9 h 15"/>
                <a:gd name="T24" fmla="*/ 153 w 153"/>
                <a:gd name="T25" fmla="*/ 9 h 15"/>
                <a:gd name="T26" fmla="*/ 150 w 153"/>
                <a:gd name="T27" fmla="*/ 15 h 15"/>
                <a:gd name="T28" fmla="*/ 145 w 153"/>
                <a:gd name="T29" fmla="*/ 15 h 15"/>
                <a:gd name="T30" fmla="*/ 145 w 153"/>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
                  <a:moveTo>
                    <a:pt x="145" y="15"/>
                  </a:moveTo>
                  <a:lnTo>
                    <a:pt x="8" y="15"/>
                  </a:lnTo>
                  <a:lnTo>
                    <a:pt x="8" y="15"/>
                  </a:lnTo>
                  <a:lnTo>
                    <a:pt x="3" y="15"/>
                  </a:lnTo>
                  <a:lnTo>
                    <a:pt x="0" y="9"/>
                  </a:lnTo>
                  <a:lnTo>
                    <a:pt x="0" y="9"/>
                  </a:lnTo>
                  <a:lnTo>
                    <a:pt x="3" y="3"/>
                  </a:lnTo>
                  <a:lnTo>
                    <a:pt x="8" y="0"/>
                  </a:lnTo>
                  <a:lnTo>
                    <a:pt x="145" y="0"/>
                  </a:lnTo>
                  <a:lnTo>
                    <a:pt x="145" y="0"/>
                  </a:lnTo>
                  <a:lnTo>
                    <a:pt x="150" y="3"/>
                  </a:lnTo>
                  <a:lnTo>
                    <a:pt x="153" y="9"/>
                  </a:lnTo>
                  <a:lnTo>
                    <a:pt x="153" y="9"/>
                  </a:lnTo>
                  <a:lnTo>
                    <a:pt x="150" y="15"/>
                  </a:lnTo>
                  <a:lnTo>
                    <a:pt x="145" y="15"/>
                  </a:lnTo>
                  <a:lnTo>
                    <a:pt x="145" y="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0" name="Freeform 39"/>
            <p:cNvSpPr/>
            <p:nvPr/>
          </p:nvSpPr>
          <p:spPr bwMode="auto">
            <a:xfrm>
              <a:off x="2554429" y="5794508"/>
              <a:ext cx="165620" cy="16237"/>
            </a:xfrm>
            <a:custGeom>
              <a:avLst/>
              <a:gdLst>
                <a:gd name="T0" fmla="*/ 145 w 153"/>
                <a:gd name="T1" fmla="*/ 15 h 15"/>
                <a:gd name="T2" fmla="*/ 8 w 153"/>
                <a:gd name="T3" fmla="*/ 15 h 15"/>
                <a:gd name="T4" fmla="*/ 8 w 153"/>
                <a:gd name="T5" fmla="*/ 15 h 15"/>
                <a:gd name="T6" fmla="*/ 3 w 153"/>
                <a:gd name="T7" fmla="*/ 15 h 15"/>
                <a:gd name="T8" fmla="*/ 0 w 153"/>
                <a:gd name="T9" fmla="*/ 9 h 15"/>
                <a:gd name="T10" fmla="*/ 0 w 153"/>
                <a:gd name="T11" fmla="*/ 9 h 15"/>
                <a:gd name="T12" fmla="*/ 3 w 153"/>
                <a:gd name="T13" fmla="*/ 3 h 15"/>
                <a:gd name="T14" fmla="*/ 8 w 153"/>
                <a:gd name="T15" fmla="*/ 0 h 15"/>
                <a:gd name="T16" fmla="*/ 145 w 153"/>
                <a:gd name="T17" fmla="*/ 0 h 15"/>
                <a:gd name="T18" fmla="*/ 145 w 153"/>
                <a:gd name="T19" fmla="*/ 0 h 15"/>
                <a:gd name="T20" fmla="*/ 150 w 153"/>
                <a:gd name="T21" fmla="*/ 3 h 15"/>
                <a:gd name="T22" fmla="*/ 153 w 153"/>
                <a:gd name="T23" fmla="*/ 9 h 15"/>
                <a:gd name="T24" fmla="*/ 153 w 153"/>
                <a:gd name="T25" fmla="*/ 9 h 15"/>
                <a:gd name="T26" fmla="*/ 150 w 153"/>
                <a:gd name="T27" fmla="*/ 15 h 15"/>
                <a:gd name="T28" fmla="*/ 145 w 153"/>
                <a:gd name="T29" fmla="*/ 15 h 15"/>
                <a:gd name="T30" fmla="*/ 145 w 153"/>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3" h="15">
                  <a:moveTo>
                    <a:pt x="145" y="15"/>
                  </a:moveTo>
                  <a:lnTo>
                    <a:pt x="8" y="15"/>
                  </a:lnTo>
                  <a:lnTo>
                    <a:pt x="8" y="15"/>
                  </a:lnTo>
                  <a:lnTo>
                    <a:pt x="3" y="15"/>
                  </a:lnTo>
                  <a:lnTo>
                    <a:pt x="0" y="9"/>
                  </a:lnTo>
                  <a:lnTo>
                    <a:pt x="0" y="9"/>
                  </a:lnTo>
                  <a:lnTo>
                    <a:pt x="3" y="3"/>
                  </a:lnTo>
                  <a:lnTo>
                    <a:pt x="8" y="0"/>
                  </a:lnTo>
                  <a:lnTo>
                    <a:pt x="145" y="0"/>
                  </a:lnTo>
                  <a:lnTo>
                    <a:pt x="145" y="0"/>
                  </a:lnTo>
                  <a:lnTo>
                    <a:pt x="150" y="3"/>
                  </a:lnTo>
                  <a:lnTo>
                    <a:pt x="153" y="9"/>
                  </a:lnTo>
                  <a:lnTo>
                    <a:pt x="153" y="9"/>
                  </a:lnTo>
                  <a:lnTo>
                    <a:pt x="150" y="15"/>
                  </a:lnTo>
                  <a:lnTo>
                    <a:pt x="145" y="15"/>
                  </a:lnTo>
                  <a:lnTo>
                    <a:pt x="145" y="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1" name="Freeform 40"/>
            <p:cNvSpPr/>
            <p:nvPr/>
          </p:nvSpPr>
          <p:spPr bwMode="auto">
            <a:xfrm>
              <a:off x="2554429" y="5832395"/>
              <a:ext cx="97424" cy="16237"/>
            </a:xfrm>
            <a:custGeom>
              <a:avLst/>
              <a:gdLst>
                <a:gd name="T0" fmla="*/ 81 w 90"/>
                <a:gd name="T1" fmla="*/ 15 h 15"/>
                <a:gd name="T2" fmla="*/ 8 w 90"/>
                <a:gd name="T3" fmla="*/ 15 h 15"/>
                <a:gd name="T4" fmla="*/ 8 w 90"/>
                <a:gd name="T5" fmla="*/ 15 h 15"/>
                <a:gd name="T6" fmla="*/ 3 w 90"/>
                <a:gd name="T7" fmla="*/ 12 h 15"/>
                <a:gd name="T8" fmla="*/ 0 w 90"/>
                <a:gd name="T9" fmla="*/ 6 h 15"/>
                <a:gd name="T10" fmla="*/ 0 w 90"/>
                <a:gd name="T11" fmla="*/ 6 h 15"/>
                <a:gd name="T12" fmla="*/ 3 w 90"/>
                <a:gd name="T13" fmla="*/ 0 h 15"/>
                <a:gd name="T14" fmla="*/ 8 w 90"/>
                <a:gd name="T15" fmla="*/ 0 h 15"/>
                <a:gd name="T16" fmla="*/ 81 w 90"/>
                <a:gd name="T17" fmla="*/ 0 h 15"/>
                <a:gd name="T18" fmla="*/ 81 w 90"/>
                <a:gd name="T19" fmla="*/ 0 h 15"/>
                <a:gd name="T20" fmla="*/ 87 w 90"/>
                <a:gd name="T21" fmla="*/ 0 h 15"/>
                <a:gd name="T22" fmla="*/ 90 w 90"/>
                <a:gd name="T23" fmla="*/ 6 h 15"/>
                <a:gd name="T24" fmla="*/ 90 w 90"/>
                <a:gd name="T25" fmla="*/ 6 h 15"/>
                <a:gd name="T26" fmla="*/ 87 w 90"/>
                <a:gd name="T27" fmla="*/ 12 h 15"/>
                <a:gd name="T28" fmla="*/ 81 w 90"/>
                <a:gd name="T29" fmla="*/ 15 h 15"/>
                <a:gd name="T30" fmla="*/ 81 w 90"/>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5">
                  <a:moveTo>
                    <a:pt x="81" y="15"/>
                  </a:moveTo>
                  <a:lnTo>
                    <a:pt x="8" y="15"/>
                  </a:lnTo>
                  <a:lnTo>
                    <a:pt x="8" y="15"/>
                  </a:lnTo>
                  <a:lnTo>
                    <a:pt x="3" y="12"/>
                  </a:lnTo>
                  <a:lnTo>
                    <a:pt x="0" y="6"/>
                  </a:lnTo>
                  <a:lnTo>
                    <a:pt x="0" y="6"/>
                  </a:lnTo>
                  <a:lnTo>
                    <a:pt x="3" y="0"/>
                  </a:lnTo>
                  <a:lnTo>
                    <a:pt x="8" y="0"/>
                  </a:lnTo>
                  <a:lnTo>
                    <a:pt x="81" y="0"/>
                  </a:lnTo>
                  <a:lnTo>
                    <a:pt x="81" y="0"/>
                  </a:lnTo>
                  <a:lnTo>
                    <a:pt x="87" y="0"/>
                  </a:lnTo>
                  <a:lnTo>
                    <a:pt x="90" y="6"/>
                  </a:lnTo>
                  <a:lnTo>
                    <a:pt x="90" y="6"/>
                  </a:lnTo>
                  <a:lnTo>
                    <a:pt x="87" y="12"/>
                  </a:lnTo>
                  <a:lnTo>
                    <a:pt x="81" y="15"/>
                  </a:lnTo>
                  <a:lnTo>
                    <a:pt x="81" y="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52" name="Freeform 41"/>
            <p:cNvSpPr/>
            <p:nvPr/>
          </p:nvSpPr>
          <p:spPr bwMode="auto">
            <a:xfrm>
              <a:off x="2554429" y="5867034"/>
              <a:ext cx="97424" cy="16237"/>
            </a:xfrm>
            <a:custGeom>
              <a:avLst/>
              <a:gdLst>
                <a:gd name="T0" fmla="*/ 81 w 90"/>
                <a:gd name="T1" fmla="*/ 15 h 15"/>
                <a:gd name="T2" fmla="*/ 8 w 90"/>
                <a:gd name="T3" fmla="*/ 15 h 15"/>
                <a:gd name="T4" fmla="*/ 8 w 90"/>
                <a:gd name="T5" fmla="*/ 15 h 15"/>
                <a:gd name="T6" fmla="*/ 3 w 90"/>
                <a:gd name="T7" fmla="*/ 12 h 15"/>
                <a:gd name="T8" fmla="*/ 0 w 90"/>
                <a:gd name="T9" fmla="*/ 6 h 15"/>
                <a:gd name="T10" fmla="*/ 0 w 90"/>
                <a:gd name="T11" fmla="*/ 6 h 15"/>
                <a:gd name="T12" fmla="*/ 3 w 90"/>
                <a:gd name="T13" fmla="*/ 3 h 15"/>
                <a:gd name="T14" fmla="*/ 8 w 90"/>
                <a:gd name="T15" fmla="*/ 0 h 15"/>
                <a:gd name="T16" fmla="*/ 81 w 90"/>
                <a:gd name="T17" fmla="*/ 0 h 15"/>
                <a:gd name="T18" fmla="*/ 81 w 90"/>
                <a:gd name="T19" fmla="*/ 0 h 15"/>
                <a:gd name="T20" fmla="*/ 87 w 90"/>
                <a:gd name="T21" fmla="*/ 3 h 15"/>
                <a:gd name="T22" fmla="*/ 90 w 90"/>
                <a:gd name="T23" fmla="*/ 6 h 15"/>
                <a:gd name="T24" fmla="*/ 90 w 90"/>
                <a:gd name="T25" fmla="*/ 6 h 15"/>
                <a:gd name="T26" fmla="*/ 87 w 90"/>
                <a:gd name="T27" fmla="*/ 12 h 15"/>
                <a:gd name="T28" fmla="*/ 81 w 90"/>
                <a:gd name="T29" fmla="*/ 15 h 15"/>
                <a:gd name="T30" fmla="*/ 81 w 90"/>
                <a:gd name="T31" fmla="*/ 15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 h="15">
                  <a:moveTo>
                    <a:pt x="81" y="15"/>
                  </a:moveTo>
                  <a:lnTo>
                    <a:pt x="8" y="15"/>
                  </a:lnTo>
                  <a:lnTo>
                    <a:pt x="8" y="15"/>
                  </a:lnTo>
                  <a:lnTo>
                    <a:pt x="3" y="12"/>
                  </a:lnTo>
                  <a:lnTo>
                    <a:pt x="0" y="6"/>
                  </a:lnTo>
                  <a:lnTo>
                    <a:pt x="0" y="6"/>
                  </a:lnTo>
                  <a:lnTo>
                    <a:pt x="3" y="3"/>
                  </a:lnTo>
                  <a:lnTo>
                    <a:pt x="8" y="0"/>
                  </a:lnTo>
                  <a:lnTo>
                    <a:pt x="81" y="0"/>
                  </a:lnTo>
                  <a:lnTo>
                    <a:pt x="81" y="0"/>
                  </a:lnTo>
                  <a:lnTo>
                    <a:pt x="87" y="3"/>
                  </a:lnTo>
                  <a:lnTo>
                    <a:pt x="90" y="6"/>
                  </a:lnTo>
                  <a:lnTo>
                    <a:pt x="90" y="6"/>
                  </a:lnTo>
                  <a:lnTo>
                    <a:pt x="87" y="12"/>
                  </a:lnTo>
                  <a:lnTo>
                    <a:pt x="81" y="15"/>
                  </a:lnTo>
                  <a:lnTo>
                    <a:pt x="81" y="15"/>
                  </a:lnTo>
                  <a:close/>
                </a:path>
              </a:pathLst>
            </a:custGeom>
            <a:grp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55" name="TextBox 5"/>
          <p:cNvSpPr txBox="1"/>
          <p:nvPr/>
        </p:nvSpPr>
        <p:spPr>
          <a:xfrm>
            <a:off x="4425245" y="691658"/>
            <a:ext cx="3341512" cy="523220"/>
          </a:xfrm>
          <a:prstGeom prst="rect">
            <a:avLst/>
          </a:prstGeom>
          <a:noFill/>
        </p:spPr>
        <p:txBody>
          <a:bodyPr wrap="square" rtlCol="0">
            <a:spAutoFit/>
          </a:bodyPr>
          <a:lstStyle>
            <a:defPPr>
              <a:defRPr lang="en-US"/>
            </a:defPPr>
            <a:lvl1pPr>
              <a:defRPr sz="3600" b="1">
                <a:gradFill>
                  <a:gsLst>
                    <a:gs pos="0">
                      <a:schemeClr val="accent1"/>
                    </a:gs>
                    <a:gs pos="100000">
                      <a:schemeClr val="accent2"/>
                    </a:gs>
                  </a:gsLst>
                  <a:lin ang="2700000" scaled="0"/>
                </a:gradFill>
                <a:latin typeface="+mj-ea"/>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楷体" pitchFamily="49" charset="-122"/>
                <a:ea typeface="楷体" pitchFamily="49" charset="-122"/>
              </a:rPr>
              <a:t>服务报价</a:t>
            </a:r>
            <a:endParaRPr kumimoji="0" lang="zh-CN" altLang="en-US" sz="2800" b="1"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56" name="文本框 55"/>
          <p:cNvSpPr txBox="1"/>
          <p:nvPr/>
        </p:nvSpPr>
        <p:spPr>
          <a:xfrm>
            <a:off x="412400" y="4034899"/>
            <a:ext cx="2262159"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楷体" pitchFamily="49" charset="-122"/>
                <a:ea typeface="楷体" pitchFamily="49" charset="-122"/>
              </a:rPr>
              <a:t>普通发明专利代理费</a:t>
            </a:r>
            <a:endParaRPr kumimoji="1" lang="zh-CN" altLang="en-US" sz="1800" b="1"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57" name="文本框 56"/>
          <p:cNvSpPr txBox="1"/>
          <p:nvPr/>
        </p:nvSpPr>
        <p:spPr>
          <a:xfrm>
            <a:off x="3118193" y="3993956"/>
            <a:ext cx="1569660" cy="64633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楷体" pitchFamily="49" charset="-122"/>
                <a:ea typeface="楷体" pitchFamily="49" charset="-122"/>
              </a:rPr>
              <a:t>普通实用新型</a:t>
            </a:r>
            <a:endParaRPr kumimoji="1" lang="en-US" altLang="zh-CN" sz="1800" b="1" i="0" u="none" strike="noStrike" kern="1200" cap="none" spc="0" normalizeH="0" baseline="0" noProof="0" dirty="0" smtClean="0">
              <a:ln>
                <a:noFill/>
              </a:ln>
              <a:solidFill>
                <a:prstClr val="black"/>
              </a:solidFill>
              <a:effectLst/>
              <a:uLnTx/>
              <a:uFillTx/>
              <a:latin typeface="楷体" pitchFamily="49" charset="-122"/>
              <a:ea typeface="楷体" pitchFamily="49" charset="-122"/>
            </a:endParaRPr>
          </a:p>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楷体" pitchFamily="49" charset="-122"/>
                <a:ea typeface="楷体" pitchFamily="49" charset="-122"/>
              </a:rPr>
              <a:t>专利代理费</a:t>
            </a:r>
            <a:endParaRPr kumimoji="1" lang="zh-CN" altLang="en-US" sz="1800" b="1"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58" name="文本框 57"/>
          <p:cNvSpPr txBox="1"/>
          <p:nvPr/>
        </p:nvSpPr>
        <p:spPr>
          <a:xfrm>
            <a:off x="653147" y="4729719"/>
            <a:ext cx="1745616" cy="345094"/>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defRPr/>
            </a:pPr>
            <a:r>
              <a:rPr kumimoji="1" lang="en-US" altLang="zh-CN"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2500</a:t>
            </a: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元</a:t>
            </a:r>
            <a:r>
              <a:rPr kumimoji="1" lang="en-US" altLang="zh-CN"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a:t>
            </a: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件</a:t>
            </a:r>
            <a:endParaRPr kumimoji="1" lang="zh-CN" altLang="en-US" sz="1400" b="0"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59" name="文本框 58"/>
          <p:cNvSpPr txBox="1"/>
          <p:nvPr/>
        </p:nvSpPr>
        <p:spPr>
          <a:xfrm>
            <a:off x="2963155" y="4757015"/>
            <a:ext cx="1745616" cy="372410"/>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defRPr/>
            </a:pPr>
            <a:r>
              <a:rPr kumimoji="1" lang="en-US" altLang="zh-CN"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1350</a:t>
            </a: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元</a:t>
            </a:r>
            <a:r>
              <a:rPr kumimoji="1" lang="en-US" altLang="zh-CN"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a:t>
            </a: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件</a:t>
            </a:r>
            <a:endParaRPr kumimoji="1" lang="zh-CN" altLang="en-US" sz="1400" b="0"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60" name="文本框 59"/>
          <p:cNvSpPr txBox="1"/>
          <p:nvPr/>
        </p:nvSpPr>
        <p:spPr>
          <a:xfrm>
            <a:off x="9656608" y="4374877"/>
            <a:ext cx="2121410" cy="1212640"/>
          </a:xfrm>
          <a:prstGeom prst="rect">
            <a:avLst/>
          </a:prstGeom>
          <a:noFill/>
        </p:spPr>
        <p:txBody>
          <a:bodyPr wrap="square" rtlCol="0">
            <a:spAutoFit/>
          </a:bodyPr>
          <a:lstStyle/>
          <a:p>
            <a:pPr lvl="0" algn="ctr" defTabSz="457200">
              <a:lnSpc>
                <a:spcPct val="130000"/>
              </a:lnSpc>
              <a:defRPr/>
            </a:pPr>
            <a:r>
              <a:rPr kumimoji="1" lang="en-US" altLang="zh-CN" sz="1400" dirty="0" smtClean="0">
                <a:solidFill>
                  <a:prstClr val="black"/>
                </a:solidFill>
                <a:latin typeface="楷体" pitchFamily="49" charset="-122"/>
                <a:ea typeface="楷体" pitchFamily="49" charset="-122"/>
                <a:sym typeface="+mn-lt"/>
              </a:rPr>
              <a:t>PCT</a:t>
            </a:r>
            <a:r>
              <a:rPr kumimoji="1" lang="zh-CN" altLang="en-US" sz="1400" dirty="0" smtClean="0">
                <a:solidFill>
                  <a:prstClr val="black"/>
                </a:solidFill>
                <a:latin typeface="楷体" pitchFamily="49" charset="-122"/>
                <a:ea typeface="楷体" pitchFamily="49" charset="-122"/>
                <a:sym typeface="+mn-lt"/>
              </a:rPr>
              <a:t>国际阶段</a:t>
            </a:r>
            <a:r>
              <a:rPr kumimoji="1" lang="en-US" altLang="zh-CN" sz="1400" dirty="0" smtClean="0">
                <a:solidFill>
                  <a:prstClr val="black"/>
                </a:solidFill>
                <a:latin typeface="楷体" pitchFamily="49" charset="-122"/>
                <a:ea typeface="楷体" pitchFamily="49" charset="-122"/>
                <a:sym typeface="+mn-lt"/>
              </a:rPr>
              <a:t>4000</a:t>
            </a:r>
            <a:r>
              <a:rPr kumimoji="1" lang="zh-CN" altLang="en-US" sz="1400" dirty="0" smtClean="0">
                <a:solidFill>
                  <a:prstClr val="black"/>
                </a:solidFill>
                <a:latin typeface="楷体" pitchFamily="49" charset="-122"/>
                <a:ea typeface="楷体" pitchFamily="49" charset="-122"/>
                <a:sym typeface="+mn-lt"/>
              </a:rPr>
              <a:t>元</a:t>
            </a:r>
            <a:r>
              <a:rPr kumimoji="1" lang="en-US" altLang="zh-CN" sz="1400" dirty="0" smtClean="0">
                <a:solidFill>
                  <a:prstClr val="black"/>
                </a:solidFill>
                <a:latin typeface="楷体" pitchFamily="49" charset="-122"/>
                <a:ea typeface="楷体" pitchFamily="49" charset="-122"/>
                <a:sym typeface="+mn-lt"/>
              </a:rPr>
              <a:t>/</a:t>
            </a:r>
            <a:r>
              <a:rPr kumimoji="1" lang="zh-CN" altLang="en-US" sz="1400" dirty="0" smtClean="0">
                <a:solidFill>
                  <a:prstClr val="black"/>
                </a:solidFill>
                <a:latin typeface="楷体" pitchFamily="49" charset="-122"/>
                <a:ea typeface="楷体" pitchFamily="49" charset="-122"/>
                <a:sym typeface="+mn-lt"/>
              </a:rPr>
              <a:t>件，进入美国国家阶段</a:t>
            </a:r>
            <a:r>
              <a:rPr kumimoji="1" lang="en-US" altLang="zh-CN" sz="1400" dirty="0" smtClean="0">
                <a:solidFill>
                  <a:prstClr val="black"/>
                </a:solidFill>
                <a:latin typeface="楷体" pitchFamily="49" charset="-122"/>
                <a:ea typeface="楷体" pitchFamily="49" charset="-122"/>
                <a:sym typeface="+mn-lt"/>
              </a:rPr>
              <a:t>5</a:t>
            </a:r>
            <a:r>
              <a:rPr kumimoji="1" lang="zh-CN" altLang="en-US" sz="1400" dirty="0" smtClean="0">
                <a:solidFill>
                  <a:prstClr val="black"/>
                </a:solidFill>
                <a:latin typeface="楷体" pitchFamily="49" charset="-122"/>
                <a:ea typeface="楷体" pitchFamily="49" charset="-122"/>
                <a:sym typeface="+mn-lt"/>
              </a:rPr>
              <a:t>万元</a:t>
            </a:r>
            <a:r>
              <a:rPr kumimoji="1" lang="en-US" altLang="zh-CN" sz="1400" dirty="0" smtClean="0">
                <a:solidFill>
                  <a:prstClr val="black"/>
                </a:solidFill>
                <a:latin typeface="楷体" pitchFamily="49" charset="-122"/>
                <a:ea typeface="楷体" pitchFamily="49" charset="-122"/>
                <a:sym typeface="+mn-lt"/>
              </a:rPr>
              <a:t>/</a:t>
            </a:r>
            <a:r>
              <a:rPr kumimoji="1" lang="zh-CN" altLang="en-US" sz="1400" dirty="0" smtClean="0">
                <a:solidFill>
                  <a:prstClr val="black"/>
                </a:solidFill>
                <a:latin typeface="楷体" pitchFamily="49" charset="-122"/>
                <a:ea typeface="楷体" pitchFamily="49" charset="-122"/>
                <a:sym typeface="+mn-lt"/>
              </a:rPr>
              <a:t>件、欧洲</a:t>
            </a:r>
            <a:r>
              <a:rPr kumimoji="1" lang="en-US" altLang="zh-CN" sz="1400" dirty="0" smtClean="0">
                <a:solidFill>
                  <a:prstClr val="black"/>
                </a:solidFill>
                <a:latin typeface="楷体" pitchFamily="49" charset="-122"/>
                <a:ea typeface="楷体" pitchFamily="49" charset="-122"/>
                <a:sym typeface="+mn-lt"/>
              </a:rPr>
              <a:t>10</a:t>
            </a:r>
            <a:r>
              <a:rPr kumimoji="1" lang="zh-CN" altLang="en-US" sz="1400" dirty="0" smtClean="0">
                <a:solidFill>
                  <a:prstClr val="black"/>
                </a:solidFill>
                <a:latin typeface="楷体" pitchFamily="49" charset="-122"/>
                <a:ea typeface="楷体" pitchFamily="49" charset="-122"/>
                <a:sym typeface="+mn-lt"/>
              </a:rPr>
              <a:t>万元</a:t>
            </a:r>
            <a:r>
              <a:rPr kumimoji="1" lang="en-US" altLang="zh-CN" sz="1400" dirty="0" smtClean="0">
                <a:solidFill>
                  <a:prstClr val="black"/>
                </a:solidFill>
                <a:latin typeface="楷体" pitchFamily="49" charset="-122"/>
                <a:ea typeface="楷体" pitchFamily="49" charset="-122"/>
                <a:sym typeface="+mn-lt"/>
              </a:rPr>
              <a:t>/</a:t>
            </a:r>
            <a:r>
              <a:rPr kumimoji="1" lang="zh-CN" altLang="en-US" sz="1400" dirty="0" smtClean="0">
                <a:solidFill>
                  <a:prstClr val="black"/>
                </a:solidFill>
                <a:latin typeface="楷体" pitchFamily="49" charset="-122"/>
                <a:ea typeface="楷体" pitchFamily="49" charset="-122"/>
                <a:sym typeface="+mn-lt"/>
              </a:rPr>
              <a:t>件、其他国家另行计算</a:t>
            </a:r>
            <a:endParaRPr kumimoji="1" lang="zh-CN" altLang="en-US" sz="1400" dirty="0">
              <a:solidFill>
                <a:prstClr val="black"/>
              </a:solidFill>
              <a:latin typeface="楷体" pitchFamily="49" charset="-122"/>
              <a:ea typeface="楷体" pitchFamily="49" charset="-122"/>
            </a:endParaRPr>
          </a:p>
        </p:txBody>
      </p:sp>
      <p:sp>
        <p:nvSpPr>
          <p:cNvPr id="61" name="文本框 60"/>
          <p:cNvSpPr txBox="1"/>
          <p:nvPr/>
        </p:nvSpPr>
        <p:spPr>
          <a:xfrm>
            <a:off x="9838940" y="4048547"/>
            <a:ext cx="1800494"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sz="1800" b="1" i="0" u="none" strike="noStrike" kern="1200" cap="none" spc="0" normalizeH="0" baseline="0" noProof="0" dirty="0" smtClean="0">
                <a:ln>
                  <a:noFill/>
                </a:ln>
                <a:solidFill>
                  <a:prstClr val="black"/>
                </a:solidFill>
                <a:effectLst/>
                <a:uLnTx/>
                <a:uFillTx/>
                <a:latin typeface="楷体" pitchFamily="49" charset="-122"/>
                <a:ea typeface="楷体" pitchFamily="49" charset="-122"/>
              </a:rPr>
              <a:t>涉外专利代理费</a:t>
            </a:r>
            <a:endParaRPr kumimoji="1" lang="zh-CN" altLang="en-US" sz="1800" b="1"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63" name="文本框 62"/>
          <p:cNvSpPr txBox="1"/>
          <p:nvPr/>
        </p:nvSpPr>
        <p:spPr>
          <a:xfrm>
            <a:off x="7557453" y="4034899"/>
            <a:ext cx="1800494" cy="646331"/>
          </a:xfrm>
          <a:prstGeom prst="rect">
            <a:avLst/>
          </a:prstGeom>
          <a:noFill/>
        </p:spPr>
        <p:txBody>
          <a:bodyPr wrap="none" rtlCol="0">
            <a:spAutoFit/>
          </a:bodyPr>
          <a:lstStyle/>
          <a:p>
            <a:pPr lvl="0" algn="ctr" defTabSz="457200">
              <a:defRPr/>
            </a:pPr>
            <a:r>
              <a:rPr kumimoji="1" lang="zh-CN" altLang="en-US" b="1" dirty="0" smtClean="0">
                <a:solidFill>
                  <a:prstClr val="black"/>
                </a:solidFill>
                <a:latin typeface="楷体" pitchFamily="49" charset="-122"/>
                <a:ea typeface="楷体" pitchFamily="49" charset="-122"/>
              </a:rPr>
              <a:t>高价值实用新型</a:t>
            </a:r>
            <a:endParaRPr kumimoji="1" lang="en-US" altLang="zh-CN" b="1" dirty="0" smtClean="0">
              <a:solidFill>
                <a:prstClr val="black"/>
              </a:solidFill>
              <a:latin typeface="楷体" pitchFamily="49" charset="-122"/>
              <a:ea typeface="楷体" pitchFamily="49" charset="-122"/>
            </a:endParaRPr>
          </a:p>
          <a:p>
            <a:pPr lvl="0" algn="ctr" defTabSz="457200">
              <a:defRPr/>
            </a:pPr>
            <a:r>
              <a:rPr kumimoji="1" lang="zh-CN" altLang="en-US" b="1" dirty="0" smtClean="0">
                <a:solidFill>
                  <a:prstClr val="black"/>
                </a:solidFill>
                <a:latin typeface="楷体" pitchFamily="49" charset="-122"/>
                <a:ea typeface="楷体" pitchFamily="49" charset="-122"/>
              </a:rPr>
              <a:t>专利代理费</a:t>
            </a:r>
            <a:endParaRPr kumimoji="1" lang="zh-CN" altLang="en-US" b="1" dirty="0">
              <a:solidFill>
                <a:prstClr val="black"/>
              </a:solidFill>
              <a:latin typeface="楷体" pitchFamily="49" charset="-122"/>
              <a:ea typeface="楷体" pitchFamily="49" charset="-122"/>
            </a:endParaRPr>
          </a:p>
        </p:txBody>
      </p:sp>
      <p:sp>
        <p:nvSpPr>
          <p:cNvPr id="64" name="文本框 63"/>
          <p:cNvSpPr txBox="1"/>
          <p:nvPr/>
        </p:nvSpPr>
        <p:spPr>
          <a:xfrm>
            <a:off x="5290611" y="4757015"/>
            <a:ext cx="1745616" cy="345094"/>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defRPr/>
            </a:pPr>
            <a:r>
              <a:rPr kumimoji="1" lang="en-US" altLang="zh-CN"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8500</a:t>
            </a: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元</a:t>
            </a:r>
            <a:r>
              <a:rPr kumimoji="1" lang="en-US" altLang="zh-CN"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a:t>
            </a: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件</a:t>
            </a:r>
            <a:endParaRPr kumimoji="1" lang="zh-CN" altLang="en-US" sz="1400" b="0"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sp>
        <p:nvSpPr>
          <p:cNvPr id="65" name="文本框 64"/>
          <p:cNvSpPr txBox="1"/>
          <p:nvPr/>
        </p:nvSpPr>
        <p:spPr>
          <a:xfrm>
            <a:off x="7566189" y="4797957"/>
            <a:ext cx="1745616" cy="372410"/>
          </a:xfrm>
          <a:prstGeom prst="rect">
            <a:avLst/>
          </a:prstGeom>
          <a:noFill/>
        </p:spPr>
        <p:txBody>
          <a:bodyPr wrap="square" rtlCol="0">
            <a:spAutoFit/>
          </a:bodyPr>
          <a:lstStyle/>
          <a:p>
            <a:pPr marL="0" marR="0" lvl="0" indent="0" algn="ctr" defTabSz="457200" rtl="0" eaLnBrk="1" fontAlgn="auto" latinLnBrk="0" hangingPunct="1">
              <a:lnSpc>
                <a:spcPct val="130000"/>
              </a:lnSpc>
              <a:spcBef>
                <a:spcPts val="0"/>
              </a:spcBef>
              <a:spcAft>
                <a:spcPts val="0"/>
              </a:spcAft>
              <a:buClrTx/>
              <a:buSzTx/>
              <a:buFontTx/>
              <a:buNone/>
              <a:defRPr/>
            </a:pPr>
            <a:r>
              <a:rPr kumimoji="1" lang="en-US" altLang="zh-CN"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2500</a:t>
            </a: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元</a:t>
            </a:r>
            <a:r>
              <a:rPr kumimoji="1" lang="en-US" altLang="zh-CN"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a:t>
            </a:r>
            <a:r>
              <a:rPr kumimoji="1" lang="zh-CN" altLang="en-US" sz="1400" b="0" i="0" u="none" strike="noStrike" kern="1200" cap="none" spc="0" normalizeH="0" baseline="0" noProof="0" dirty="0" smtClean="0">
                <a:ln>
                  <a:noFill/>
                </a:ln>
                <a:solidFill>
                  <a:prstClr val="black"/>
                </a:solidFill>
                <a:effectLst/>
                <a:uLnTx/>
                <a:uFillTx/>
                <a:latin typeface="楷体" pitchFamily="49" charset="-122"/>
                <a:ea typeface="楷体" pitchFamily="49" charset="-122"/>
              </a:rPr>
              <a:t>件</a:t>
            </a:r>
            <a:r>
              <a:rPr kumimoji="1" lang="en-US" altLang="zh-CN" sz="1400" b="0" i="0" u="none" strike="noStrike" kern="1200" cap="none" spc="0" normalizeH="0" noProof="0" dirty="0" smtClean="0">
                <a:ln>
                  <a:noFill/>
                </a:ln>
                <a:solidFill>
                  <a:prstClr val="black"/>
                </a:solidFill>
                <a:effectLst/>
                <a:uLnTx/>
                <a:uFillTx/>
                <a:latin typeface="微软雅黑" panose="020B0503020204020204" charset="-122"/>
                <a:ea typeface="微软雅黑" panose="020B0503020204020204" charset="-122"/>
                <a:cs typeface="+mn-cs"/>
              </a:rPr>
              <a:t> </a:t>
            </a:r>
            <a:endParaRPr kumimoji="1" lang="zh-CN" altLang="en-US" sz="1400" b="0" i="0" u="none" strike="noStrike" kern="1200" cap="none" spc="0" normalizeH="0" baseline="0" noProof="0" dirty="0">
              <a:ln>
                <a:noFill/>
              </a:ln>
              <a:solidFill>
                <a:prstClr val="black"/>
              </a:solidFill>
              <a:effectLst/>
              <a:uLnTx/>
              <a:uFillTx/>
              <a:latin typeface="微软雅黑" panose="020B0503020204020204" charset="-122"/>
              <a:ea typeface="微软雅黑" panose="020B0503020204020204" charset="-122"/>
              <a:cs typeface="+mn-cs"/>
            </a:endParaRPr>
          </a:p>
        </p:txBody>
      </p:sp>
      <p:grpSp>
        <p:nvGrpSpPr>
          <p:cNvPr id="53" name="Group 39"/>
          <p:cNvGrpSpPr/>
          <p:nvPr/>
        </p:nvGrpSpPr>
        <p:grpSpPr>
          <a:xfrm>
            <a:off x="1592587" y="3024849"/>
            <a:ext cx="316540" cy="375894"/>
            <a:chOff x="7661731" y="2302925"/>
            <a:chExt cx="384425" cy="456508"/>
          </a:xfrm>
        </p:grpSpPr>
        <p:sp>
          <p:nvSpPr>
            <p:cNvPr id="67" name="Freeform 827"/>
            <p:cNvSpPr>
              <a:spLocks noEditPoints="1"/>
            </p:cNvSpPr>
            <p:nvPr/>
          </p:nvSpPr>
          <p:spPr bwMode="auto">
            <a:xfrm>
              <a:off x="7661731" y="2302925"/>
              <a:ext cx="384425" cy="456508"/>
            </a:xfrm>
            <a:custGeom>
              <a:avLst/>
              <a:gdLst>
                <a:gd name="T0" fmla="*/ 102 w 289"/>
                <a:gd name="T1" fmla="*/ 14 h 337"/>
                <a:gd name="T2" fmla="*/ 97 w 289"/>
                <a:gd name="T3" fmla="*/ 17 h 337"/>
                <a:gd name="T4" fmla="*/ 96 w 289"/>
                <a:gd name="T5" fmla="*/ 20 h 337"/>
                <a:gd name="T6" fmla="*/ 97 w 289"/>
                <a:gd name="T7" fmla="*/ 26 h 337"/>
                <a:gd name="T8" fmla="*/ 106 w 289"/>
                <a:gd name="T9" fmla="*/ 29 h 337"/>
                <a:gd name="T10" fmla="*/ 106 w 289"/>
                <a:gd name="T11" fmla="*/ 104 h 337"/>
                <a:gd name="T12" fmla="*/ 100 w 289"/>
                <a:gd name="T13" fmla="*/ 142 h 337"/>
                <a:gd name="T14" fmla="*/ 86 w 289"/>
                <a:gd name="T15" fmla="*/ 179 h 337"/>
                <a:gd name="T16" fmla="*/ 17 w 289"/>
                <a:gd name="T17" fmla="*/ 302 h 337"/>
                <a:gd name="T18" fmla="*/ 16 w 289"/>
                <a:gd name="T19" fmla="*/ 309 h 337"/>
                <a:gd name="T20" fmla="*/ 18 w 289"/>
                <a:gd name="T21" fmla="*/ 316 h 337"/>
                <a:gd name="T22" fmla="*/ 21 w 289"/>
                <a:gd name="T23" fmla="*/ 318 h 337"/>
                <a:gd name="T24" fmla="*/ 26 w 289"/>
                <a:gd name="T25" fmla="*/ 322 h 337"/>
                <a:gd name="T26" fmla="*/ 258 w 289"/>
                <a:gd name="T27" fmla="*/ 323 h 337"/>
                <a:gd name="T28" fmla="*/ 263 w 289"/>
                <a:gd name="T29" fmla="*/ 322 h 337"/>
                <a:gd name="T30" fmla="*/ 268 w 289"/>
                <a:gd name="T31" fmla="*/ 318 h 337"/>
                <a:gd name="T32" fmla="*/ 271 w 289"/>
                <a:gd name="T33" fmla="*/ 316 h 337"/>
                <a:gd name="T34" fmla="*/ 273 w 289"/>
                <a:gd name="T35" fmla="*/ 309 h 337"/>
                <a:gd name="T36" fmla="*/ 271 w 289"/>
                <a:gd name="T37" fmla="*/ 302 h 337"/>
                <a:gd name="T38" fmla="*/ 203 w 289"/>
                <a:gd name="T39" fmla="*/ 181 h 337"/>
                <a:gd name="T40" fmla="*/ 189 w 289"/>
                <a:gd name="T41" fmla="*/ 144 h 337"/>
                <a:gd name="T42" fmla="*/ 183 w 289"/>
                <a:gd name="T43" fmla="*/ 105 h 337"/>
                <a:gd name="T44" fmla="*/ 190 w 289"/>
                <a:gd name="T45" fmla="*/ 28 h 337"/>
                <a:gd name="T46" fmla="*/ 193 w 289"/>
                <a:gd name="T47" fmla="*/ 26 h 337"/>
                <a:gd name="T48" fmla="*/ 194 w 289"/>
                <a:gd name="T49" fmla="*/ 20 h 337"/>
                <a:gd name="T50" fmla="*/ 194 w 289"/>
                <a:gd name="T51" fmla="*/ 19 h 337"/>
                <a:gd name="T52" fmla="*/ 191 w 289"/>
                <a:gd name="T53" fmla="*/ 15 h 337"/>
                <a:gd name="T54" fmla="*/ 102 w 289"/>
                <a:gd name="T55" fmla="*/ 14 h 337"/>
                <a:gd name="T56" fmla="*/ 258 w 289"/>
                <a:gd name="T57" fmla="*/ 337 h 337"/>
                <a:gd name="T58" fmla="*/ 30 w 289"/>
                <a:gd name="T59" fmla="*/ 337 h 337"/>
                <a:gd name="T60" fmla="*/ 15 w 289"/>
                <a:gd name="T61" fmla="*/ 334 h 337"/>
                <a:gd name="T62" fmla="*/ 5 w 289"/>
                <a:gd name="T63" fmla="*/ 324 h 337"/>
                <a:gd name="T64" fmla="*/ 2 w 289"/>
                <a:gd name="T65" fmla="*/ 316 h 337"/>
                <a:gd name="T66" fmla="*/ 2 w 289"/>
                <a:gd name="T67" fmla="*/ 302 h 337"/>
                <a:gd name="T68" fmla="*/ 72 w 289"/>
                <a:gd name="T69" fmla="*/ 171 h 337"/>
                <a:gd name="T70" fmla="*/ 80 w 289"/>
                <a:gd name="T71" fmla="*/ 156 h 337"/>
                <a:gd name="T72" fmla="*/ 89 w 289"/>
                <a:gd name="T73" fmla="*/ 121 h 337"/>
                <a:gd name="T74" fmla="*/ 90 w 289"/>
                <a:gd name="T75" fmla="*/ 40 h 337"/>
                <a:gd name="T76" fmla="*/ 86 w 289"/>
                <a:gd name="T77" fmla="*/ 36 h 337"/>
                <a:gd name="T78" fmla="*/ 80 w 289"/>
                <a:gd name="T79" fmla="*/ 26 h 337"/>
                <a:gd name="T80" fmla="*/ 80 w 289"/>
                <a:gd name="T81" fmla="*/ 19 h 337"/>
                <a:gd name="T82" fmla="*/ 82 w 289"/>
                <a:gd name="T83" fmla="*/ 11 h 337"/>
                <a:gd name="T84" fmla="*/ 88 w 289"/>
                <a:gd name="T85" fmla="*/ 4 h 337"/>
                <a:gd name="T86" fmla="*/ 94 w 289"/>
                <a:gd name="T87" fmla="*/ 1 h 337"/>
                <a:gd name="T88" fmla="*/ 102 w 289"/>
                <a:gd name="T89" fmla="*/ 0 h 337"/>
                <a:gd name="T90" fmla="*/ 189 w 289"/>
                <a:gd name="T91" fmla="*/ 0 h 337"/>
                <a:gd name="T92" fmla="*/ 197 w 289"/>
                <a:gd name="T93" fmla="*/ 1 h 337"/>
                <a:gd name="T94" fmla="*/ 203 w 289"/>
                <a:gd name="T95" fmla="*/ 5 h 337"/>
                <a:gd name="T96" fmla="*/ 208 w 289"/>
                <a:gd name="T97" fmla="*/ 11 h 337"/>
                <a:gd name="T98" fmla="*/ 210 w 289"/>
                <a:gd name="T99" fmla="*/ 19 h 337"/>
                <a:gd name="T100" fmla="*/ 210 w 289"/>
                <a:gd name="T101" fmla="*/ 26 h 337"/>
                <a:gd name="T102" fmla="*/ 205 w 289"/>
                <a:gd name="T103" fmla="*/ 37 h 337"/>
                <a:gd name="T104" fmla="*/ 199 w 289"/>
                <a:gd name="T105" fmla="*/ 105 h 337"/>
                <a:gd name="T106" fmla="*/ 200 w 289"/>
                <a:gd name="T107" fmla="*/ 123 h 337"/>
                <a:gd name="T108" fmla="*/ 209 w 289"/>
                <a:gd name="T109" fmla="*/ 157 h 337"/>
                <a:gd name="T110" fmla="*/ 284 w 289"/>
                <a:gd name="T111" fmla="*/ 295 h 337"/>
                <a:gd name="T112" fmla="*/ 288 w 289"/>
                <a:gd name="T113" fmla="*/ 302 h 337"/>
                <a:gd name="T114" fmla="*/ 288 w 289"/>
                <a:gd name="T115" fmla="*/ 316 h 337"/>
                <a:gd name="T116" fmla="*/ 284 w 289"/>
                <a:gd name="T117" fmla="*/ 324 h 337"/>
                <a:gd name="T118" fmla="*/ 273 w 289"/>
                <a:gd name="T119" fmla="*/ 334 h 337"/>
                <a:gd name="T120" fmla="*/ 258 w 289"/>
                <a:gd name="T121" fmla="*/ 337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9" h="337">
                  <a:moveTo>
                    <a:pt x="102" y="14"/>
                  </a:moveTo>
                  <a:lnTo>
                    <a:pt x="102" y="14"/>
                  </a:lnTo>
                  <a:lnTo>
                    <a:pt x="99" y="15"/>
                  </a:lnTo>
                  <a:lnTo>
                    <a:pt x="97" y="17"/>
                  </a:lnTo>
                  <a:lnTo>
                    <a:pt x="96" y="20"/>
                  </a:lnTo>
                  <a:lnTo>
                    <a:pt x="96" y="20"/>
                  </a:lnTo>
                  <a:lnTo>
                    <a:pt x="96" y="23"/>
                  </a:lnTo>
                  <a:lnTo>
                    <a:pt x="97" y="26"/>
                  </a:lnTo>
                  <a:lnTo>
                    <a:pt x="99" y="28"/>
                  </a:lnTo>
                  <a:lnTo>
                    <a:pt x="106" y="29"/>
                  </a:lnTo>
                  <a:lnTo>
                    <a:pt x="106" y="104"/>
                  </a:lnTo>
                  <a:lnTo>
                    <a:pt x="106" y="104"/>
                  </a:lnTo>
                  <a:lnTo>
                    <a:pt x="104" y="123"/>
                  </a:lnTo>
                  <a:lnTo>
                    <a:pt x="100" y="142"/>
                  </a:lnTo>
                  <a:lnTo>
                    <a:pt x="95" y="161"/>
                  </a:lnTo>
                  <a:lnTo>
                    <a:pt x="86" y="179"/>
                  </a:lnTo>
                  <a:lnTo>
                    <a:pt x="17" y="302"/>
                  </a:lnTo>
                  <a:lnTo>
                    <a:pt x="17" y="302"/>
                  </a:lnTo>
                  <a:lnTo>
                    <a:pt x="16" y="305"/>
                  </a:lnTo>
                  <a:lnTo>
                    <a:pt x="16" y="309"/>
                  </a:lnTo>
                  <a:lnTo>
                    <a:pt x="16" y="313"/>
                  </a:lnTo>
                  <a:lnTo>
                    <a:pt x="18" y="316"/>
                  </a:lnTo>
                  <a:lnTo>
                    <a:pt x="18" y="316"/>
                  </a:lnTo>
                  <a:lnTo>
                    <a:pt x="21" y="318"/>
                  </a:lnTo>
                  <a:lnTo>
                    <a:pt x="23" y="321"/>
                  </a:lnTo>
                  <a:lnTo>
                    <a:pt x="26" y="322"/>
                  </a:lnTo>
                  <a:lnTo>
                    <a:pt x="30" y="323"/>
                  </a:lnTo>
                  <a:lnTo>
                    <a:pt x="258" y="323"/>
                  </a:lnTo>
                  <a:lnTo>
                    <a:pt x="258" y="323"/>
                  </a:lnTo>
                  <a:lnTo>
                    <a:pt x="263" y="322"/>
                  </a:lnTo>
                  <a:lnTo>
                    <a:pt x="266" y="321"/>
                  </a:lnTo>
                  <a:lnTo>
                    <a:pt x="268" y="318"/>
                  </a:lnTo>
                  <a:lnTo>
                    <a:pt x="271" y="316"/>
                  </a:lnTo>
                  <a:lnTo>
                    <a:pt x="271" y="316"/>
                  </a:lnTo>
                  <a:lnTo>
                    <a:pt x="272" y="313"/>
                  </a:lnTo>
                  <a:lnTo>
                    <a:pt x="273" y="309"/>
                  </a:lnTo>
                  <a:lnTo>
                    <a:pt x="272" y="305"/>
                  </a:lnTo>
                  <a:lnTo>
                    <a:pt x="271" y="302"/>
                  </a:lnTo>
                  <a:lnTo>
                    <a:pt x="203" y="181"/>
                  </a:lnTo>
                  <a:lnTo>
                    <a:pt x="203" y="181"/>
                  </a:lnTo>
                  <a:lnTo>
                    <a:pt x="194" y="164"/>
                  </a:lnTo>
                  <a:lnTo>
                    <a:pt x="189" y="144"/>
                  </a:lnTo>
                  <a:lnTo>
                    <a:pt x="184" y="125"/>
                  </a:lnTo>
                  <a:lnTo>
                    <a:pt x="183" y="105"/>
                  </a:lnTo>
                  <a:lnTo>
                    <a:pt x="183" y="29"/>
                  </a:lnTo>
                  <a:lnTo>
                    <a:pt x="190" y="28"/>
                  </a:lnTo>
                  <a:lnTo>
                    <a:pt x="190" y="28"/>
                  </a:lnTo>
                  <a:lnTo>
                    <a:pt x="193" y="26"/>
                  </a:lnTo>
                  <a:lnTo>
                    <a:pt x="194" y="23"/>
                  </a:lnTo>
                  <a:lnTo>
                    <a:pt x="194" y="20"/>
                  </a:lnTo>
                  <a:lnTo>
                    <a:pt x="194" y="20"/>
                  </a:lnTo>
                  <a:lnTo>
                    <a:pt x="194" y="19"/>
                  </a:lnTo>
                  <a:lnTo>
                    <a:pt x="193" y="17"/>
                  </a:lnTo>
                  <a:lnTo>
                    <a:pt x="191" y="15"/>
                  </a:lnTo>
                  <a:lnTo>
                    <a:pt x="189" y="14"/>
                  </a:lnTo>
                  <a:lnTo>
                    <a:pt x="102" y="14"/>
                  </a:lnTo>
                  <a:lnTo>
                    <a:pt x="102" y="14"/>
                  </a:lnTo>
                  <a:close/>
                  <a:moveTo>
                    <a:pt x="258" y="337"/>
                  </a:moveTo>
                  <a:lnTo>
                    <a:pt x="30" y="337"/>
                  </a:lnTo>
                  <a:lnTo>
                    <a:pt x="30" y="337"/>
                  </a:lnTo>
                  <a:lnTo>
                    <a:pt x="23" y="337"/>
                  </a:lnTo>
                  <a:lnTo>
                    <a:pt x="15" y="334"/>
                  </a:lnTo>
                  <a:lnTo>
                    <a:pt x="9" y="330"/>
                  </a:lnTo>
                  <a:lnTo>
                    <a:pt x="5" y="324"/>
                  </a:lnTo>
                  <a:lnTo>
                    <a:pt x="5" y="324"/>
                  </a:lnTo>
                  <a:lnTo>
                    <a:pt x="2" y="316"/>
                  </a:lnTo>
                  <a:lnTo>
                    <a:pt x="0" y="309"/>
                  </a:lnTo>
                  <a:lnTo>
                    <a:pt x="2" y="302"/>
                  </a:lnTo>
                  <a:lnTo>
                    <a:pt x="5" y="295"/>
                  </a:lnTo>
                  <a:lnTo>
                    <a:pt x="72" y="171"/>
                  </a:lnTo>
                  <a:lnTo>
                    <a:pt x="72" y="171"/>
                  </a:lnTo>
                  <a:lnTo>
                    <a:pt x="80" y="156"/>
                  </a:lnTo>
                  <a:lnTo>
                    <a:pt x="86" y="139"/>
                  </a:lnTo>
                  <a:lnTo>
                    <a:pt x="89" y="121"/>
                  </a:lnTo>
                  <a:lnTo>
                    <a:pt x="90" y="104"/>
                  </a:lnTo>
                  <a:lnTo>
                    <a:pt x="90" y="40"/>
                  </a:lnTo>
                  <a:lnTo>
                    <a:pt x="90" y="40"/>
                  </a:lnTo>
                  <a:lnTo>
                    <a:pt x="86" y="36"/>
                  </a:lnTo>
                  <a:lnTo>
                    <a:pt x="82" y="31"/>
                  </a:lnTo>
                  <a:lnTo>
                    <a:pt x="80" y="26"/>
                  </a:lnTo>
                  <a:lnTo>
                    <a:pt x="80" y="19"/>
                  </a:lnTo>
                  <a:lnTo>
                    <a:pt x="80" y="19"/>
                  </a:lnTo>
                  <a:lnTo>
                    <a:pt x="81" y="14"/>
                  </a:lnTo>
                  <a:lnTo>
                    <a:pt x="82" y="11"/>
                  </a:lnTo>
                  <a:lnTo>
                    <a:pt x="85" y="8"/>
                  </a:lnTo>
                  <a:lnTo>
                    <a:pt x="88" y="4"/>
                  </a:lnTo>
                  <a:lnTo>
                    <a:pt x="90" y="2"/>
                  </a:lnTo>
                  <a:lnTo>
                    <a:pt x="94" y="1"/>
                  </a:lnTo>
                  <a:lnTo>
                    <a:pt x="98" y="0"/>
                  </a:lnTo>
                  <a:lnTo>
                    <a:pt x="102" y="0"/>
                  </a:lnTo>
                  <a:lnTo>
                    <a:pt x="189" y="0"/>
                  </a:lnTo>
                  <a:lnTo>
                    <a:pt x="189" y="0"/>
                  </a:lnTo>
                  <a:lnTo>
                    <a:pt x="192" y="0"/>
                  </a:lnTo>
                  <a:lnTo>
                    <a:pt x="197" y="1"/>
                  </a:lnTo>
                  <a:lnTo>
                    <a:pt x="200" y="2"/>
                  </a:lnTo>
                  <a:lnTo>
                    <a:pt x="203" y="5"/>
                  </a:lnTo>
                  <a:lnTo>
                    <a:pt x="206" y="8"/>
                  </a:lnTo>
                  <a:lnTo>
                    <a:pt x="208" y="11"/>
                  </a:lnTo>
                  <a:lnTo>
                    <a:pt x="209" y="14"/>
                  </a:lnTo>
                  <a:lnTo>
                    <a:pt x="210" y="19"/>
                  </a:lnTo>
                  <a:lnTo>
                    <a:pt x="210" y="19"/>
                  </a:lnTo>
                  <a:lnTo>
                    <a:pt x="210" y="26"/>
                  </a:lnTo>
                  <a:lnTo>
                    <a:pt x="208" y="31"/>
                  </a:lnTo>
                  <a:lnTo>
                    <a:pt x="205" y="37"/>
                  </a:lnTo>
                  <a:lnTo>
                    <a:pt x="199" y="40"/>
                  </a:lnTo>
                  <a:lnTo>
                    <a:pt x="199" y="105"/>
                  </a:lnTo>
                  <a:lnTo>
                    <a:pt x="199" y="105"/>
                  </a:lnTo>
                  <a:lnTo>
                    <a:pt x="200" y="123"/>
                  </a:lnTo>
                  <a:lnTo>
                    <a:pt x="203" y="140"/>
                  </a:lnTo>
                  <a:lnTo>
                    <a:pt x="209" y="157"/>
                  </a:lnTo>
                  <a:lnTo>
                    <a:pt x="217" y="174"/>
                  </a:lnTo>
                  <a:lnTo>
                    <a:pt x="284" y="295"/>
                  </a:lnTo>
                  <a:lnTo>
                    <a:pt x="284" y="295"/>
                  </a:lnTo>
                  <a:lnTo>
                    <a:pt x="288" y="302"/>
                  </a:lnTo>
                  <a:lnTo>
                    <a:pt x="289" y="309"/>
                  </a:lnTo>
                  <a:lnTo>
                    <a:pt x="288" y="316"/>
                  </a:lnTo>
                  <a:lnTo>
                    <a:pt x="284" y="324"/>
                  </a:lnTo>
                  <a:lnTo>
                    <a:pt x="284" y="324"/>
                  </a:lnTo>
                  <a:lnTo>
                    <a:pt x="280" y="330"/>
                  </a:lnTo>
                  <a:lnTo>
                    <a:pt x="273" y="334"/>
                  </a:lnTo>
                  <a:lnTo>
                    <a:pt x="266" y="337"/>
                  </a:lnTo>
                  <a:lnTo>
                    <a:pt x="258" y="337"/>
                  </a:lnTo>
                  <a:lnTo>
                    <a:pt x="258" y="337"/>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68" name="Freeform 828"/>
            <p:cNvSpPr>
              <a:spLocks noEditPoints="1"/>
            </p:cNvSpPr>
            <p:nvPr/>
          </p:nvSpPr>
          <p:spPr bwMode="auto">
            <a:xfrm>
              <a:off x="7717790" y="2559209"/>
              <a:ext cx="280313" cy="152171"/>
            </a:xfrm>
            <a:custGeom>
              <a:avLst/>
              <a:gdLst>
                <a:gd name="T0" fmla="*/ 135 w 212"/>
                <a:gd name="T1" fmla="*/ 99 h 114"/>
                <a:gd name="T2" fmla="*/ 130 w 212"/>
                <a:gd name="T3" fmla="*/ 96 h 114"/>
                <a:gd name="T4" fmla="*/ 127 w 212"/>
                <a:gd name="T5" fmla="*/ 90 h 114"/>
                <a:gd name="T6" fmla="*/ 127 w 212"/>
                <a:gd name="T7" fmla="*/ 88 h 114"/>
                <a:gd name="T8" fmla="*/ 132 w 212"/>
                <a:gd name="T9" fmla="*/ 84 h 114"/>
                <a:gd name="T10" fmla="*/ 135 w 212"/>
                <a:gd name="T11" fmla="*/ 83 h 114"/>
                <a:gd name="T12" fmla="*/ 141 w 212"/>
                <a:gd name="T13" fmla="*/ 85 h 114"/>
                <a:gd name="T14" fmla="*/ 143 w 212"/>
                <a:gd name="T15" fmla="*/ 90 h 114"/>
                <a:gd name="T16" fmla="*/ 142 w 212"/>
                <a:gd name="T17" fmla="*/ 94 h 114"/>
                <a:gd name="T18" fmla="*/ 139 w 212"/>
                <a:gd name="T19" fmla="*/ 98 h 114"/>
                <a:gd name="T20" fmla="*/ 135 w 212"/>
                <a:gd name="T21" fmla="*/ 99 h 114"/>
                <a:gd name="T22" fmla="*/ 116 w 212"/>
                <a:gd name="T23" fmla="*/ 28 h 114"/>
                <a:gd name="T24" fmla="*/ 118 w 212"/>
                <a:gd name="T25" fmla="*/ 22 h 114"/>
                <a:gd name="T26" fmla="*/ 124 w 212"/>
                <a:gd name="T27" fmla="*/ 20 h 114"/>
                <a:gd name="T28" fmla="*/ 127 w 212"/>
                <a:gd name="T29" fmla="*/ 21 h 114"/>
                <a:gd name="T30" fmla="*/ 132 w 212"/>
                <a:gd name="T31" fmla="*/ 25 h 114"/>
                <a:gd name="T32" fmla="*/ 133 w 212"/>
                <a:gd name="T33" fmla="*/ 28 h 114"/>
                <a:gd name="T34" fmla="*/ 130 w 212"/>
                <a:gd name="T35" fmla="*/ 33 h 114"/>
                <a:gd name="T36" fmla="*/ 124 w 212"/>
                <a:gd name="T37" fmla="*/ 35 h 114"/>
                <a:gd name="T38" fmla="*/ 122 w 212"/>
                <a:gd name="T39" fmla="*/ 35 h 114"/>
                <a:gd name="T40" fmla="*/ 117 w 212"/>
                <a:gd name="T41" fmla="*/ 31 h 114"/>
                <a:gd name="T42" fmla="*/ 116 w 212"/>
                <a:gd name="T43" fmla="*/ 28 h 114"/>
                <a:gd name="T44" fmla="*/ 66 w 212"/>
                <a:gd name="T45" fmla="*/ 70 h 114"/>
                <a:gd name="T46" fmla="*/ 60 w 212"/>
                <a:gd name="T47" fmla="*/ 68 h 114"/>
                <a:gd name="T48" fmla="*/ 58 w 212"/>
                <a:gd name="T49" fmla="*/ 62 h 114"/>
                <a:gd name="T50" fmla="*/ 58 w 212"/>
                <a:gd name="T51" fmla="*/ 59 h 114"/>
                <a:gd name="T52" fmla="*/ 62 w 212"/>
                <a:gd name="T53" fmla="*/ 55 h 114"/>
                <a:gd name="T54" fmla="*/ 66 w 212"/>
                <a:gd name="T55" fmla="*/ 55 h 114"/>
                <a:gd name="T56" fmla="*/ 71 w 212"/>
                <a:gd name="T57" fmla="*/ 57 h 114"/>
                <a:gd name="T58" fmla="*/ 74 w 212"/>
                <a:gd name="T59" fmla="*/ 62 h 114"/>
                <a:gd name="T60" fmla="*/ 72 w 212"/>
                <a:gd name="T61" fmla="*/ 65 h 114"/>
                <a:gd name="T62" fmla="*/ 68 w 212"/>
                <a:gd name="T63" fmla="*/ 69 h 114"/>
                <a:gd name="T64" fmla="*/ 66 w 212"/>
                <a:gd name="T65" fmla="*/ 70 h 114"/>
                <a:gd name="T66" fmla="*/ 206 w 212"/>
                <a:gd name="T67" fmla="*/ 90 h 114"/>
                <a:gd name="T68" fmla="*/ 53 w 212"/>
                <a:gd name="T69" fmla="*/ 0 h 114"/>
                <a:gd name="T70" fmla="*/ 5 w 212"/>
                <a:gd name="T71" fmla="*/ 90 h 114"/>
                <a:gd name="T72" fmla="*/ 1 w 212"/>
                <a:gd name="T73" fmla="*/ 98 h 114"/>
                <a:gd name="T74" fmla="*/ 0 w 212"/>
                <a:gd name="T75" fmla="*/ 106 h 114"/>
                <a:gd name="T76" fmla="*/ 3 w 212"/>
                <a:gd name="T77" fmla="*/ 112 h 114"/>
                <a:gd name="T78" fmla="*/ 10 w 212"/>
                <a:gd name="T79" fmla="*/ 114 h 114"/>
                <a:gd name="T80" fmla="*/ 200 w 212"/>
                <a:gd name="T81" fmla="*/ 114 h 114"/>
                <a:gd name="T82" fmla="*/ 208 w 212"/>
                <a:gd name="T83" fmla="*/ 112 h 114"/>
                <a:gd name="T84" fmla="*/ 212 w 212"/>
                <a:gd name="T85" fmla="*/ 106 h 114"/>
                <a:gd name="T86" fmla="*/ 210 w 212"/>
                <a:gd name="T87" fmla="*/ 98 h 114"/>
                <a:gd name="T88" fmla="*/ 206 w 212"/>
                <a:gd name="T89" fmla="*/ 90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12" h="114">
                  <a:moveTo>
                    <a:pt x="135" y="99"/>
                  </a:moveTo>
                  <a:lnTo>
                    <a:pt x="135" y="99"/>
                  </a:lnTo>
                  <a:lnTo>
                    <a:pt x="132" y="98"/>
                  </a:lnTo>
                  <a:lnTo>
                    <a:pt x="130" y="96"/>
                  </a:lnTo>
                  <a:lnTo>
                    <a:pt x="127" y="94"/>
                  </a:lnTo>
                  <a:lnTo>
                    <a:pt x="127" y="90"/>
                  </a:lnTo>
                  <a:lnTo>
                    <a:pt x="127" y="90"/>
                  </a:lnTo>
                  <a:lnTo>
                    <a:pt x="127" y="88"/>
                  </a:lnTo>
                  <a:lnTo>
                    <a:pt x="130" y="85"/>
                  </a:lnTo>
                  <a:lnTo>
                    <a:pt x="132" y="84"/>
                  </a:lnTo>
                  <a:lnTo>
                    <a:pt x="135" y="83"/>
                  </a:lnTo>
                  <a:lnTo>
                    <a:pt x="135" y="83"/>
                  </a:lnTo>
                  <a:lnTo>
                    <a:pt x="139" y="84"/>
                  </a:lnTo>
                  <a:lnTo>
                    <a:pt x="141" y="85"/>
                  </a:lnTo>
                  <a:lnTo>
                    <a:pt x="142" y="88"/>
                  </a:lnTo>
                  <a:lnTo>
                    <a:pt x="143" y="90"/>
                  </a:lnTo>
                  <a:lnTo>
                    <a:pt x="143" y="90"/>
                  </a:lnTo>
                  <a:lnTo>
                    <a:pt x="142" y="94"/>
                  </a:lnTo>
                  <a:lnTo>
                    <a:pt x="141" y="96"/>
                  </a:lnTo>
                  <a:lnTo>
                    <a:pt x="139" y="98"/>
                  </a:lnTo>
                  <a:lnTo>
                    <a:pt x="135" y="99"/>
                  </a:lnTo>
                  <a:lnTo>
                    <a:pt x="135" y="99"/>
                  </a:lnTo>
                  <a:close/>
                  <a:moveTo>
                    <a:pt x="116" y="28"/>
                  </a:moveTo>
                  <a:lnTo>
                    <a:pt x="116" y="28"/>
                  </a:lnTo>
                  <a:lnTo>
                    <a:pt x="117" y="25"/>
                  </a:lnTo>
                  <a:lnTo>
                    <a:pt x="118" y="22"/>
                  </a:lnTo>
                  <a:lnTo>
                    <a:pt x="122" y="21"/>
                  </a:lnTo>
                  <a:lnTo>
                    <a:pt x="124" y="20"/>
                  </a:lnTo>
                  <a:lnTo>
                    <a:pt x="124" y="20"/>
                  </a:lnTo>
                  <a:lnTo>
                    <a:pt x="127" y="21"/>
                  </a:lnTo>
                  <a:lnTo>
                    <a:pt x="130" y="22"/>
                  </a:lnTo>
                  <a:lnTo>
                    <a:pt x="132" y="25"/>
                  </a:lnTo>
                  <a:lnTo>
                    <a:pt x="133" y="28"/>
                  </a:lnTo>
                  <a:lnTo>
                    <a:pt x="133" y="28"/>
                  </a:lnTo>
                  <a:lnTo>
                    <a:pt x="132" y="31"/>
                  </a:lnTo>
                  <a:lnTo>
                    <a:pt x="130" y="33"/>
                  </a:lnTo>
                  <a:lnTo>
                    <a:pt x="127" y="35"/>
                  </a:lnTo>
                  <a:lnTo>
                    <a:pt x="124" y="35"/>
                  </a:lnTo>
                  <a:lnTo>
                    <a:pt x="124" y="35"/>
                  </a:lnTo>
                  <a:lnTo>
                    <a:pt x="122" y="35"/>
                  </a:lnTo>
                  <a:lnTo>
                    <a:pt x="118" y="33"/>
                  </a:lnTo>
                  <a:lnTo>
                    <a:pt x="117" y="31"/>
                  </a:lnTo>
                  <a:lnTo>
                    <a:pt x="116" y="28"/>
                  </a:lnTo>
                  <a:lnTo>
                    <a:pt x="116" y="28"/>
                  </a:lnTo>
                  <a:close/>
                  <a:moveTo>
                    <a:pt x="66" y="70"/>
                  </a:moveTo>
                  <a:lnTo>
                    <a:pt x="66" y="70"/>
                  </a:lnTo>
                  <a:lnTo>
                    <a:pt x="62" y="69"/>
                  </a:lnTo>
                  <a:lnTo>
                    <a:pt x="60" y="68"/>
                  </a:lnTo>
                  <a:lnTo>
                    <a:pt x="58" y="65"/>
                  </a:lnTo>
                  <a:lnTo>
                    <a:pt x="58" y="62"/>
                  </a:lnTo>
                  <a:lnTo>
                    <a:pt x="58" y="62"/>
                  </a:lnTo>
                  <a:lnTo>
                    <a:pt x="58" y="59"/>
                  </a:lnTo>
                  <a:lnTo>
                    <a:pt x="60" y="57"/>
                  </a:lnTo>
                  <a:lnTo>
                    <a:pt x="62" y="55"/>
                  </a:lnTo>
                  <a:lnTo>
                    <a:pt x="66" y="55"/>
                  </a:lnTo>
                  <a:lnTo>
                    <a:pt x="66" y="55"/>
                  </a:lnTo>
                  <a:lnTo>
                    <a:pt x="68" y="55"/>
                  </a:lnTo>
                  <a:lnTo>
                    <a:pt x="71" y="57"/>
                  </a:lnTo>
                  <a:lnTo>
                    <a:pt x="72" y="59"/>
                  </a:lnTo>
                  <a:lnTo>
                    <a:pt x="74" y="62"/>
                  </a:lnTo>
                  <a:lnTo>
                    <a:pt x="74" y="62"/>
                  </a:lnTo>
                  <a:lnTo>
                    <a:pt x="72" y="65"/>
                  </a:lnTo>
                  <a:lnTo>
                    <a:pt x="71" y="68"/>
                  </a:lnTo>
                  <a:lnTo>
                    <a:pt x="68" y="69"/>
                  </a:lnTo>
                  <a:lnTo>
                    <a:pt x="66" y="70"/>
                  </a:lnTo>
                  <a:lnTo>
                    <a:pt x="66" y="70"/>
                  </a:lnTo>
                  <a:close/>
                  <a:moveTo>
                    <a:pt x="206" y="90"/>
                  </a:moveTo>
                  <a:lnTo>
                    <a:pt x="206" y="90"/>
                  </a:lnTo>
                  <a:lnTo>
                    <a:pt x="157" y="0"/>
                  </a:lnTo>
                  <a:lnTo>
                    <a:pt x="53" y="0"/>
                  </a:lnTo>
                  <a:lnTo>
                    <a:pt x="53" y="0"/>
                  </a:lnTo>
                  <a:lnTo>
                    <a:pt x="5" y="90"/>
                  </a:lnTo>
                  <a:lnTo>
                    <a:pt x="5" y="90"/>
                  </a:lnTo>
                  <a:lnTo>
                    <a:pt x="1" y="98"/>
                  </a:lnTo>
                  <a:lnTo>
                    <a:pt x="0" y="103"/>
                  </a:lnTo>
                  <a:lnTo>
                    <a:pt x="0" y="106"/>
                  </a:lnTo>
                  <a:lnTo>
                    <a:pt x="1" y="110"/>
                  </a:lnTo>
                  <a:lnTo>
                    <a:pt x="3" y="112"/>
                  </a:lnTo>
                  <a:lnTo>
                    <a:pt x="5" y="113"/>
                  </a:lnTo>
                  <a:lnTo>
                    <a:pt x="10" y="114"/>
                  </a:lnTo>
                  <a:lnTo>
                    <a:pt x="200" y="114"/>
                  </a:lnTo>
                  <a:lnTo>
                    <a:pt x="200" y="114"/>
                  </a:lnTo>
                  <a:lnTo>
                    <a:pt x="205" y="113"/>
                  </a:lnTo>
                  <a:lnTo>
                    <a:pt x="208" y="112"/>
                  </a:lnTo>
                  <a:lnTo>
                    <a:pt x="210" y="110"/>
                  </a:lnTo>
                  <a:lnTo>
                    <a:pt x="212" y="106"/>
                  </a:lnTo>
                  <a:lnTo>
                    <a:pt x="212" y="103"/>
                  </a:lnTo>
                  <a:lnTo>
                    <a:pt x="210" y="98"/>
                  </a:lnTo>
                  <a:lnTo>
                    <a:pt x="206" y="90"/>
                  </a:lnTo>
                  <a:lnTo>
                    <a:pt x="206" y="90"/>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
        <p:nvSpPr>
          <p:cNvPr id="69" name="文本框 55"/>
          <p:cNvSpPr txBox="1"/>
          <p:nvPr/>
        </p:nvSpPr>
        <p:spPr>
          <a:xfrm>
            <a:off x="4986674" y="3996231"/>
            <a:ext cx="2492990" cy="369332"/>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1" lang="zh-CN" altLang="en-US" b="1" dirty="0" smtClean="0">
                <a:solidFill>
                  <a:prstClr val="black"/>
                </a:solidFill>
                <a:latin typeface="楷体" pitchFamily="49" charset="-122"/>
                <a:ea typeface="楷体" pitchFamily="49" charset="-122"/>
              </a:rPr>
              <a:t>高价值</a:t>
            </a:r>
            <a:r>
              <a:rPr kumimoji="1" lang="zh-CN" altLang="en-US" sz="1800" b="1" i="0" u="none" strike="noStrike" kern="1200" cap="none" spc="0" normalizeH="0" baseline="0" noProof="0" dirty="0" smtClean="0">
                <a:ln>
                  <a:noFill/>
                </a:ln>
                <a:solidFill>
                  <a:prstClr val="black"/>
                </a:solidFill>
                <a:effectLst/>
                <a:uLnTx/>
                <a:uFillTx/>
                <a:latin typeface="楷体" pitchFamily="49" charset="-122"/>
                <a:ea typeface="楷体" pitchFamily="49" charset="-122"/>
              </a:rPr>
              <a:t>发明专利代理费</a:t>
            </a:r>
            <a:endParaRPr kumimoji="1" lang="zh-CN" altLang="en-US" sz="1800" b="1" i="0" u="none" strike="noStrike" kern="1200" cap="none" spc="0" normalizeH="0" baseline="0" noProof="0" dirty="0">
              <a:ln>
                <a:noFill/>
              </a:ln>
              <a:solidFill>
                <a:prstClr val="black"/>
              </a:solidFill>
              <a:effectLst/>
              <a:uLnTx/>
              <a:uFillTx/>
              <a:latin typeface="楷体" pitchFamily="49" charset="-122"/>
              <a:ea typeface="楷体" pitchFamily="49" charset="-122"/>
            </a:endParaRPr>
          </a:p>
        </p:txBody>
      </p:sp>
      <p:grpSp>
        <p:nvGrpSpPr>
          <p:cNvPr id="72" name="Group 23"/>
          <p:cNvGrpSpPr/>
          <p:nvPr/>
        </p:nvGrpSpPr>
        <p:grpSpPr>
          <a:xfrm rot="5400000">
            <a:off x="8185326" y="2919077"/>
            <a:ext cx="483230" cy="483229"/>
            <a:chOff x="5837910" y="3954803"/>
            <a:chExt cx="483230" cy="483229"/>
          </a:xfrm>
        </p:grpSpPr>
        <p:sp>
          <p:nvSpPr>
            <p:cNvPr id="73" name="Freeform 598"/>
            <p:cNvSpPr/>
            <p:nvPr/>
          </p:nvSpPr>
          <p:spPr bwMode="auto">
            <a:xfrm rot="16200000">
              <a:off x="5925770" y="4042662"/>
              <a:ext cx="395370" cy="395370"/>
            </a:xfrm>
            <a:custGeom>
              <a:avLst/>
              <a:gdLst>
                <a:gd name="T0" fmla="*/ 123 w 144"/>
                <a:gd name="T1" fmla="*/ 39 h 144"/>
                <a:gd name="T2" fmla="*/ 132 w 144"/>
                <a:gd name="T3" fmla="*/ 59 h 144"/>
                <a:gd name="T4" fmla="*/ 133 w 144"/>
                <a:gd name="T5" fmla="*/ 79 h 144"/>
                <a:gd name="T6" fmla="*/ 127 w 144"/>
                <a:gd name="T7" fmla="*/ 97 h 144"/>
                <a:gd name="T8" fmla="*/ 115 w 144"/>
                <a:gd name="T9" fmla="*/ 114 h 144"/>
                <a:gd name="T10" fmla="*/ 105 w 144"/>
                <a:gd name="T11" fmla="*/ 122 h 144"/>
                <a:gd name="T12" fmla="*/ 83 w 144"/>
                <a:gd name="T13" fmla="*/ 131 h 144"/>
                <a:gd name="T14" fmla="*/ 61 w 144"/>
                <a:gd name="T15" fmla="*/ 131 h 144"/>
                <a:gd name="T16" fmla="*/ 39 w 144"/>
                <a:gd name="T17" fmla="*/ 122 h 144"/>
                <a:gd name="T18" fmla="*/ 29 w 144"/>
                <a:gd name="T19" fmla="*/ 114 h 144"/>
                <a:gd name="T20" fmla="*/ 16 w 144"/>
                <a:gd name="T21" fmla="*/ 95 h 144"/>
                <a:gd name="T22" fmla="*/ 11 w 144"/>
                <a:gd name="T23" fmla="*/ 71 h 144"/>
                <a:gd name="T24" fmla="*/ 12 w 144"/>
                <a:gd name="T25" fmla="*/ 60 h 144"/>
                <a:gd name="T26" fmla="*/ 22 w 144"/>
                <a:gd name="T27" fmla="*/ 37 h 144"/>
                <a:gd name="T28" fmla="*/ 29 w 144"/>
                <a:gd name="T29" fmla="*/ 28 h 144"/>
                <a:gd name="T30" fmla="*/ 46 w 144"/>
                <a:gd name="T31" fmla="*/ 16 h 144"/>
                <a:gd name="T32" fmla="*/ 65 w 144"/>
                <a:gd name="T33" fmla="*/ 10 h 144"/>
                <a:gd name="T34" fmla="*/ 86 w 144"/>
                <a:gd name="T35" fmla="*/ 12 h 144"/>
                <a:gd name="T36" fmla="*/ 105 w 144"/>
                <a:gd name="T37" fmla="*/ 20 h 144"/>
                <a:gd name="T38" fmla="*/ 114 w 144"/>
                <a:gd name="T39" fmla="*/ 12 h 144"/>
                <a:gd name="T40" fmla="*/ 91 w 144"/>
                <a:gd name="T41" fmla="*/ 1 h 144"/>
                <a:gd name="T42" fmla="*/ 65 w 144"/>
                <a:gd name="T43" fmla="*/ 0 h 144"/>
                <a:gd name="T44" fmla="*/ 41 w 144"/>
                <a:gd name="T45" fmla="*/ 6 h 144"/>
                <a:gd name="T46" fmla="*/ 21 w 144"/>
                <a:gd name="T47" fmla="*/ 20 h 144"/>
                <a:gd name="T48" fmla="*/ 12 w 144"/>
                <a:gd name="T49" fmla="*/ 31 h 144"/>
                <a:gd name="T50" fmla="*/ 2 w 144"/>
                <a:gd name="T51" fmla="*/ 57 h 144"/>
                <a:gd name="T52" fmla="*/ 0 w 144"/>
                <a:gd name="T53" fmla="*/ 71 h 144"/>
                <a:gd name="T54" fmla="*/ 5 w 144"/>
                <a:gd name="T55" fmla="*/ 98 h 144"/>
                <a:gd name="T56" fmla="*/ 21 w 144"/>
                <a:gd name="T57" fmla="*/ 122 h 144"/>
                <a:gd name="T58" fmla="*/ 27 w 144"/>
                <a:gd name="T59" fmla="*/ 127 h 144"/>
                <a:gd name="T60" fmla="*/ 45 w 144"/>
                <a:gd name="T61" fmla="*/ 138 h 144"/>
                <a:gd name="T62" fmla="*/ 73 w 144"/>
                <a:gd name="T63" fmla="*/ 144 h 144"/>
                <a:gd name="T64" fmla="*/ 86 w 144"/>
                <a:gd name="T65" fmla="*/ 142 h 144"/>
                <a:gd name="T66" fmla="*/ 112 w 144"/>
                <a:gd name="T67" fmla="*/ 132 h 144"/>
                <a:gd name="T68" fmla="*/ 123 w 144"/>
                <a:gd name="T69" fmla="*/ 122 h 144"/>
                <a:gd name="T70" fmla="*/ 132 w 144"/>
                <a:gd name="T71" fmla="*/ 113 h 144"/>
                <a:gd name="T72" fmla="*/ 141 w 144"/>
                <a:gd name="T73" fmla="*/ 91 h 144"/>
                <a:gd name="T74" fmla="*/ 144 w 144"/>
                <a:gd name="T75" fmla="*/ 66 h 144"/>
                <a:gd name="T76" fmla="*/ 138 w 144"/>
                <a:gd name="T77" fmla="*/ 42 h 144"/>
                <a:gd name="T78" fmla="*/ 123 w 144"/>
                <a:gd name="T79" fmla="*/ 39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144">
                  <a:moveTo>
                    <a:pt x="123" y="39"/>
                  </a:moveTo>
                  <a:lnTo>
                    <a:pt x="123" y="39"/>
                  </a:lnTo>
                  <a:lnTo>
                    <a:pt x="128" y="49"/>
                  </a:lnTo>
                  <a:lnTo>
                    <a:pt x="132" y="59"/>
                  </a:lnTo>
                  <a:lnTo>
                    <a:pt x="133" y="69"/>
                  </a:lnTo>
                  <a:lnTo>
                    <a:pt x="133" y="79"/>
                  </a:lnTo>
                  <a:lnTo>
                    <a:pt x="130" y="89"/>
                  </a:lnTo>
                  <a:lnTo>
                    <a:pt x="127" y="97"/>
                  </a:lnTo>
                  <a:lnTo>
                    <a:pt x="122" y="107"/>
                  </a:lnTo>
                  <a:lnTo>
                    <a:pt x="115" y="114"/>
                  </a:lnTo>
                  <a:lnTo>
                    <a:pt x="115" y="114"/>
                  </a:lnTo>
                  <a:lnTo>
                    <a:pt x="105" y="122"/>
                  </a:lnTo>
                  <a:lnTo>
                    <a:pt x="96" y="127"/>
                  </a:lnTo>
                  <a:lnTo>
                    <a:pt x="83" y="131"/>
                  </a:lnTo>
                  <a:lnTo>
                    <a:pt x="73" y="132"/>
                  </a:lnTo>
                  <a:lnTo>
                    <a:pt x="61" y="131"/>
                  </a:lnTo>
                  <a:lnTo>
                    <a:pt x="50" y="127"/>
                  </a:lnTo>
                  <a:lnTo>
                    <a:pt x="39" y="122"/>
                  </a:lnTo>
                  <a:lnTo>
                    <a:pt x="29" y="114"/>
                  </a:lnTo>
                  <a:lnTo>
                    <a:pt x="29" y="114"/>
                  </a:lnTo>
                  <a:lnTo>
                    <a:pt x="22" y="104"/>
                  </a:lnTo>
                  <a:lnTo>
                    <a:pt x="16" y="95"/>
                  </a:lnTo>
                  <a:lnTo>
                    <a:pt x="12" y="83"/>
                  </a:lnTo>
                  <a:lnTo>
                    <a:pt x="11" y="71"/>
                  </a:lnTo>
                  <a:lnTo>
                    <a:pt x="11" y="71"/>
                  </a:lnTo>
                  <a:lnTo>
                    <a:pt x="12" y="60"/>
                  </a:lnTo>
                  <a:lnTo>
                    <a:pt x="16" y="48"/>
                  </a:lnTo>
                  <a:lnTo>
                    <a:pt x="22" y="37"/>
                  </a:lnTo>
                  <a:lnTo>
                    <a:pt x="29" y="28"/>
                  </a:lnTo>
                  <a:lnTo>
                    <a:pt x="29" y="28"/>
                  </a:lnTo>
                  <a:lnTo>
                    <a:pt x="38" y="21"/>
                  </a:lnTo>
                  <a:lnTo>
                    <a:pt x="46" y="16"/>
                  </a:lnTo>
                  <a:lnTo>
                    <a:pt x="56" y="13"/>
                  </a:lnTo>
                  <a:lnTo>
                    <a:pt x="65" y="10"/>
                  </a:lnTo>
                  <a:lnTo>
                    <a:pt x="76" y="10"/>
                  </a:lnTo>
                  <a:lnTo>
                    <a:pt x="86" y="12"/>
                  </a:lnTo>
                  <a:lnTo>
                    <a:pt x="96" y="15"/>
                  </a:lnTo>
                  <a:lnTo>
                    <a:pt x="105" y="20"/>
                  </a:lnTo>
                  <a:lnTo>
                    <a:pt x="114" y="12"/>
                  </a:lnTo>
                  <a:lnTo>
                    <a:pt x="114" y="12"/>
                  </a:lnTo>
                  <a:lnTo>
                    <a:pt x="103" y="6"/>
                  </a:lnTo>
                  <a:lnTo>
                    <a:pt x="91" y="1"/>
                  </a:lnTo>
                  <a:lnTo>
                    <a:pt x="77" y="0"/>
                  </a:lnTo>
                  <a:lnTo>
                    <a:pt x="65" y="0"/>
                  </a:lnTo>
                  <a:lnTo>
                    <a:pt x="53" y="2"/>
                  </a:lnTo>
                  <a:lnTo>
                    <a:pt x="41" y="6"/>
                  </a:lnTo>
                  <a:lnTo>
                    <a:pt x="31" y="12"/>
                  </a:lnTo>
                  <a:lnTo>
                    <a:pt x="21" y="20"/>
                  </a:lnTo>
                  <a:lnTo>
                    <a:pt x="21" y="20"/>
                  </a:lnTo>
                  <a:lnTo>
                    <a:pt x="12" y="31"/>
                  </a:lnTo>
                  <a:lnTo>
                    <a:pt x="5" y="43"/>
                  </a:lnTo>
                  <a:lnTo>
                    <a:pt x="2" y="57"/>
                  </a:lnTo>
                  <a:lnTo>
                    <a:pt x="0" y="71"/>
                  </a:lnTo>
                  <a:lnTo>
                    <a:pt x="0" y="71"/>
                  </a:lnTo>
                  <a:lnTo>
                    <a:pt x="2" y="85"/>
                  </a:lnTo>
                  <a:lnTo>
                    <a:pt x="5" y="98"/>
                  </a:lnTo>
                  <a:lnTo>
                    <a:pt x="12" y="112"/>
                  </a:lnTo>
                  <a:lnTo>
                    <a:pt x="21" y="122"/>
                  </a:lnTo>
                  <a:lnTo>
                    <a:pt x="21" y="122"/>
                  </a:lnTo>
                  <a:lnTo>
                    <a:pt x="27" y="127"/>
                  </a:lnTo>
                  <a:lnTo>
                    <a:pt x="33" y="132"/>
                  </a:lnTo>
                  <a:lnTo>
                    <a:pt x="45" y="138"/>
                  </a:lnTo>
                  <a:lnTo>
                    <a:pt x="58" y="142"/>
                  </a:lnTo>
                  <a:lnTo>
                    <a:pt x="73" y="144"/>
                  </a:lnTo>
                  <a:lnTo>
                    <a:pt x="73" y="144"/>
                  </a:lnTo>
                  <a:lnTo>
                    <a:pt x="86" y="142"/>
                  </a:lnTo>
                  <a:lnTo>
                    <a:pt x="99" y="138"/>
                  </a:lnTo>
                  <a:lnTo>
                    <a:pt x="112" y="132"/>
                  </a:lnTo>
                  <a:lnTo>
                    <a:pt x="118" y="127"/>
                  </a:lnTo>
                  <a:lnTo>
                    <a:pt x="123" y="122"/>
                  </a:lnTo>
                  <a:lnTo>
                    <a:pt x="123" y="122"/>
                  </a:lnTo>
                  <a:lnTo>
                    <a:pt x="132" y="113"/>
                  </a:lnTo>
                  <a:lnTo>
                    <a:pt x="138" y="102"/>
                  </a:lnTo>
                  <a:lnTo>
                    <a:pt x="141" y="91"/>
                  </a:lnTo>
                  <a:lnTo>
                    <a:pt x="144" y="78"/>
                  </a:lnTo>
                  <a:lnTo>
                    <a:pt x="144" y="66"/>
                  </a:lnTo>
                  <a:lnTo>
                    <a:pt x="142" y="54"/>
                  </a:lnTo>
                  <a:lnTo>
                    <a:pt x="138" y="42"/>
                  </a:lnTo>
                  <a:lnTo>
                    <a:pt x="130" y="31"/>
                  </a:lnTo>
                  <a:lnTo>
                    <a:pt x="123" y="39"/>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74" name="Freeform 599"/>
            <p:cNvSpPr/>
            <p:nvPr/>
          </p:nvSpPr>
          <p:spPr bwMode="auto">
            <a:xfrm rot="16200000">
              <a:off x="6002651" y="4119536"/>
              <a:ext cx="241615" cy="241615"/>
            </a:xfrm>
            <a:custGeom>
              <a:avLst/>
              <a:gdLst>
                <a:gd name="T0" fmla="*/ 67 w 89"/>
                <a:gd name="T1" fmla="*/ 6 h 90"/>
                <a:gd name="T2" fmla="*/ 60 w 89"/>
                <a:gd name="T3" fmla="*/ 2 h 90"/>
                <a:gd name="T4" fmla="*/ 44 w 89"/>
                <a:gd name="T5" fmla="*/ 0 h 90"/>
                <a:gd name="T6" fmla="*/ 31 w 89"/>
                <a:gd name="T7" fmla="*/ 2 h 90"/>
                <a:gd name="T8" fmla="*/ 19 w 89"/>
                <a:gd name="T9" fmla="*/ 8 h 90"/>
                <a:gd name="T10" fmla="*/ 13 w 89"/>
                <a:gd name="T11" fmla="*/ 13 h 90"/>
                <a:gd name="T12" fmla="*/ 4 w 89"/>
                <a:gd name="T13" fmla="*/ 28 h 90"/>
                <a:gd name="T14" fmla="*/ 0 w 89"/>
                <a:gd name="T15" fmla="*/ 45 h 90"/>
                <a:gd name="T16" fmla="*/ 1 w 89"/>
                <a:gd name="T17" fmla="*/ 54 h 90"/>
                <a:gd name="T18" fmla="*/ 8 w 89"/>
                <a:gd name="T19" fmla="*/ 70 h 90"/>
                <a:gd name="T20" fmla="*/ 13 w 89"/>
                <a:gd name="T21" fmla="*/ 77 h 90"/>
                <a:gd name="T22" fmla="*/ 29 w 89"/>
                <a:gd name="T23" fmla="*/ 87 h 90"/>
                <a:gd name="T24" fmla="*/ 46 w 89"/>
                <a:gd name="T25" fmla="*/ 90 h 90"/>
                <a:gd name="T26" fmla="*/ 54 w 89"/>
                <a:gd name="T27" fmla="*/ 89 h 90"/>
                <a:gd name="T28" fmla="*/ 70 w 89"/>
                <a:gd name="T29" fmla="*/ 83 h 90"/>
                <a:gd name="T30" fmla="*/ 77 w 89"/>
                <a:gd name="T31" fmla="*/ 77 h 90"/>
                <a:gd name="T32" fmla="*/ 85 w 89"/>
                <a:gd name="T33" fmla="*/ 66 h 90"/>
                <a:gd name="T34" fmla="*/ 89 w 89"/>
                <a:gd name="T35" fmla="*/ 53 h 90"/>
                <a:gd name="T36" fmla="*/ 89 w 89"/>
                <a:gd name="T37" fmla="*/ 40 h 90"/>
                <a:gd name="T38" fmla="*/ 84 w 89"/>
                <a:gd name="T39" fmla="*/ 24 h 90"/>
                <a:gd name="T40" fmla="*/ 76 w 89"/>
                <a:gd name="T41" fmla="*/ 33 h 90"/>
                <a:gd name="T42" fmla="*/ 78 w 89"/>
                <a:gd name="T43" fmla="*/ 42 h 90"/>
                <a:gd name="T44" fmla="*/ 75 w 89"/>
                <a:gd name="T45" fmla="*/ 60 h 90"/>
                <a:gd name="T46" fmla="*/ 69 w 89"/>
                <a:gd name="T47" fmla="*/ 69 h 90"/>
                <a:gd name="T48" fmla="*/ 64 w 89"/>
                <a:gd name="T49" fmla="*/ 73 h 90"/>
                <a:gd name="T50" fmla="*/ 52 w 89"/>
                <a:gd name="T51" fmla="*/ 78 h 90"/>
                <a:gd name="T52" fmla="*/ 38 w 89"/>
                <a:gd name="T53" fmla="*/ 78 h 90"/>
                <a:gd name="T54" fmla="*/ 26 w 89"/>
                <a:gd name="T55" fmla="*/ 73 h 90"/>
                <a:gd name="T56" fmla="*/ 22 w 89"/>
                <a:gd name="T57" fmla="*/ 69 h 90"/>
                <a:gd name="T58" fmla="*/ 14 w 89"/>
                <a:gd name="T59" fmla="*/ 58 h 90"/>
                <a:gd name="T60" fmla="*/ 12 w 89"/>
                <a:gd name="T61" fmla="*/ 45 h 90"/>
                <a:gd name="T62" fmla="*/ 13 w 89"/>
                <a:gd name="T63" fmla="*/ 39 h 90"/>
                <a:gd name="T64" fmla="*/ 18 w 89"/>
                <a:gd name="T65" fmla="*/ 27 h 90"/>
                <a:gd name="T66" fmla="*/ 22 w 89"/>
                <a:gd name="T67" fmla="*/ 22 h 90"/>
                <a:gd name="T68" fmla="*/ 30 w 89"/>
                <a:gd name="T69" fmla="*/ 16 h 90"/>
                <a:gd name="T70" fmla="*/ 40 w 89"/>
                <a:gd name="T71" fmla="*/ 12 h 90"/>
                <a:gd name="T72" fmla="*/ 49 w 89"/>
                <a:gd name="T73" fmla="*/ 12 h 90"/>
                <a:gd name="T74" fmla="*/ 59 w 89"/>
                <a:gd name="T75" fmla="*/ 1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90">
                  <a:moveTo>
                    <a:pt x="59" y="15"/>
                  </a:moveTo>
                  <a:lnTo>
                    <a:pt x="67" y="6"/>
                  </a:lnTo>
                  <a:lnTo>
                    <a:pt x="67" y="6"/>
                  </a:lnTo>
                  <a:lnTo>
                    <a:pt x="60" y="2"/>
                  </a:lnTo>
                  <a:lnTo>
                    <a:pt x="52" y="1"/>
                  </a:lnTo>
                  <a:lnTo>
                    <a:pt x="44" y="0"/>
                  </a:lnTo>
                  <a:lnTo>
                    <a:pt x="37" y="1"/>
                  </a:lnTo>
                  <a:lnTo>
                    <a:pt x="31" y="2"/>
                  </a:lnTo>
                  <a:lnTo>
                    <a:pt x="24" y="5"/>
                  </a:lnTo>
                  <a:lnTo>
                    <a:pt x="19" y="8"/>
                  </a:lnTo>
                  <a:lnTo>
                    <a:pt x="13" y="13"/>
                  </a:lnTo>
                  <a:lnTo>
                    <a:pt x="13" y="13"/>
                  </a:lnTo>
                  <a:lnTo>
                    <a:pt x="8" y="21"/>
                  </a:lnTo>
                  <a:lnTo>
                    <a:pt x="4" y="28"/>
                  </a:lnTo>
                  <a:lnTo>
                    <a:pt x="1" y="36"/>
                  </a:lnTo>
                  <a:lnTo>
                    <a:pt x="0" y="45"/>
                  </a:lnTo>
                  <a:lnTo>
                    <a:pt x="0" y="45"/>
                  </a:lnTo>
                  <a:lnTo>
                    <a:pt x="1" y="54"/>
                  </a:lnTo>
                  <a:lnTo>
                    <a:pt x="4" y="63"/>
                  </a:lnTo>
                  <a:lnTo>
                    <a:pt x="8" y="70"/>
                  </a:lnTo>
                  <a:lnTo>
                    <a:pt x="13" y="77"/>
                  </a:lnTo>
                  <a:lnTo>
                    <a:pt x="13" y="77"/>
                  </a:lnTo>
                  <a:lnTo>
                    <a:pt x="20" y="83"/>
                  </a:lnTo>
                  <a:lnTo>
                    <a:pt x="29" y="87"/>
                  </a:lnTo>
                  <a:lnTo>
                    <a:pt x="37" y="89"/>
                  </a:lnTo>
                  <a:lnTo>
                    <a:pt x="46" y="90"/>
                  </a:lnTo>
                  <a:lnTo>
                    <a:pt x="46" y="90"/>
                  </a:lnTo>
                  <a:lnTo>
                    <a:pt x="54" y="89"/>
                  </a:lnTo>
                  <a:lnTo>
                    <a:pt x="62" y="87"/>
                  </a:lnTo>
                  <a:lnTo>
                    <a:pt x="70" y="83"/>
                  </a:lnTo>
                  <a:lnTo>
                    <a:pt x="77" y="77"/>
                  </a:lnTo>
                  <a:lnTo>
                    <a:pt x="77" y="77"/>
                  </a:lnTo>
                  <a:lnTo>
                    <a:pt x="82" y="72"/>
                  </a:lnTo>
                  <a:lnTo>
                    <a:pt x="85" y="66"/>
                  </a:lnTo>
                  <a:lnTo>
                    <a:pt x="88" y="60"/>
                  </a:lnTo>
                  <a:lnTo>
                    <a:pt x="89" y="53"/>
                  </a:lnTo>
                  <a:lnTo>
                    <a:pt x="89" y="47"/>
                  </a:lnTo>
                  <a:lnTo>
                    <a:pt x="89" y="40"/>
                  </a:lnTo>
                  <a:lnTo>
                    <a:pt x="88" y="33"/>
                  </a:lnTo>
                  <a:lnTo>
                    <a:pt x="84" y="24"/>
                  </a:lnTo>
                  <a:lnTo>
                    <a:pt x="76" y="33"/>
                  </a:lnTo>
                  <a:lnTo>
                    <a:pt x="76" y="33"/>
                  </a:lnTo>
                  <a:lnTo>
                    <a:pt x="77" y="37"/>
                  </a:lnTo>
                  <a:lnTo>
                    <a:pt x="78" y="42"/>
                  </a:lnTo>
                  <a:lnTo>
                    <a:pt x="78" y="52"/>
                  </a:lnTo>
                  <a:lnTo>
                    <a:pt x="75" y="60"/>
                  </a:lnTo>
                  <a:lnTo>
                    <a:pt x="72" y="65"/>
                  </a:lnTo>
                  <a:lnTo>
                    <a:pt x="69" y="69"/>
                  </a:lnTo>
                  <a:lnTo>
                    <a:pt x="69" y="69"/>
                  </a:lnTo>
                  <a:lnTo>
                    <a:pt x="64" y="73"/>
                  </a:lnTo>
                  <a:lnTo>
                    <a:pt x="58" y="76"/>
                  </a:lnTo>
                  <a:lnTo>
                    <a:pt x="52" y="78"/>
                  </a:lnTo>
                  <a:lnTo>
                    <a:pt x="46" y="78"/>
                  </a:lnTo>
                  <a:lnTo>
                    <a:pt x="38" y="78"/>
                  </a:lnTo>
                  <a:lnTo>
                    <a:pt x="32" y="76"/>
                  </a:lnTo>
                  <a:lnTo>
                    <a:pt x="26" y="73"/>
                  </a:lnTo>
                  <a:lnTo>
                    <a:pt x="22" y="69"/>
                  </a:lnTo>
                  <a:lnTo>
                    <a:pt x="22" y="69"/>
                  </a:lnTo>
                  <a:lnTo>
                    <a:pt x="18" y="64"/>
                  </a:lnTo>
                  <a:lnTo>
                    <a:pt x="14" y="58"/>
                  </a:lnTo>
                  <a:lnTo>
                    <a:pt x="13" y="52"/>
                  </a:lnTo>
                  <a:lnTo>
                    <a:pt x="12" y="45"/>
                  </a:lnTo>
                  <a:lnTo>
                    <a:pt x="12" y="45"/>
                  </a:lnTo>
                  <a:lnTo>
                    <a:pt x="13" y="39"/>
                  </a:lnTo>
                  <a:lnTo>
                    <a:pt x="14" y="33"/>
                  </a:lnTo>
                  <a:lnTo>
                    <a:pt x="18" y="27"/>
                  </a:lnTo>
                  <a:lnTo>
                    <a:pt x="22" y="22"/>
                  </a:lnTo>
                  <a:lnTo>
                    <a:pt x="22" y="22"/>
                  </a:lnTo>
                  <a:lnTo>
                    <a:pt x="25" y="18"/>
                  </a:lnTo>
                  <a:lnTo>
                    <a:pt x="30" y="16"/>
                  </a:lnTo>
                  <a:lnTo>
                    <a:pt x="35" y="13"/>
                  </a:lnTo>
                  <a:lnTo>
                    <a:pt x="40" y="12"/>
                  </a:lnTo>
                  <a:lnTo>
                    <a:pt x="44" y="12"/>
                  </a:lnTo>
                  <a:lnTo>
                    <a:pt x="49" y="12"/>
                  </a:lnTo>
                  <a:lnTo>
                    <a:pt x="54" y="13"/>
                  </a:lnTo>
                  <a:lnTo>
                    <a:pt x="59" y="15"/>
                  </a:lnTo>
                  <a:lnTo>
                    <a:pt x="59" y="15"/>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sp>
          <p:nvSpPr>
            <p:cNvPr id="75" name="Freeform 600"/>
            <p:cNvSpPr/>
            <p:nvPr/>
          </p:nvSpPr>
          <p:spPr bwMode="auto">
            <a:xfrm rot="16200000">
              <a:off x="5837914" y="3954799"/>
              <a:ext cx="296524" cy="296531"/>
            </a:xfrm>
            <a:custGeom>
              <a:avLst/>
              <a:gdLst>
                <a:gd name="T0" fmla="*/ 82 w 107"/>
                <a:gd name="T1" fmla="*/ 26 h 107"/>
                <a:gd name="T2" fmla="*/ 77 w 107"/>
                <a:gd name="T3" fmla="*/ 0 h 107"/>
                <a:gd name="T4" fmla="*/ 50 w 107"/>
                <a:gd name="T5" fmla="*/ 27 h 107"/>
                <a:gd name="T6" fmla="*/ 54 w 107"/>
                <a:gd name="T7" fmla="*/ 46 h 107"/>
                <a:gd name="T8" fmla="*/ 0 w 107"/>
                <a:gd name="T9" fmla="*/ 99 h 107"/>
                <a:gd name="T10" fmla="*/ 8 w 107"/>
                <a:gd name="T11" fmla="*/ 107 h 107"/>
                <a:gd name="T12" fmla="*/ 61 w 107"/>
                <a:gd name="T13" fmla="*/ 53 h 107"/>
                <a:gd name="T14" fmla="*/ 80 w 107"/>
                <a:gd name="T15" fmla="*/ 57 h 107"/>
                <a:gd name="T16" fmla="*/ 107 w 107"/>
                <a:gd name="T17" fmla="*/ 30 h 107"/>
                <a:gd name="T18" fmla="*/ 82 w 107"/>
                <a:gd name="T19" fmla="*/ 26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7" h="107">
                  <a:moveTo>
                    <a:pt x="82" y="26"/>
                  </a:moveTo>
                  <a:lnTo>
                    <a:pt x="77" y="0"/>
                  </a:lnTo>
                  <a:lnTo>
                    <a:pt x="50" y="27"/>
                  </a:lnTo>
                  <a:lnTo>
                    <a:pt x="54" y="46"/>
                  </a:lnTo>
                  <a:lnTo>
                    <a:pt x="0" y="99"/>
                  </a:lnTo>
                  <a:lnTo>
                    <a:pt x="8" y="107"/>
                  </a:lnTo>
                  <a:lnTo>
                    <a:pt x="61" y="53"/>
                  </a:lnTo>
                  <a:lnTo>
                    <a:pt x="80" y="57"/>
                  </a:lnTo>
                  <a:lnTo>
                    <a:pt x="107" y="30"/>
                  </a:lnTo>
                  <a:lnTo>
                    <a:pt x="82" y="26"/>
                  </a:lnTo>
                  <a:close/>
                </a:path>
              </a:pathLst>
            </a:custGeom>
            <a:solidFill>
              <a:srgbClr val="FFFFFF"/>
            </a:solidFill>
            <a:ln>
              <a:noFill/>
            </a:ln>
            <a:extLst>
              <a:ext uri="{91240B29-F687-4F45-9708-019B960494DF}">
                <a14:hiddenLine xmlns:a14="http://schemas.microsoft.com/office/drawing/2010/main" xmlns="" w="9525">
                  <a:solidFill>
                    <a:srgbClr val="000000"/>
                  </a:solidFill>
                  <a:round/>
                </a14:hiddenLine>
              </a:ext>
            </a:extLst>
          </p:spPr>
          <p:txBody>
            <a:bodyPr vert="horz" wrap="square" lIns="91440" tIns="45720" rIns="91440" bIns="45720" numCol="1" anchor="t" anchorCtr="0" compatLnSpc="1"/>
            <a:lstStyle/>
            <a:p>
              <a:pPr marL="0" marR="0" lvl="0" indent="0" algn="l" defTabSz="4572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prstClr val="black"/>
                </a:solidFill>
                <a:effectLst/>
                <a:uLnTx/>
                <a:uFillTx/>
                <a:latin typeface="Arial" panose="020B0604020202020204"/>
                <a:ea typeface="微软雅黑" panose="020B0503020204020204" charset="-122"/>
                <a:cs typeface="+mn-cs"/>
              </a:endParaRPr>
            </a:p>
          </p:txBody>
        </p:sp>
      </p:grpSp>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d67f714551b8383cefca14647270f9a1"/>
          <p:cNvPicPr>
            <a:picLocks noChangeAspect="1"/>
          </p:cNvPicPr>
          <p:nvPr/>
        </p:nvPicPr>
        <p:blipFill>
          <a:blip r:embed="rId2" cstate="print"/>
          <a:stretch>
            <a:fillRect/>
          </a:stretch>
        </p:blipFill>
        <p:spPr>
          <a:xfrm>
            <a:off x="-5715" y="-635"/>
            <a:ext cx="12211050" cy="6874510"/>
          </a:xfrm>
          <a:prstGeom prst="rect">
            <a:avLst/>
          </a:prstGeom>
        </p:spPr>
      </p:pic>
      <p:sp>
        <p:nvSpPr>
          <p:cNvPr id="5" name="矩形 4"/>
          <p:cNvSpPr/>
          <p:nvPr/>
        </p:nvSpPr>
        <p:spPr>
          <a:xfrm>
            <a:off x="-5715" y="-635"/>
            <a:ext cx="12210415" cy="6873875"/>
          </a:xfrm>
          <a:prstGeom prst="rect">
            <a:avLst/>
          </a:prstGeom>
          <a:solidFill>
            <a:srgbClr val="7398D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2480735" y="2634611"/>
            <a:ext cx="7230528" cy="1586477"/>
            <a:chOff x="2480735" y="2634611"/>
            <a:chExt cx="7230528" cy="1586477"/>
          </a:xfrm>
        </p:grpSpPr>
        <p:sp>
          <p:nvSpPr>
            <p:cNvPr id="9" name="PA_只为设计_文本框 10"/>
            <p:cNvSpPr txBox="1"/>
            <p:nvPr/>
          </p:nvSpPr>
          <p:spPr>
            <a:xfrm>
              <a:off x="4059767" y="2634611"/>
              <a:ext cx="4072464" cy="110799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dist"/>
              <a:r>
                <a:rPr lang="en-US" altLang="zh-CN" sz="6600" b="1" dirty="0">
                  <a:cs typeface="+mn-ea"/>
                  <a:sym typeface="+mn-lt"/>
                </a:rPr>
                <a:t>THANKS</a:t>
              </a:r>
              <a:endParaRPr lang="zh-CN" altLang="en-US" sz="6600" b="1" dirty="0">
                <a:cs typeface="+mn-ea"/>
                <a:sym typeface="+mn-lt"/>
              </a:endParaRPr>
            </a:p>
          </p:txBody>
        </p:sp>
        <p:sp>
          <p:nvSpPr>
            <p:cNvPr id="10" name="文本框 9"/>
            <p:cNvSpPr txBox="1"/>
            <p:nvPr/>
          </p:nvSpPr>
          <p:spPr>
            <a:xfrm>
              <a:off x="2480735" y="3759423"/>
              <a:ext cx="7230528" cy="461665"/>
            </a:xfrm>
            <a:prstGeom prst="rect">
              <a:avLst/>
            </a:prstGeom>
            <a:noFill/>
          </p:spPr>
          <p:txBody>
            <a:bodyPr wrap="square" rtlCol="0">
              <a:spAutoFit/>
            </a:bodyPr>
            <a:lstStyle/>
            <a:p>
              <a:pPr algn="ctr"/>
              <a:r>
                <a:rPr lang="zh-CN" altLang="en-US" sz="2400" dirty="0">
                  <a:cs typeface="+mn-ea"/>
                  <a:sym typeface="+mn-lt"/>
                </a:rPr>
                <a:t>感谢您的时间</a:t>
              </a:r>
            </a:p>
          </p:txBody>
        </p:sp>
      </p:grpSp>
      <p:sp>
        <p:nvSpPr>
          <p:cNvPr id="7" name="矩形 6"/>
          <p:cNvSpPr/>
          <p:nvPr/>
        </p:nvSpPr>
        <p:spPr>
          <a:xfrm>
            <a:off x="-20955" y="0"/>
            <a:ext cx="12212955" cy="6785610"/>
          </a:xfrm>
          <a:prstGeom prst="rect">
            <a:avLst/>
          </a:prstGeom>
          <a:solidFill>
            <a:srgbClr val="7398D0">
              <a:alpha val="6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9471546" y="6334780"/>
            <a:ext cx="2720453" cy="338554"/>
          </a:xfrm>
          <a:prstGeom prst="rect">
            <a:avLst/>
          </a:prstGeom>
          <a:noFill/>
        </p:spPr>
        <p:txBody>
          <a:bodyPr wrap="square" rtlCol="0">
            <a:spAutoFit/>
          </a:bodyPr>
          <a:lstStyle/>
          <a:p>
            <a:pPr algn="ctr"/>
            <a:r>
              <a:rPr lang="zh-CN" altLang="en-US" sz="16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sz="1600" dirty="0">
              <a:solidFill>
                <a:schemeClr val="tx1">
                  <a:lumMod val="85000"/>
                  <a:lumOff val="15000"/>
                </a:schemeClr>
              </a:solidFill>
              <a:latin typeface="隶书" pitchFamily="49" charset="-122"/>
              <a:ea typeface="隶书" pitchFamily="49" charset="-122"/>
              <a:cs typeface="Lato Light"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635" y="0"/>
            <a:ext cx="12172315" cy="4375785"/>
          </a:xfrm>
          <a:prstGeom prst="rect">
            <a:avLst/>
          </a:prstGeom>
        </p:spPr>
      </p:pic>
      <p:sp>
        <p:nvSpPr>
          <p:cNvPr id="5" name="矩形 4"/>
          <p:cNvSpPr/>
          <p:nvPr/>
        </p:nvSpPr>
        <p:spPr>
          <a:xfrm>
            <a:off x="10160" y="0"/>
            <a:ext cx="12172315" cy="4375785"/>
          </a:xfrm>
          <a:prstGeom prst="rect">
            <a:avLst/>
          </a:prstGeom>
          <a:solidFill>
            <a:srgbClr val="7398D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78734" y="4450533"/>
            <a:ext cx="6729984" cy="769441"/>
          </a:xfrm>
          <a:prstGeom prst="rect">
            <a:avLst/>
          </a:prstGeom>
          <a:noFill/>
        </p:spPr>
        <p:txBody>
          <a:bodyPr wrap="square" rtlCol="0">
            <a:spAutoFit/>
          </a:bodyPr>
          <a:lstStyle/>
          <a:p>
            <a:pPr algn="ctr"/>
            <a:r>
              <a:rPr lang="zh-CN" altLang="en-US" sz="4400" dirty="0" smtClean="0">
                <a:latin typeface="隶书" pitchFamily="49" charset="-122"/>
                <a:ea typeface="隶书" pitchFamily="49" charset="-122"/>
              </a:rPr>
              <a:t>代理机构概况</a:t>
            </a:r>
            <a:endParaRPr lang="zh-CN" altLang="en-US" sz="4400" dirty="0">
              <a:latin typeface="隶书" pitchFamily="49" charset="-122"/>
              <a:ea typeface="隶书" pitchFamily="49" charset="-122"/>
            </a:endParaRPr>
          </a:p>
        </p:txBody>
      </p:sp>
      <p:sp>
        <p:nvSpPr>
          <p:cNvPr id="8" name="文本框 7"/>
          <p:cNvSpPr txBox="1"/>
          <p:nvPr/>
        </p:nvSpPr>
        <p:spPr>
          <a:xfrm>
            <a:off x="3686000" y="3084395"/>
            <a:ext cx="4807859" cy="923330"/>
          </a:xfrm>
          <a:prstGeom prst="rect">
            <a:avLst/>
          </a:prstGeom>
          <a:noFill/>
        </p:spPr>
        <p:txBody>
          <a:bodyPr wrap="square" rtlCol="0">
            <a:spAutoFit/>
          </a:bodyPr>
          <a:lstStyle/>
          <a:p>
            <a:pPr algn="ctr"/>
            <a:r>
              <a:rPr lang="en-US" altLang="zh-CN" dirty="0" smtClean="0">
                <a:solidFill>
                  <a:schemeClr val="bg1"/>
                </a:solidFill>
                <a:latin typeface="微软雅黑" panose="020B0503020204020204" charset="-122"/>
                <a:ea typeface="微软雅黑" panose="020B0503020204020204" charset="-122"/>
              </a:rPr>
              <a:t> </a:t>
            </a:r>
            <a:r>
              <a:rPr lang="en-US" altLang="zh-CN" sz="5400" dirty="0">
                <a:solidFill>
                  <a:schemeClr val="bg1"/>
                </a:solidFill>
                <a:latin typeface="微软雅黑" panose="020B0503020204020204" charset="-122"/>
                <a:ea typeface="微软雅黑" panose="020B0503020204020204" charset="-122"/>
              </a:rPr>
              <a:t>01</a:t>
            </a:r>
          </a:p>
        </p:txBody>
      </p:sp>
      <p:sp>
        <p:nvSpPr>
          <p:cNvPr id="10" name="TextBox 7"/>
          <p:cNvSpPr txBox="1"/>
          <p:nvPr/>
        </p:nvSpPr>
        <p:spPr>
          <a:xfrm>
            <a:off x="9471546" y="6334780"/>
            <a:ext cx="2720453" cy="338554"/>
          </a:xfrm>
          <a:prstGeom prst="rect">
            <a:avLst/>
          </a:prstGeom>
          <a:noFill/>
        </p:spPr>
        <p:txBody>
          <a:bodyPr wrap="square" rtlCol="0">
            <a:spAutoFit/>
          </a:bodyPr>
          <a:lstStyle/>
          <a:p>
            <a:pPr algn="ctr"/>
            <a:r>
              <a:rPr lang="zh-CN" altLang="en-US" sz="16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sz="1600" dirty="0">
              <a:solidFill>
                <a:schemeClr val="tx1">
                  <a:lumMod val="85000"/>
                  <a:lumOff val="15000"/>
                </a:schemeClr>
              </a:solidFill>
              <a:latin typeface="隶书" pitchFamily="49" charset="-122"/>
              <a:ea typeface="隶书" pitchFamily="49" charset="-122"/>
              <a:cs typeface="Lato Light"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图片 16" descr="1f53732553b9556fc5a0a9537bf06c01"/>
          <p:cNvPicPr>
            <a:picLocks noChangeAspect="1"/>
          </p:cNvPicPr>
          <p:nvPr/>
        </p:nvPicPr>
        <p:blipFill>
          <a:blip r:embed="rId3" cstate="print"/>
          <a:stretch>
            <a:fillRect/>
          </a:stretch>
        </p:blipFill>
        <p:spPr>
          <a:xfrm>
            <a:off x="7368540" y="17145"/>
            <a:ext cx="4830445" cy="3223260"/>
          </a:xfrm>
          <a:prstGeom prst="rect">
            <a:avLst/>
          </a:prstGeom>
        </p:spPr>
      </p:pic>
      <p:sp>
        <p:nvSpPr>
          <p:cNvPr id="26" name="矩形 25"/>
          <p:cNvSpPr/>
          <p:nvPr/>
        </p:nvSpPr>
        <p:spPr>
          <a:xfrm>
            <a:off x="0" y="0"/>
            <a:ext cx="7377430" cy="6851015"/>
          </a:xfrm>
          <a:prstGeom prst="rect">
            <a:avLst/>
          </a:prstGeom>
          <a:solidFill>
            <a:srgbClr val="7398D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709684" y="897587"/>
            <a:ext cx="1665027" cy="523220"/>
          </a:xfrm>
          <a:prstGeom prst="rect">
            <a:avLst/>
          </a:prstGeom>
          <a:noFill/>
        </p:spPr>
        <p:txBody>
          <a:bodyPr wrap="square" rtlCol="0">
            <a:spAutoFit/>
          </a:bodyPr>
          <a:lstStyle/>
          <a:p>
            <a:pPr algn="ctr"/>
            <a:r>
              <a:rPr lang="zh-CN" altLang="en-US" sz="2800" dirty="0" smtClean="0">
                <a:latin typeface="隶书" pitchFamily="49" charset="-122"/>
                <a:ea typeface="隶书" pitchFamily="49" charset="-122"/>
              </a:rPr>
              <a:t>国和简介</a:t>
            </a:r>
            <a:endParaRPr lang="zh-CN" altLang="en-US" sz="2800" dirty="0">
              <a:latin typeface="隶书" pitchFamily="49" charset="-122"/>
              <a:ea typeface="隶书" pitchFamily="49" charset="-122"/>
            </a:endParaRPr>
          </a:p>
        </p:txBody>
      </p:sp>
      <p:grpSp>
        <p:nvGrpSpPr>
          <p:cNvPr id="4" name="组合 3"/>
          <p:cNvGrpSpPr/>
          <p:nvPr/>
        </p:nvGrpSpPr>
        <p:grpSpPr>
          <a:xfrm>
            <a:off x="790633" y="2218623"/>
            <a:ext cx="3421879" cy="659555"/>
            <a:chOff x="448733" y="3351180"/>
            <a:chExt cx="3421879" cy="659555"/>
          </a:xfrm>
        </p:grpSpPr>
        <p:sp>
          <p:nvSpPr>
            <p:cNvPr id="5" name="Oval 8"/>
            <p:cNvSpPr/>
            <p:nvPr/>
          </p:nvSpPr>
          <p:spPr>
            <a:xfrm>
              <a:off x="448733" y="3351180"/>
              <a:ext cx="657901" cy="657900"/>
            </a:xfrm>
            <a:prstGeom prst="ellipse">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6" name="Shape 2554"/>
            <p:cNvSpPr/>
            <p:nvPr/>
          </p:nvSpPr>
          <p:spPr>
            <a:xfrm>
              <a:off x="613483" y="3530856"/>
              <a:ext cx="328402" cy="298548"/>
            </a:xfrm>
            <a:custGeom>
              <a:avLst/>
              <a:gdLst/>
              <a:ahLst/>
              <a:cxnLst>
                <a:cxn ang="0">
                  <a:pos x="wd2" y="hd2"/>
                </a:cxn>
                <a:cxn ang="5400000">
                  <a:pos x="wd2" y="hd2"/>
                </a:cxn>
                <a:cxn ang="10800000">
                  <a:pos x="wd2" y="hd2"/>
                </a:cxn>
                <a:cxn ang="16200000">
                  <a:pos x="wd2" y="hd2"/>
                </a:cxn>
              </a:cxnLst>
              <a:rect l="0" t="0" r="r" b="b"/>
              <a:pathLst>
                <a:path w="21600" h="21600" extrusionOk="0">
                  <a:moveTo>
                    <a:pt x="7855" y="18900"/>
                  </a:moveTo>
                  <a:cubicBezTo>
                    <a:pt x="7279" y="18900"/>
                    <a:pt x="6684" y="18827"/>
                    <a:pt x="6086" y="18683"/>
                  </a:cubicBezTo>
                  <a:cubicBezTo>
                    <a:pt x="6017" y="18666"/>
                    <a:pt x="5946" y="18658"/>
                    <a:pt x="5876" y="18658"/>
                  </a:cubicBezTo>
                  <a:cubicBezTo>
                    <a:pt x="5756" y="18658"/>
                    <a:pt x="5636" y="18682"/>
                    <a:pt x="5523" y="18729"/>
                  </a:cubicBezTo>
                  <a:lnTo>
                    <a:pt x="2957" y="19815"/>
                  </a:lnTo>
                  <a:lnTo>
                    <a:pt x="3365" y="18243"/>
                  </a:lnTo>
                  <a:cubicBezTo>
                    <a:pt x="3474" y="17827"/>
                    <a:pt x="3345" y="17380"/>
                    <a:pt x="3039" y="17108"/>
                  </a:cubicBezTo>
                  <a:cubicBezTo>
                    <a:pt x="1712" y="15926"/>
                    <a:pt x="982" y="14358"/>
                    <a:pt x="982" y="12690"/>
                  </a:cubicBezTo>
                  <a:cubicBezTo>
                    <a:pt x="982" y="9266"/>
                    <a:pt x="4065" y="6480"/>
                    <a:pt x="7855" y="6480"/>
                  </a:cubicBezTo>
                  <a:cubicBezTo>
                    <a:pt x="11644" y="6480"/>
                    <a:pt x="14727" y="9266"/>
                    <a:pt x="14727" y="12690"/>
                  </a:cubicBezTo>
                  <a:cubicBezTo>
                    <a:pt x="14727" y="16114"/>
                    <a:pt x="11644" y="18900"/>
                    <a:pt x="7855" y="18900"/>
                  </a:cubicBezTo>
                  <a:moveTo>
                    <a:pt x="7855" y="5400"/>
                  </a:moveTo>
                  <a:cubicBezTo>
                    <a:pt x="3517" y="5400"/>
                    <a:pt x="0" y="8664"/>
                    <a:pt x="0" y="12690"/>
                  </a:cubicBezTo>
                  <a:cubicBezTo>
                    <a:pt x="0" y="14758"/>
                    <a:pt x="932" y="16620"/>
                    <a:pt x="2422" y="17947"/>
                  </a:cubicBezTo>
                  <a:lnTo>
                    <a:pt x="1473" y="21600"/>
                  </a:lnTo>
                  <a:lnTo>
                    <a:pt x="5876" y="19738"/>
                  </a:lnTo>
                  <a:cubicBezTo>
                    <a:pt x="6509" y="19891"/>
                    <a:pt x="7169" y="19980"/>
                    <a:pt x="7855" y="19980"/>
                  </a:cubicBezTo>
                  <a:cubicBezTo>
                    <a:pt x="12192" y="19980"/>
                    <a:pt x="15709" y="16716"/>
                    <a:pt x="15709" y="12690"/>
                  </a:cubicBezTo>
                  <a:cubicBezTo>
                    <a:pt x="15709" y="8664"/>
                    <a:pt x="12192" y="5400"/>
                    <a:pt x="7855" y="5400"/>
                  </a:cubicBezTo>
                  <a:moveTo>
                    <a:pt x="21600" y="7290"/>
                  </a:moveTo>
                  <a:cubicBezTo>
                    <a:pt x="21600" y="3264"/>
                    <a:pt x="18084" y="0"/>
                    <a:pt x="13745" y="0"/>
                  </a:cubicBezTo>
                  <a:cubicBezTo>
                    <a:pt x="10506" y="0"/>
                    <a:pt x="7725" y="1821"/>
                    <a:pt x="6525" y="4422"/>
                  </a:cubicBezTo>
                  <a:cubicBezTo>
                    <a:pt x="6912" y="4367"/>
                    <a:pt x="7306" y="4332"/>
                    <a:pt x="7708" y="4326"/>
                  </a:cubicBezTo>
                  <a:cubicBezTo>
                    <a:pt x="8875" y="2394"/>
                    <a:pt x="11143" y="1080"/>
                    <a:pt x="13745" y="1080"/>
                  </a:cubicBezTo>
                  <a:cubicBezTo>
                    <a:pt x="17535" y="1080"/>
                    <a:pt x="20618" y="3866"/>
                    <a:pt x="20618" y="7290"/>
                  </a:cubicBezTo>
                  <a:cubicBezTo>
                    <a:pt x="20618" y="8958"/>
                    <a:pt x="19888" y="10526"/>
                    <a:pt x="18561" y="11707"/>
                  </a:cubicBezTo>
                  <a:cubicBezTo>
                    <a:pt x="18255" y="11980"/>
                    <a:pt x="18126" y="12428"/>
                    <a:pt x="18234" y="12843"/>
                  </a:cubicBezTo>
                  <a:lnTo>
                    <a:pt x="18643" y="14415"/>
                  </a:lnTo>
                  <a:lnTo>
                    <a:pt x="16613" y="13556"/>
                  </a:lnTo>
                  <a:cubicBezTo>
                    <a:pt x="16573" y="13922"/>
                    <a:pt x="16500" y="14278"/>
                    <a:pt x="16411" y="14628"/>
                  </a:cubicBezTo>
                  <a:lnTo>
                    <a:pt x="20127" y="16200"/>
                  </a:lnTo>
                  <a:lnTo>
                    <a:pt x="19178" y="12547"/>
                  </a:lnTo>
                  <a:cubicBezTo>
                    <a:pt x="20669" y="11220"/>
                    <a:pt x="21600" y="9358"/>
                    <a:pt x="21600" y="7290"/>
                  </a:cubicBezTo>
                </a:path>
              </a:pathLst>
            </a:custGeom>
            <a:solidFill>
              <a:schemeClr val="bg1"/>
            </a:solidFill>
            <a:ln w="12700">
              <a:no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9" name="Oval 16"/>
            <p:cNvSpPr/>
            <p:nvPr/>
          </p:nvSpPr>
          <p:spPr>
            <a:xfrm>
              <a:off x="3212711" y="3352835"/>
              <a:ext cx="657901" cy="657900"/>
            </a:xfrm>
            <a:prstGeom prst="ellipse">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0" name="Oval 18"/>
            <p:cNvSpPr/>
            <p:nvPr/>
          </p:nvSpPr>
          <p:spPr>
            <a:xfrm>
              <a:off x="1796109" y="3351180"/>
              <a:ext cx="657901" cy="657900"/>
            </a:xfrm>
            <a:prstGeom prst="ellipse">
              <a:avLst/>
            </a:prstGeom>
            <a:solidFill>
              <a:srgbClr val="4472C4"/>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00">
                <a:solidFill>
                  <a:schemeClr val="bg1"/>
                </a:solidFill>
              </a:endParaRPr>
            </a:p>
          </p:txBody>
        </p:sp>
        <p:sp>
          <p:nvSpPr>
            <p:cNvPr id="11" name="Shape 2782"/>
            <p:cNvSpPr/>
            <p:nvPr/>
          </p:nvSpPr>
          <p:spPr>
            <a:xfrm>
              <a:off x="3339162" y="3505999"/>
              <a:ext cx="395425" cy="341254"/>
            </a:xfrm>
            <a:custGeom>
              <a:avLst/>
              <a:gdLst/>
              <a:ahLst/>
              <a:cxnLst>
                <a:cxn ang="0">
                  <a:pos x="wd2" y="hd2"/>
                </a:cxn>
                <a:cxn ang="5400000">
                  <a:pos x="wd2" y="hd2"/>
                </a:cxn>
                <a:cxn ang="10800000">
                  <a:pos x="wd2" y="hd2"/>
                </a:cxn>
                <a:cxn ang="16200000">
                  <a:pos x="wd2" y="hd2"/>
                </a:cxn>
              </a:cxnLst>
              <a:rect l="0" t="0" r="r" b="b"/>
              <a:pathLst>
                <a:path w="20683" h="20545" extrusionOk="0">
                  <a:moveTo>
                    <a:pt x="9621" y="9676"/>
                  </a:moveTo>
                  <a:cubicBezTo>
                    <a:pt x="9621" y="9676"/>
                    <a:pt x="9621" y="9675"/>
                    <a:pt x="9621" y="9675"/>
                  </a:cubicBezTo>
                  <a:lnTo>
                    <a:pt x="9620" y="9674"/>
                  </a:lnTo>
                  <a:cubicBezTo>
                    <a:pt x="9620" y="9674"/>
                    <a:pt x="9621" y="9676"/>
                    <a:pt x="9621" y="9676"/>
                  </a:cubicBezTo>
                  <a:close/>
                  <a:moveTo>
                    <a:pt x="19582" y="1266"/>
                  </a:moveTo>
                  <a:cubicBezTo>
                    <a:pt x="18115" y="-422"/>
                    <a:pt x="15737" y="-422"/>
                    <a:pt x="14270" y="1266"/>
                  </a:cubicBezTo>
                  <a:lnTo>
                    <a:pt x="14934" y="2030"/>
                  </a:lnTo>
                  <a:cubicBezTo>
                    <a:pt x="16034" y="765"/>
                    <a:pt x="17818" y="765"/>
                    <a:pt x="18918" y="2030"/>
                  </a:cubicBezTo>
                  <a:cubicBezTo>
                    <a:pt x="20019" y="3297"/>
                    <a:pt x="20019" y="5351"/>
                    <a:pt x="18918" y="6618"/>
                  </a:cubicBezTo>
                  <a:lnTo>
                    <a:pt x="8956" y="17881"/>
                  </a:lnTo>
                  <a:lnTo>
                    <a:pt x="9621" y="18645"/>
                  </a:lnTo>
                  <a:lnTo>
                    <a:pt x="19582" y="7382"/>
                  </a:lnTo>
                  <a:cubicBezTo>
                    <a:pt x="21050" y="5693"/>
                    <a:pt x="21050" y="2955"/>
                    <a:pt x="19582" y="1266"/>
                  </a:cubicBezTo>
                  <a:moveTo>
                    <a:pt x="2315" y="17881"/>
                  </a:moveTo>
                  <a:cubicBezTo>
                    <a:pt x="481" y="15770"/>
                    <a:pt x="481" y="12551"/>
                    <a:pt x="2315" y="10439"/>
                  </a:cubicBezTo>
                  <a:cubicBezTo>
                    <a:pt x="2317" y="10437"/>
                    <a:pt x="2320" y="10434"/>
                    <a:pt x="2323" y="10431"/>
                  </a:cubicBezTo>
                  <a:lnTo>
                    <a:pt x="2323" y="10431"/>
                  </a:lnTo>
                  <a:lnTo>
                    <a:pt x="9289" y="2413"/>
                  </a:lnTo>
                  <a:cubicBezTo>
                    <a:pt x="9472" y="2201"/>
                    <a:pt x="9472" y="1859"/>
                    <a:pt x="9289" y="1648"/>
                  </a:cubicBezTo>
                  <a:cubicBezTo>
                    <a:pt x="9105" y="1437"/>
                    <a:pt x="8808" y="1437"/>
                    <a:pt x="8624" y="1648"/>
                  </a:cubicBezTo>
                  <a:lnTo>
                    <a:pt x="1651" y="9675"/>
                  </a:lnTo>
                  <a:cubicBezTo>
                    <a:pt x="-550" y="12208"/>
                    <a:pt x="-550" y="16112"/>
                    <a:pt x="1651" y="18645"/>
                  </a:cubicBezTo>
                  <a:cubicBezTo>
                    <a:pt x="3852" y="21178"/>
                    <a:pt x="7420" y="21178"/>
                    <a:pt x="9621" y="18645"/>
                  </a:cubicBezTo>
                  <a:lnTo>
                    <a:pt x="8948" y="17889"/>
                  </a:lnTo>
                  <a:cubicBezTo>
                    <a:pt x="7114" y="19991"/>
                    <a:pt x="4147" y="19989"/>
                    <a:pt x="2315" y="17881"/>
                  </a:cubicBezTo>
                  <a:moveTo>
                    <a:pt x="6300" y="13497"/>
                  </a:moveTo>
                  <a:cubicBezTo>
                    <a:pt x="7033" y="14341"/>
                    <a:pt x="8223" y="14341"/>
                    <a:pt x="8956" y="13497"/>
                  </a:cubicBezTo>
                  <a:lnTo>
                    <a:pt x="13937" y="7764"/>
                  </a:lnTo>
                  <a:cubicBezTo>
                    <a:pt x="14121" y="7553"/>
                    <a:pt x="14121" y="7211"/>
                    <a:pt x="13937" y="7000"/>
                  </a:cubicBezTo>
                  <a:cubicBezTo>
                    <a:pt x="13754" y="6789"/>
                    <a:pt x="13457" y="6789"/>
                    <a:pt x="13273" y="7000"/>
                  </a:cubicBezTo>
                  <a:lnTo>
                    <a:pt x="8292" y="12732"/>
                  </a:lnTo>
                  <a:cubicBezTo>
                    <a:pt x="7926" y="13155"/>
                    <a:pt x="7331" y="13155"/>
                    <a:pt x="6964" y="12732"/>
                  </a:cubicBezTo>
                  <a:cubicBezTo>
                    <a:pt x="6597" y="12310"/>
                    <a:pt x="6597" y="11626"/>
                    <a:pt x="6964" y="11204"/>
                  </a:cubicBezTo>
                  <a:lnTo>
                    <a:pt x="8292" y="9675"/>
                  </a:lnTo>
                  <a:lnTo>
                    <a:pt x="14934" y="2030"/>
                  </a:lnTo>
                  <a:lnTo>
                    <a:pt x="14270" y="1266"/>
                  </a:lnTo>
                  <a:lnTo>
                    <a:pt x="6300" y="10439"/>
                  </a:lnTo>
                  <a:cubicBezTo>
                    <a:pt x="5566" y="11284"/>
                    <a:pt x="5566" y="12653"/>
                    <a:pt x="6300" y="13497"/>
                  </a:cubicBezTo>
                </a:path>
              </a:pathLst>
            </a:custGeom>
            <a:solidFill>
              <a:schemeClr val="bg1"/>
            </a:solidFill>
            <a:ln w="12700">
              <a:no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sp>
          <p:nvSpPr>
            <p:cNvPr id="12" name="Shape 2783"/>
            <p:cNvSpPr/>
            <p:nvPr/>
          </p:nvSpPr>
          <p:spPr>
            <a:xfrm>
              <a:off x="1933199" y="3521387"/>
              <a:ext cx="395045" cy="341175"/>
            </a:xfrm>
            <a:custGeom>
              <a:avLst/>
              <a:gdLst/>
              <a:ahLst/>
              <a:cxnLst>
                <a:cxn ang="0">
                  <a:pos x="wd2" y="hd2"/>
                </a:cxn>
                <a:cxn ang="5400000">
                  <a:pos x="wd2" y="hd2"/>
                </a:cxn>
                <a:cxn ang="10800000">
                  <a:pos x="wd2" y="hd2"/>
                </a:cxn>
                <a:cxn ang="16200000">
                  <a:pos x="wd2" y="hd2"/>
                </a:cxn>
              </a:cxnLst>
              <a:rect l="0" t="0" r="r" b="b"/>
              <a:pathLst>
                <a:path w="21600" h="21600" extrusionOk="0">
                  <a:moveTo>
                    <a:pt x="10800" y="15855"/>
                  </a:moveTo>
                  <a:lnTo>
                    <a:pt x="1633" y="10800"/>
                  </a:lnTo>
                  <a:lnTo>
                    <a:pt x="4615" y="9156"/>
                  </a:lnTo>
                  <a:lnTo>
                    <a:pt x="10589" y="12450"/>
                  </a:lnTo>
                  <a:lnTo>
                    <a:pt x="10591" y="12446"/>
                  </a:lnTo>
                  <a:cubicBezTo>
                    <a:pt x="10654" y="12482"/>
                    <a:pt x="10724" y="12505"/>
                    <a:pt x="10800" y="12505"/>
                  </a:cubicBezTo>
                  <a:cubicBezTo>
                    <a:pt x="10876" y="12505"/>
                    <a:pt x="10946" y="12482"/>
                    <a:pt x="11009" y="12446"/>
                  </a:cubicBezTo>
                  <a:lnTo>
                    <a:pt x="11011" y="12450"/>
                  </a:lnTo>
                  <a:lnTo>
                    <a:pt x="16985" y="9156"/>
                  </a:lnTo>
                  <a:lnTo>
                    <a:pt x="19967" y="10800"/>
                  </a:lnTo>
                  <a:cubicBezTo>
                    <a:pt x="19967" y="10800"/>
                    <a:pt x="10800" y="15855"/>
                    <a:pt x="10800" y="15855"/>
                  </a:cubicBezTo>
                  <a:close/>
                  <a:moveTo>
                    <a:pt x="19967" y="15347"/>
                  </a:moveTo>
                  <a:lnTo>
                    <a:pt x="10800" y="20402"/>
                  </a:lnTo>
                  <a:lnTo>
                    <a:pt x="1633" y="15347"/>
                  </a:lnTo>
                  <a:lnTo>
                    <a:pt x="4615" y="13703"/>
                  </a:lnTo>
                  <a:lnTo>
                    <a:pt x="10589" y="16997"/>
                  </a:lnTo>
                  <a:lnTo>
                    <a:pt x="10591" y="16994"/>
                  </a:lnTo>
                  <a:cubicBezTo>
                    <a:pt x="10654" y="17029"/>
                    <a:pt x="10724" y="17053"/>
                    <a:pt x="10800" y="17053"/>
                  </a:cubicBezTo>
                  <a:cubicBezTo>
                    <a:pt x="10876" y="17053"/>
                    <a:pt x="10946" y="17029"/>
                    <a:pt x="11009" y="16994"/>
                  </a:cubicBezTo>
                  <a:lnTo>
                    <a:pt x="11011" y="16997"/>
                  </a:lnTo>
                  <a:lnTo>
                    <a:pt x="16985" y="13703"/>
                  </a:lnTo>
                  <a:cubicBezTo>
                    <a:pt x="16985" y="13703"/>
                    <a:pt x="19967" y="15347"/>
                    <a:pt x="19967" y="15347"/>
                  </a:cubicBezTo>
                  <a:close/>
                  <a:moveTo>
                    <a:pt x="1633" y="6253"/>
                  </a:moveTo>
                  <a:lnTo>
                    <a:pt x="10800" y="1198"/>
                  </a:lnTo>
                  <a:lnTo>
                    <a:pt x="19967" y="6253"/>
                  </a:lnTo>
                  <a:lnTo>
                    <a:pt x="10800" y="11307"/>
                  </a:lnTo>
                  <a:cubicBezTo>
                    <a:pt x="10800" y="11307"/>
                    <a:pt x="1633" y="6253"/>
                    <a:pt x="1633" y="6253"/>
                  </a:cubicBezTo>
                  <a:close/>
                  <a:moveTo>
                    <a:pt x="21600" y="10800"/>
                  </a:moveTo>
                  <a:cubicBezTo>
                    <a:pt x="21600" y="10574"/>
                    <a:pt x="21484" y="10383"/>
                    <a:pt x="21319" y="10290"/>
                  </a:cubicBezTo>
                  <a:lnTo>
                    <a:pt x="21320" y="10287"/>
                  </a:lnTo>
                  <a:lnTo>
                    <a:pt x="18127" y="8526"/>
                  </a:lnTo>
                  <a:lnTo>
                    <a:pt x="21320" y="6766"/>
                  </a:lnTo>
                  <a:lnTo>
                    <a:pt x="21319" y="6762"/>
                  </a:lnTo>
                  <a:cubicBezTo>
                    <a:pt x="21484" y="6671"/>
                    <a:pt x="21600" y="6479"/>
                    <a:pt x="21600" y="6253"/>
                  </a:cubicBezTo>
                  <a:cubicBezTo>
                    <a:pt x="21600" y="6027"/>
                    <a:pt x="21484" y="5835"/>
                    <a:pt x="21319" y="5743"/>
                  </a:cubicBezTo>
                  <a:lnTo>
                    <a:pt x="21320" y="5740"/>
                  </a:lnTo>
                  <a:lnTo>
                    <a:pt x="11011" y="56"/>
                  </a:lnTo>
                  <a:lnTo>
                    <a:pt x="11009" y="59"/>
                  </a:lnTo>
                  <a:cubicBezTo>
                    <a:pt x="10946" y="23"/>
                    <a:pt x="10876" y="0"/>
                    <a:pt x="10800" y="0"/>
                  </a:cubicBezTo>
                  <a:cubicBezTo>
                    <a:pt x="10724" y="0"/>
                    <a:pt x="10654" y="23"/>
                    <a:pt x="10591" y="59"/>
                  </a:cubicBezTo>
                  <a:lnTo>
                    <a:pt x="10589" y="56"/>
                  </a:lnTo>
                  <a:lnTo>
                    <a:pt x="280" y="5740"/>
                  </a:lnTo>
                  <a:lnTo>
                    <a:pt x="281" y="5743"/>
                  </a:lnTo>
                  <a:cubicBezTo>
                    <a:pt x="116" y="5835"/>
                    <a:pt x="0" y="6027"/>
                    <a:pt x="0" y="6253"/>
                  </a:cubicBezTo>
                  <a:cubicBezTo>
                    <a:pt x="0" y="6479"/>
                    <a:pt x="116" y="6671"/>
                    <a:pt x="281" y="6762"/>
                  </a:cubicBezTo>
                  <a:lnTo>
                    <a:pt x="280" y="6766"/>
                  </a:lnTo>
                  <a:lnTo>
                    <a:pt x="3473" y="8526"/>
                  </a:lnTo>
                  <a:lnTo>
                    <a:pt x="280" y="10287"/>
                  </a:lnTo>
                  <a:lnTo>
                    <a:pt x="281" y="10290"/>
                  </a:lnTo>
                  <a:cubicBezTo>
                    <a:pt x="116" y="10383"/>
                    <a:pt x="0" y="10574"/>
                    <a:pt x="0" y="10800"/>
                  </a:cubicBezTo>
                  <a:cubicBezTo>
                    <a:pt x="0" y="11026"/>
                    <a:pt x="116" y="11218"/>
                    <a:pt x="281" y="11310"/>
                  </a:cubicBezTo>
                  <a:lnTo>
                    <a:pt x="280" y="11313"/>
                  </a:lnTo>
                  <a:lnTo>
                    <a:pt x="3473" y="13074"/>
                  </a:lnTo>
                  <a:lnTo>
                    <a:pt x="280" y="14834"/>
                  </a:lnTo>
                  <a:lnTo>
                    <a:pt x="281" y="14838"/>
                  </a:lnTo>
                  <a:cubicBezTo>
                    <a:pt x="116" y="14930"/>
                    <a:pt x="0" y="15121"/>
                    <a:pt x="0" y="15347"/>
                  </a:cubicBezTo>
                  <a:cubicBezTo>
                    <a:pt x="0" y="15574"/>
                    <a:pt x="116" y="15765"/>
                    <a:pt x="281" y="15857"/>
                  </a:cubicBezTo>
                  <a:lnTo>
                    <a:pt x="280" y="15860"/>
                  </a:lnTo>
                  <a:lnTo>
                    <a:pt x="10589" y="21544"/>
                  </a:lnTo>
                  <a:lnTo>
                    <a:pt x="10591" y="21541"/>
                  </a:lnTo>
                  <a:cubicBezTo>
                    <a:pt x="10654" y="21577"/>
                    <a:pt x="10724" y="21600"/>
                    <a:pt x="10800" y="21600"/>
                  </a:cubicBezTo>
                  <a:cubicBezTo>
                    <a:pt x="10876" y="21600"/>
                    <a:pt x="10946" y="21577"/>
                    <a:pt x="11009" y="21541"/>
                  </a:cubicBezTo>
                  <a:lnTo>
                    <a:pt x="11011" y="21544"/>
                  </a:lnTo>
                  <a:lnTo>
                    <a:pt x="21320" y="15860"/>
                  </a:lnTo>
                  <a:lnTo>
                    <a:pt x="21319" y="15857"/>
                  </a:lnTo>
                  <a:cubicBezTo>
                    <a:pt x="21484" y="15765"/>
                    <a:pt x="21600" y="15574"/>
                    <a:pt x="21600" y="15347"/>
                  </a:cubicBezTo>
                  <a:cubicBezTo>
                    <a:pt x="21600" y="15121"/>
                    <a:pt x="21484" y="14930"/>
                    <a:pt x="21319" y="14838"/>
                  </a:cubicBezTo>
                  <a:lnTo>
                    <a:pt x="21320" y="14834"/>
                  </a:lnTo>
                  <a:lnTo>
                    <a:pt x="18127" y="13074"/>
                  </a:lnTo>
                  <a:lnTo>
                    <a:pt x="21320" y="11313"/>
                  </a:lnTo>
                  <a:lnTo>
                    <a:pt x="21319" y="11310"/>
                  </a:lnTo>
                  <a:cubicBezTo>
                    <a:pt x="21484" y="11218"/>
                    <a:pt x="21600" y="11026"/>
                    <a:pt x="21600" y="10800"/>
                  </a:cubicBezTo>
                </a:path>
              </a:pathLst>
            </a:custGeom>
            <a:solidFill>
              <a:schemeClr val="bg1"/>
            </a:solidFill>
            <a:ln w="12700">
              <a:noFill/>
              <a:miter lim="400000"/>
            </a:ln>
          </p:spPr>
          <p:txBody>
            <a:bodyPr lIns="19045" tIns="19045" rIns="19045" bIns="19045" anchor="ctr"/>
            <a:lstStyle/>
            <a:p>
              <a:pPr defTabSz="228600">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500">
                <a:solidFill>
                  <a:schemeClr val="bg1"/>
                </a:solidFill>
              </a:endParaRPr>
            </a:p>
          </p:txBody>
        </p:sp>
      </p:grpSp>
      <p:sp>
        <p:nvSpPr>
          <p:cNvPr id="16" name="TextBox 34"/>
          <p:cNvSpPr txBox="1"/>
          <p:nvPr/>
        </p:nvSpPr>
        <p:spPr>
          <a:xfrm>
            <a:off x="521036" y="3343701"/>
            <a:ext cx="6698630" cy="2554545"/>
          </a:xfrm>
          <a:prstGeom prst="rect">
            <a:avLst/>
          </a:prstGeom>
          <a:noFill/>
        </p:spPr>
        <p:txBody>
          <a:bodyPr wrap="square" rtlCol="0">
            <a:spAutoFit/>
          </a:bodyPr>
          <a:lstStyle/>
          <a:p>
            <a:r>
              <a:rPr lang="zh-CN" altLang="en-US" sz="1600" dirty="0" smtClean="0">
                <a:latin typeface="楷体" pitchFamily="49" charset="-122"/>
                <a:ea typeface="楷体" pitchFamily="49" charset="-122"/>
              </a:rPr>
              <a:t>    </a:t>
            </a:r>
            <a:r>
              <a:rPr lang="zh-CN" altLang="en-US" sz="1600" dirty="0" smtClean="0">
                <a:latin typeface="隶书" pitchFamily="49" charset="-122"/>
                <a:ea typeface="隶书" pitchFamily="49" charset="-122"/>
              </a:rPr>
              <a:t>合肥国和专利代理事务所成立于</a:t>
            </a:r>
            <a:r>
              <a:rPr lang="en-US" altLang="zh-CN" sz="1600" dirty="0" smtClean="0">
                <a:latin typeface="隶书" pitchFamily="49" charset="-122"/>
                <a:ea typeface="隶书" pitchFamily="49" charset="-122"/>
              </a:rPr>
              <a:t>2016</a:t>
            </a:r>
            <a:r>
              <a:rPr lang="zh-CN" altLang="en-US" sz="1600" dirty="0" smtClean="0">
                <a:latin typeface="隶书" pitchFamily="49" charset="-122"/>
                <a:ea typeface="隶书" pitchFamily="49" charset="-122"/>
              </a:rPr>
              <a:t>年</a:t>
            </a:r>
            <a:r>
              <a:rPr lang="en-US" altLang="zh-CN" sz="1600" dirty="0" smtClean="0">
                <a:latin typeface="隶书" pitchFamily="49" charset="-122"/>
                <a:ea typeface="隶书" pitchFamily="49" charset="-122"/>
              </a:rPr>
              <a:t>11</a:t>
            </a:r>
            <a:r>
              <a:rPr lang="zh-CN" altLang="en-US" sz="1600" dirty="0" smtClean="0">
                <a:latin typeface="隶书" pitchFamily="49" charset="-122"/>
                <a:ea typeface="隶书" pitchFamily="49" charset="-122"/>
              </a:rPr>
              <a:t>月</a:t>
            </a:r>
            <a:r>
              <a:rPr lang="en-US" altLang="zh-CN" sz="1600" dirty="0" smtClean="0">
                <a:latin typeface="隶书" pitchFamily="49" charset="-122"/>
                <a:ea typeface="隶书" pitchFamily="49" charset="-122"/>
              </a:rPr>
              <a:t>-</a:t>
            </a:r>
            <a:r>
              <a:rPr lang="zh-CN" altLang="en-US" sz="1600" dirty="0" smtClean="0">
                <a:latin typeface="隶书" pitchFamily="49" charset="-122"/>
                <a:ea typeface="隶书" pitchFamily="49" charset="-122"/>
              </a:rPr>
              <a:t>国家知识产权局备案机构代码</a:t>
            </a:r>
            <a:r>
              <a:rPr lang="en-US" sz="1600" dirty="0" smtClean="0">
                <a:latin typeface="隶书" pitchFamily="49" charset="-122"/>
                <a:ea typeface="隶书" pitchFamily="49" charset="-122"/>
              </a:rPr>
              <a:t>34131</a:t>
            </a:r>
            <a:r>
              <a:rPr lang="zh-CN" altLang="en-US" sz="1600" dirty="0" smtClean="0">
                <a:latin typeface="隶书" pitchFamily="49" charset="-122"/>
                <a:ea typeface="隶书" pitchFamily="49" charset="-122"/>
              </a:rPr>
              <a:t>。</a:t>
            </a:r>
            <a:endParaRPr lang="en-US" altLang="zh-CN" sz="1600" dirty="0" smtClean="0">
              <a:latin typeface="隶书" pitchFamily="49" charset="-122"/>
              <a:ea typeface="隶书" pitchFamily="49" charset="-122"/>
            </a:endParaRPr>
          </a:p>
          <a:p>
            <a:endParaRPr lang="zh-CN" altLang="en-US" sz="1600" dirty="0" smtClean="0">
              <a:latin typeface="隶书" pitchFamily="49" charset="-122"/>
              <a:ea typeface="隶书" pitchFamily="49" charset="-122"/>
            </a:endParaRPr>
          </a:p>
          <a:p>
            <a:r>
              <a:rPr lang="zh-CN" altLang="en-US" sz="1600" dirty="0" smtClean="0">
                <a:latin typeface="隶书" pitchFamily="49" charset="-122"/>
                <a:ea typeface="隶书" pitchFamily="49" charset="-122"/>
              </a:rPr>
              <a:t>    我所基于安徽省国防科技情报研究所支持、以安徽国科知识产权代理有限公司为基础并立足于我省国防科技技术的运维而创建，我所主要的业务负责人员均通过国防保密资格认证，具备从事相关保密事务资质。</a:t>
            </a:r>
            <a:endParaRPr lang="en-US" altLang="zh-CN" sz="1600" dirty="0" smtClean="0">
              <a:latin typeface="隶书" pitchFamily="49" charset="-122"/>
              <a:ea typeface="隶书" pitchFamily="49" charset="-122"/>
            </a:endParaRPr>
          </a:p>
          <a:p>
            <a:endParaRPr lang="zh-CN" altLang="en-US" sz="1600" dirty="0" smtClean="0">
              <a:latin typeface="隶书" pitchFamily="49" charset="-122"/>
              <a:ea typeface="隶书" pitchFamily="49" charset="-122"/>
            </a:endParaRPr>
          </a:p>
          <a:p>
            <a:r>
              <a:rPr lang="zh-CN" altLang="en-US" sz="1600" dirty="0" smtClean="0">
                <a:latin typeface="隶书" pitchFamily="49" charset="-122"/>
                <a:ea typeface="隶书" pitchFamily="49" charset="-122"/>
              </a:rPr>
              <a:t>    我所主要提供国内专利申请、</a:t>
            </a:r>
            <a:r>
              <a:rPr lang="en-US" sz="1600" dirty="0" smtClean="0">
                <a:latin typeface="隶书" pitchFamily="49" charset="-122"/>
                <a:ea typeface="隶书" pitchFamily="49" charset="-122"/>
              </a:rPr>
              <a:t>PCT</a:t>
            </a:r>
            <a:r>
              <a:rPr lang="zh-CN" altLang="en-US" sz="1600" dirty="0" smtClean="0">
                <a:latin typeface="隶书" pitchFamily="49" charset="-122"/>
                <a:ea typeface="隶书" pitchFamily="49" charset="-122"/>
              </a:rPr>
              <a:t>国际专利申请、专利无效、商标注册、国防专利资质认定申请、国防科技检索分析、国防专利申请咨询与服务等知识产权综合服务。</a:t>
            </a:r>
            <a:endParaRPr lang="en-US" altLang="zh-CN" sz="1600" dirty="0">
              <a:solidFill>
                <a:schemeClr val="bg1"/>
              </a:solidFill>
              <a:latin typeface="隶书" pitchFamily="49" charset="-122"/>
              <a:ea typeface="隶书" pitchFamily="49" charset="-122"/>
              <a:cs typeface="微软雅黑" panose="020B0503020204020204" charset="-122"/>
            </a:endParaRPr>
          </a:p>
        </p:txBody>
      </p:sp>
      <p:sp>
        <p:nvSpPr>
          <p:cNvPr id="13" name="矩形 12"/>
          <p:cNvSpPr/>
          <p:nvPr/>
        </p:nvSpPr>
        <p:spPr>
          <a:xfrm>
            <a:off x="7368540" y="-12065"/>
            <a:ext cx="4830445" cy="3252470"/>
          </a:xfrm>
          <a:prstGeom prst="rect">
            <a:avLst/>
          </a:prstGeom>
          <a:solidFill>
            <a:srgbClr val="7398D0">
              <a:alpha val="5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26" name="Picture 2"/>
          <p:cNvPicPr>
            <a:picLocks noChangeAspect="1" noChangeArrowheads="1"/>
          </p:cNvPicPr>
          <p:nvPr/>
        </p:nvPicPr>
        <p:blipFill>
          <a:blip r:embed="rId4" cstate="print"/>
          <a:srcRect/>
          <a:stretch>
            <a:fillRect/>
          </a:stretch>
        </p:blipFill>
        <p:spPr bwMode="auto">
          <a:xfrm>
            <a:off x="7773679" y="3498519"/>
            <a:ext cx="4181759" cy="2697565"/>
          </a:xfrm>
          <a:prstGeom prst="rect">
            <a:avLst/>
          </a:prstGeom>
          <a:noFill/>
          <a:ln w="9525">
            <a:noFill/>
            <a:miter lim="800000"/>
            <a:headEnd/>
            <a:tailEnd/>
          </a:ln>
          <a:effectLst/>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Straight Connector 18"/>
          <p:cNvCxnSpPr/>
          <p:nvPr/>
        </p:nvCxnSpPr>
        <p:spPr>
          <a:xfrm>
            <a:off x="1975969" y="1693500"/>
            <a:ext cx="1126255" cy="0"/>
          </a:xfrm>
          <a:prstGeom prst="line">
            <a:avLst/>
          </a:prstGeom>
          <a:ln w="12700" cmpd="sng">
            <a:solidFill>
              <a:schemeClr val="accent1">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2539096" y="2453774"/>
            <a:ext cx="1264908" cy="0"/>
          </a:xfrm>
          <a:prstGeom prst="line">
            <a:avLst/>
          </a:prstGeom>
          <a:ln w="12700" cmpd="sng">
            <a:solidFill>
              <a:schemeClr val="accent2">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3053089" y="3258555"/>
            <a:ext cx="1408766" cy="0"/>
          </a:xfrm>
          <a:prstGeom prst="line">
            <a:avLst/>
          </a:prstGeom>
          <a:ln w="12700" cmpd="sng">
            <a:solidFill>
              <a:schemeClr val="accent3">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3619788" y="4048935"/>
            <a:ext cx="1404511" cy="0"/>
          </a:xfrm>
          <a:prstGeom prst="line">
            <a:avLst/>
          </a:prstGeom>
          <a:ln w="12700" cmpd="sng">
            <a:solidFill>
              <a:schemeClr val="accent4">
                <a:lumMod val="75000"/>
              </a:schemeClr>
            </a:solidFill>
            <a:prstDash val="sysDash"/>
            <a:headEnd type="none"/>
            <a:tailEnd type="oval" w="lg" len="lg"/>
          </a:ln>
          <a:effectLst/>
        </p:spPr>
        <p:style>
          <a:lnRef idx="2">
            <a:schemeClr val="accent1"/>
          </a:lnRef>
          <a:fillRef idx="0">
            <a:schemeClr val="accent1"/>
          </a:fillRef>
          <a:effectRef idx="1">
            <a:schemeClr val="accent1"/>
          </a:effectRef>
          <a:fontRef idx="minor">
            <a:schemeClr val="tx1"/>
          </a:fontRef>
        </p:style>
      </p:cxnSp>
      <p:sp>
        <p:nvSpPr>
          <p:cNvPr id="40" name="TextBox 5"/>
          <p:cNvSpPr txBox="1"/>
          <p:nvPr/>
        </p:nvSpPr>
        <p:spPr>
          <a:xfrm>
            <a:off x="3712191" y="227634"/>
            <a:ext cx="5513696" cy="523220"/>
          </a:xfrm>
          <a:prstGeom prst="rect">
            <a:avLst/>
          </a:prstGeom>
          <a:noFill/>
        </p:spPr>
        <p:txBody>
          <a:bodyPr wrap="square" rtlCol="0">
            <a:spAutoFit/>
          </a:bodyPr>
          <a:lstStyle>
            <a:defPPr>
              <a:defRPr lang="en-US"/>
            </a:defPPr>
            <a:lvl1pPr>
              <a:defRPr sz="3600" b="1">
                <a:gradFill>
                  <a:gsLst>
                    <a:gs pos="0">
                      <a:schemeClr val="accent1"/>
                    </a:gs>
                    <a:gs pos="100000">
                      <a:schemeClr val="accent2"/>
                    </a:gs>
                  </a:gsLst>
                  <a:lin ang="2700000" scaled="0"/>
                </a:gradFill>
                <a:latin typeface="+mj-ea"/>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lang="zh-CN" altLang="en-US" sz="2800" dirty="0" smtClean="0">
                <a:solidFill>
                  <a:srgbClr val="FF0000"/>
                </a:solidFill>
                <a:latin typeface="隶书" pitchFamily="49" charset="-122"/>
                <a:ea typeface="隶书" pitchFamily="49" charset="-122"/>
              </a:rPr>
              <a:t>资深专利代理实务人员介绍</a:t>
            </a:r>
            <a:endParaRPr kumimoji="0" lang="zh-CN" altLang="en-US" sz="2800" b="1" i="0" u="none" strike="noStrike" kern="1200" cap="none" spc="0" normalizeH="0" baseline="0" noProof="0" dirty="0">
              <a:ln>
                <a:noFill/>
              </a:ln>
              <a:solidFill>
                <a:srgbClr val="FF0000"/>
              </a:solidFill>
              <a:effectLst/>
              <a:uLnTx/>
              <a:uFillTx/>
              <a:latin typeface="隶书" pitchFamily="49" charset="-122"/>
              <a:ea typeface="隶书" pitchFamily="49" charset="-122"/>
            </a:endParaRPr>
          </a:p>
        </p:txBody>
      </p:sp>
      <p:sp>
        <p:nvSpPr>
          <p:cNvPr id="41" name="文本框 40"/>
          <p:cNvSpPr txBox="1"/>
          <p:nvPr/>
        </p:nvSpPr>
        <p:spPr>
          <a:xfrm>
            <a:off x="5135396" y="3750653"/>
            <a:ext cx="7056604" cy="1012585"/>
          </a:xfrm>
          <a:prstGeom prst="rect">
            <a:avLst/>
          </a:prstGeom>
          <a:noFill/>
        </p:spPr>
        <p:txBody>
          <a:bodyPr wrap="square" rtlCol="0">
            <a:spAutoFit/>
          </a:bodyPr>
          <a:lstStyle/>
          <a:p>
            <a:pPr lvl="0" defTabSz="457200">
              <a:lnSpc>
                <a:spcPct val="130000"/>
              </a:lnSpc>
              <a:defRPr/>
            </a:pPr>
            <a:r>
              <a:rPr lang="zh-CN" altLang="zh-CN" sz="1600" dirty="0" smtClean="0">
                <a:latin typeface="隶书" pitchFamily="49" charset="-122"/>
                <a:ea typeface="隶书" pitchFamily="49" charset="-122"/>
              </a:rPr>
              <a:t>吴百智：事务所高级合伙人，</a:t>
            </a:r>
            <a:r>
              <a:rPr lang="en-US" altLang="zh-CN" sz="1600" dirty="0" smtClean="0">
                <a:latin typeface="隶书" pitchFamily="49" charset="-122"/>
                <a:ea typeface="隶书" pitchFamily="49" charset="-122"/>
              </a:rPr>
              <a:t>12</a:t>
            </a:r>
            <a:r>
              <a:rPr lang="zh-CN" altLang="en-US" sz="1600" dirty="0" smtClean="0">
                <a:latin typeface="隶书" pitchFamily="49" charset="-122"/>
                <a:ea typeface="隶书" pitchFamily="49" charset="-122"/>
              </a:rPr>
              <a:t>年专利代理经验，</a:t>
            </a:r>
            <a:r>
              <a:rPr lang="zh-CN" altLang="zh-CN" sz="1600" dirty="0" smtClean="0">
                <a:latin typeface="隶书" pitchFamily="49" charset="-122"/>
                <a:ea typeface="隶书" pitchFamily="49" charset="-122"/>
              </a:rPr>
              <a:t>主要涉及机械技术领域案件</a:t>
            </a:r>
            <a:r>
              <a:rPr lang="zh-CN" altLang="en-US" sz="1600" dirty="0" smtClean="0">
                <a:latin typeface="隶书" pitchFamily="49" charset="-122"/>
                <a:ea typeface="隶书" pitchFamily="49" charset="-122"/>
              </a:rPr>
              <a:t>，综合授权率在</a:t>
            </a:r>
            <a:r>
              <a:rPr lang="en-US" altLang="zh-CN" sz="1600" dirty="0" smtClean="0">
                <a:latin typeface="隶书" pitchFamily="49" charset="-122"/>
                <a:ea typeface="隶书" pitchFamily="49" charset="-122"/>
              </a:rPr>
              <a:t>75%-80%</a:t>
            </a:r>
          </a:p>
          <a:p>
            <a:pPr lvl="0" defTabSz="457200">
              <a:lnSpc>
                <a:spcPct val="130000"/>
              </a:lnSpc>
              <a:defRPr/>
            </a:pPr>
            <a:r>
              <a:rPr lang="zh-CN" altLang="en-US" sz="1400" dirty="0" smtClean="0">
                <a:latin typeface="隶书" pitchFamily="49" charset="-122"/>
                <a:ea typeface="隶书" pitchFamily="49" charset="-122"/>
              </a:rPr>
              <a:t>                （注：综合授权率</a:t>
            </a:r>
            <a:r>
              <a:rPr lang="en-US" altLang="zh-CN" sz="1400" dirty="0" smtClean="0">
                <a:latin typeface="隶书" pitchFamily="49" charset="-122"/>
                <a:ea typeface="隶书" pitchFamily="49" charset="-122"/>
              </a:rPr>
              <a:t>=</a:t>
            </a:r>
            <a:r>
              <a:rPr lang="zh-CN" altLang="en-US" sz="1400" dirty="0" smtClean="0">
                <a:latin typeface="隶书" pitchFamily="49" charset="-122"/>
                <a:ea typeface="隶书" pitchFamily="49" charset="-122"/>
              </a:rPr>
              <a:t>已授权公告的专利数量</a:t>
            </a:r>
            <a:r>
              <a:rPr lang="en-US" altLang="zh-CN" sz="1400" dirty="0" smtClean="0">
                <a:latin typeface="隶书" pitchFamily="49" charset="-122"/>
                <a:ea typeface="隶书" pitchFamily="49" charset="-122"/>
              </a:rPr>
              <a:t>/</a:t>
            </a:r>
            <a:r>
              <a:rPr lang="zh-CN" altLang="en-US" sz="1400" dirty="0" smtClean="0">
                <a:latin typeface="隶书" pitchFamily="49" charset="-122"/>
                <a:ea typeface="隶书" pitchFamily="49" charset="-122"/>
              </a:rPr>
              <a:t>所有已公布的专利数量）</a:t>
            </a:r>
            <a:endParaRPr kumimoji="1" lang="zh-CN" altLang="en-US" sz="1400" b="0" i="0" u="none" strike="noStrike" kern="1200" cap="none" spc="0" normalizeH="0" baseline="0" noProof="0" dirty="0">
              <a:ln>
                <a:noFill/>
              </a:ln>
              <a:solidFill>
                <a:srgbClr val="FF0000"/>
              </a:solidFill>
              <a:effectLst/>
              <a:uLnTx/>
              <a:uFillTx/>
              <a:latin typeface="隶书" pitchFamily="49" charset="-122"/>
              <a:ea typeface="隶书" pitchFamily="49" charset="-122"/>
            </a:endParaRPr>
          </a:p>
        </p:txBody>
      </p:sp>
      <p:sp>
        <p:nvSpPr>
          <p:cNvPr id="42" name="文本框 41"/>
          <p:cNvSpPr txBox="1"/>
          <p:nvPr/>
        </p:nvSpPr>
        <p:spPr>
          <a:xfrm>
            <a:off x="3868148" y="2154601"/>
            <a:ext cx="6940879" cy="732508"/>
          </a:xfrm>
          <a:prstGeom prst="rect">
            <a:avLst/>
          </a:prstGeom>
          <a:noFill/>
        </p:spPr>
        <p:txBody>
          <a:bodyPr wrap="square" rtlCol="0">
            <a:spAutoFit/>
          </a:bodyPr>
          <a:lstStyle/>
          <a:p>
            <a:pPr lvl="0" defTabSz="457200">
              <a:lnSpc>
                <a:spcPct val="130000"/>
              </a:lnSpc>
              <a:defRPr/>
            </a:pPr>
            <a:r>
              <a:rPr lang="zh-CN" altLang="en-US" sz="1600" dirty="0" smtClean="0">
                <a:latin typeface="隶书" pitchFamily="49" charset="-122"/>
                <a:ea typeface="隶书" pitchFamily="49" charset="-122"/>
              </a:rPr>
              <a:t>孙永刚：</a:t>
            </a:r>
            <a:r>
              <a:rPr lang="zh-CN" altLang="zh-CN" sz="1600" dirty="0" smtClean="0">
                <a:latin typeface="隶书" pitchFamily="49" charset="-122"/>
                <a:ea typeface="隶书" pitchFamily="49" charset="-122"/>
              </a:rPr>
              <a:t>事务所副所长，</a:t>
            </a:r>
            <a:r>
              <a:rPr lang="en-US" altLang="zh-CN" sz="1600" dirty="0" smtClean="0">
                <a:latin typeface="隶书" pitchFamily="49" charset="-122"/>
                <a:ea typeface="隶书" pitchFamily="49" charset="-122"/>
              </a:rPr>
              <a:t>12</a:t>
            </a:r>
            <a:r>
              <a:rPr lang="zh-CN" altLang="en-US" sz="1600" dirty="0" smtClean="0">
                <a:latin typeface="隶书" pitchFamily="49" charset="-122"/>
                <a:ea typeface="隶书" pitchFamily="49" charset="-122"/>
              </a:rPr>
              <a:t>年专利代理经验，</a:t>
            </a:r>
            <a:r>
              <a:rPr lang="zh-CN" altLang="zh-CN" sz="1600" dirty="0" smtClean="0">
                <a:latin typeface="隶书" pitchFamily="49" charset="-122"/>
                <a:ea typeface="隶书" pitchFamily="49" charset="-122"/>
              </a:rPr>
              <a:t>具备军工保密资质，主要涉及</a:t>
            </a:r>
            <a:r>
              <a:rPr lang="zh-CN" altLang="en-US" sz="1600" dirty="0" smtClean="0">
                <a:latin typeface="隶书" pitchFamily="49" charset="-122"/>
                <a:ea typeface="隶书" pitchFamily="49" charset="-122"/>
              </a:rPr>
              <a:t>生物、新</a:t>
            </a:r>
            <a:r>
              <a:rPr lang="zh-CN" altLang="zh-CN" sz="1600" dirty="0" smtClean="0">
                <a:latin typeface="隶书" pitchFamily="49" charset="-122"/>
                <a:ea typeface="隶书" pitchFamily="49" charset="-122"/>
              </a:rPr>
              <a:t>材料</a:t>
            </a:r>
            <a:r>
              <a:rPr lang="zh-CN" altLang="en-US" sz="1600" dirty="0" smtClean="0">
                <a:latin typeface="隶书" pitchFamily="49" charset="-122"/>
                <a:ea typeface="隶书" pitchFamily="49" charset="-122"/>
              </a:rPr>
              <a:t>化学</a:t>
            </a:r>
            <a:r>
              <a:rPr lang="zh-CN" altLang="zh-CN" sz="1600" dirty="0" smtClean="0">
                <a:latin typeface="隶书" pitchFamily="49" charset="-122"/>
                <a:ea typeface="隶书" pitchFamily="49" charset="-122"/>
              </a:rPr>
              <a:t>技术领域案件</a:t>
            </a:r>
            <a:r>
              <a:rPr lang="zh-CN" altLang="en-US" sz="1600" dirty="0" smtClean="0">
                <a:latin typeface="隶书" pitchFamily="49" charset="-122"/>
                <a:ea typeface="隶书" pitchFamily="49" charset="-122"/>
              </a:rPr>
              <a:t>，代理专利申请综合授权率在</a:t>
            </a:r>
            <a:r>
              <a:rPr lang="en-US" altLang="zh-CN" sz="1600" dirty="0" smtClean="0">
                <a:latin typeface="隶书" pitchFamily="49" charset="-122"/>
                <a:ea typeface="隶书" pitchFamily="49" charset="-122"/>
              </a:rPr>
              <a:t>55%-63%</a:t>
            </a:r>
            <a:endParaRPr kumimoji="1" lang="zh-CN" altLang="en-US" sz="1600" b="0" i="0" u="none" strike="noStrike" kern="1200" cap="none" spc="0" normalizeH="0" baseline="0" noProof="0" dirty="0">
              <a:ln>
                <a:noFill/>
              </a:ln>
              <a:solidFill>
                <a:srgbClr val="FF0000"/>
              </a:solidFill>
              <a:effectLst/>
              <a:uLnTx/>
              <a:uFillTx/>
              <a:latin typeface="隶书" pitchFamily="49" charset="-122"/>
              <a:ea typeface="隶书" pitchFamily="49" charset="-122"/>
            </a:endParaRPr>
          </a:p>
        </p:txBody>
      </p:sp>
      <p:sp>
        <p:nvSpPr>
          <p:cNvPr id="43" name="文本框 42"/>
          <p:cNvSpPr txBox="1"/>
          <p:nvPr/>
        </p:nvSpPr>
        <p:spPr>
          <a:xfrm>
            <a:off x="4515420" y="2953423"/>
            <a:ext cx="6188644" cy="732508"/>
          </a:xfrm>
          <a:prstGeom prst="rect">
            <a:avLst/>
          </a:prstGeom>
          <a:noFill/>
        </p:spPr>
        <p:txBody>
          <a:bodyPr wrap="square" rtlCol="0">
            <a:spAutoFit/>
          </a:bodyPr>
          <a:lstStyle/>
          <a:p>
            <a:pPr lvl="0" defTabSz="457200">
              <a:lnSpc>
                <a:spcPct val="130000"/>
              </a:lnSpc>
              <a:defRPr/>
            </a:pPr>
            <a:r>
              <a:rPr lang="zh-CN" altLang="zh-CN" sz="1600" dirty="0" smtClean="0">
                <a:latin typeface="隶书" pitchFamily="49" charset="-122"/>
                <a:ea typeface="隶书" pitchFamily="49" charset="-122"/>
              </a:rPr>
              <a:t>崔雅丽：事务所高级合伙人，</a:t>
            </a:r>
            <a:r>
              <a:rPr lang="en-US" altLang="zh-CN" sz="1600" dirty="0" smtClean="0">
                <a:latin typeface="隶书" pitchFamily="49" charset="-122"/>
                <a:ea typeface="隶书" pitchFamily="49" charset="-122"/>
              </a:rPr>
              <a:t>11</a:t>
            </a:r>
            <a:r>
              <a:rPr lang="zh-CN" altLang="en-US" sz="1600" dirty="0" smtClean="0">
                <a:latin typeface="隶书" pitchFamily="49" charset="-122"/>
                <a:ea typeface="隶书" pitchFamily="49" charset="-122"/>
              </a:rPr>
              <a:t>年专利代理经验，</a:t>
            </a:r>
            <a:r>
              <a:rPr lang="zh-CN" altLang="zh-CN" sz="1600" dirty="0" smtClean="0">
                <a:latin typeface="隶书" pitchFamily="49" charset="-122"/>
                <a:ea typeface="隶书" pitchFamily="49" charset="-122"/>
              </a:rPr>
              <a:t>主要涉及机械技术领域案件</a:t>
            </a:r>
            <a:r>
              <a:rPr lang="zh-CN" altLang="en-US" sz="1600" dirty="0" smtClean="0">
                <a:latin typeface="隶书" pitchFamily="49" charset="-122"/>
                <a:ea typeface="隶书" pitchFamily="49" charset="-122"/>
              </a:rPr>
              <a:t>，代理专利申请综合授权率在</a:t>
            </a:r>
            <a:r>
              <a:rPr lang="en-US" altLang="zh-CN" sz="1600" dirty="0" smtClean="0">
                <a:latin typeface="隶书" pitchFamily="49" charset="-122"/>
                <a:ea typeface="隶书" pitchFamily="49" charset="-122"/>
              </a:rPr>
              <a:t>68%-75%</a:t>
            </a:r>
            <a:endParaRPr kumimoji="1" lang="zh-CN" altLang="en-US" sz="1600" b="0" i="0" u="none" strike="noStrike" kern="1200" cap="none" spc="0" normalizeH="0" baseline="0" noProof="0" dirty="0">
              <a:ln>
                <a:noFill/>
              </a:ln>
              <a:solidFill>
                <a:srgbClr val="FF0000"/>
              </a:solidFill>
              <a:effectLst/>
              <a:uLnTx/>
              <a:uFillTx/>
              <a:latin typeface="隶书" pitchFamily="49" charset="-122"/>
              <a:ea typeface="隶书" pitchFamily="49" charset="-122"/>
            </a:endParaRPr>
          </a:p>
        </p:txBody>
      </p:sp>
      <p:sp>
        <p:nvSpPr>
          <p:cNvPr id="44" name="文本框 43"/>
          <p:cNvSpPr txBox="1"/>
          <p:nvPr/>
        </p:nvSpPr>
        <p:spPr>
          <a:xfrm>
            <a:off x="3220877" y="1401499"/>
            <a:ext cx="6782931" cy="732508"/>
          </a:xfrm>
          <a:prstGeom prst="rect">
            <a:avLst/>
          </a:prstGeom>
          <a:noFill/>
        </p:spPr>
        <p:txBody>
          <a:bodyPr wrap="square" rtlCol="0">
            <a:spAutoFit/>
          </a:bodyPr>
          <a:lstStyle/>
          <a:p>
            <a:pPr lvl="0" defTabSz="457200">
              <a:lnSpc>
                <a:spcPct val="130000"/>
              </a:lnSpc>
              <a:defRPr/>
            </a:pPr>
            <a:r>
              <a:rPr lang="zh-CN" altLang="en-US" sz="1600" dirty="0" smtClean="0">
                <a:latin typeface="隶书" pitchFamily="49" charset="-122"/>
                <a:ea typeface="隶书" pitchFamily="49" charset="-122"/>
              </a:rPr>
              <a:t>张祥骞：</a:t>
            </a:r>
            <a:r>
              <a:rPr lang="zh-CN" altLang="zh-CN" sz="1600" dirty="0" smtClean="0">
                <a:latin typeface="隶书" pitchFamily="49" charset="-122"/>
                <a:ea typeface="隶书" pitchFamily="49" charset="-122"/>
              </a:rPr>
              <a:t>事务所所长，</a:t>
            </a:r>
            <a:r>
              <a:rPr lang="en-US" altLang="zh-CN" sz="1600" dirty="0" smtClean="0">
                <a:latin typeface="隶书" pitchFamily="49" charset="-122"/>
                <a:ea typeface="隶书" pitchFamily="49" charset="-122"/>
              </a:rPr>
              <a:t>11</a:t>
            </a:r>
            <a:r>
              <a:rPr lang="zh-CN" altLang="en-US" sz="1600" dirty="0" smtClean="0">
                <a:latin typeface="隶书" pitchFamily="49" charset="-122"/>
                <a:ea typeface="隶书" pitchFamily="49" charset="-122"/>
              </a:rPr>
              <a:t>年专利代理经验，</a:t>
            </a:r>
            <a:r>
              <a:rPr lang="zh-CN" altLang="zh-CN" sz="1600" dirty="0" smtClean="0">
                <a:latin typeface="隶书" pitchFamily="49" charset="-122"/>
                <a:ea typeface="隶书" pitchFamily="49" charset="-122"/>
              </a:rPr>
              <a:t>具备军工保密资质，主要涉及</a:t>
            </a:r>
            <a:r>
              <a:rPr lang="zh-CN" altLang="en-US" sz="1600" dirty="0" smtClean="0">
                <a:latin typeface="隶书" pitchFamily="49" charset="-122"/>
                <a:ea typeface="隶书" pitchFamily="49" charset="-122"/>
              </a:rPr>
              <a:t>计算机软件、电学</a:t>
            </a:r>
            <a:r>
              <a:rPr lang="zh-CN" altLang="zh-CN" sz="1600" dirty="0" smtClean="0">
                <a:latin typeface="隶书" pitchFamily="49" charset="-122"/>
                <a:ea typeface="隶书" pitchFamily="49" charset="-122"/>
              </a:rPr>
              <a:t>领域案件</a:t>
            </a:r>
            <a:r>
              <a:rPr lang="zh-CN" altLang="en-US" sz="1600" dirty="0" smtClean="0">
                <a:latin typeface="隶书" pitchFamily="49" charset="-122"/>
                <a:ea typeface="隶书" pitchFamily="49" charset="-122"/>
              </a:rPr>
              <a:t>，代理专利申请综合授权率在</a:t>
            </a:r>
            <a:r>
              <a:rPr lang="en-US" altLang="zh-CN" sz="1600" dirty="0" smtClean="0">
                <a:latin typeface="隶书" pitchFamily="49" charset="-122"/>
                <a:ea typeface="隶书" pitchFamily="49" charset="-122"/>
              </a:rPr>
              <a:t>64%-68%</a:t>
            </a:r>
            <a:endParaRPr kumimoji="1" lang="zh-CN" altLang="en-US" sz="1600" b="0" i="0" u="none" strike="noStrike" kern="1200" cap="none" spc="0" normalizeH="0" baseline="0" noProof="0" dirty="0">
              <a:ln>
                <a:noFill/>
              </a:ln>
              <a:solidFill>
                <a:srgbClr val="FF0000"/>
              </a:solidFill>
              <a:effectLst/>
              <a:uLnTx/>
              <a:uFillTx/>
              <a:latin typeface="隶书" pitchFamily="49" charset="-122"/>
              <a:ea typeface="隶书" pitchFamily="49" charset="-122"/>
            </a:endParaRPr>
          </a:p>
        </p:txBody>
      </p:sp>
      <p:pic>
        <p:nvPicPr>
          <p:cNvPr id="1026" name="Picture 2"/>
          <p:cNvPicPr>
            <a:picLocks noChangeAspect="1" noChangeArrowheads="1"/>
          </p:cNvPicPr>
          <p:nvPr/>
        </p:nvPicPr>
        <p:blipFill>
          <a:blip r:embed="rId3" cstate="print"/>
          <a:srcRect/>
          <a:stretch>
            <a:fillRect/>
          </a:stretch>
        </p:blipFill>
        <p:spPr bwMode="auto">
          <a:xfrm>
            <a:off x="1231567" y="1062394"/>
            <a:ext cx="774653" cy="99598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1771437" y="2098984"/>
            <a:ext cx="733425" cy="8858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2340520" y="3031794"/>
            <a:ext cx="714375" cy="876300"/>
          </a:xfrm>
          <a:prstGeom prst="rect">
            <a:avLst/>
          </a:prstGeom>
          <a:noFill/>
          <a:ln w="9525">
            <a:noFill/>
            <a:miter lim="800000"/>
            <a:headEnd/>
            <a:tailEnd/>
          </a:ln>
          <a:effectLst/>
        </p:spPr>
      </p:pic>
      <p:pic>
        <p:nvPicPr>
          <p:cNvPr id="1029" name="Picture 5"/>
          <p:cNvPicPr>
            <a:picLocks noChangeAspect="1" noChangeArrowheads="1"/>
          </p:cNvPicPr>
          <p:nvPr/>
        </p:nvPicPr>
        <p:blipFill>
          <a:blip r:embed="rId6" cstate="print"/>
          <a:srcRect/>
          <a:stretch>
            <a:fillRect/>
          </a:stretch>
        </p:blipFill>
        <p:spPr bwMode="auto">
          <a:xfrm>
            <a:off x="2890554" y="3942072"/>
            <a:ext cx="733425" cy="857250"/>
          </a:xfrm>
          <a:prstGeom prst="rect">
            <a:avLst/>
          </a:prstGeom>
          <a:noFill/>
          <a:ln w="9525">
            <a:noFill/>
            <a:miter lim="800000"/>
            <a:headEnd/>
            <a:tailEnd/>
          </a:ln>
          <a:effectLst/>
        </p:spPr>
      </p:pic>
      <p:pic>
        <p:nvPicPr>
          <p:cNvPr id="45" name="Picture 2"/>
          <p:cNvPicPr>
            <a:picLocks noChangeAspect="1" noChangeArrowheads="1"/>
          </p:cNvPicPr>
          <p:nvPr/>
        </p:nvPicPr>
        <p:blipFill>
          <a:blip r:embed="rId7" cstate="print"/>
          <a:srcRect/>
          <a:stretch>
            <a:fillRect/>
          </a:stretch>
        </p:blipFill>
        <p:spPr bwMode="auto">
          <a:xfrm>
            <a:off x="6106947" y="4776716"/>
            <a:ext cx="2848311" cy="1878272"/>
          </a:xfrm>
          <a:prstGeom prst="rect">
            <a:avLst/>
          </a:prstGeom>
          <a:noFill/>
          <a:ln w="9525">
            <a:noFill/>
            <a:miter lim="800000"/>
            <a:headEnd/>
            <a:tailEnd/>
          </a:ln>
          <a:effectLst/>
        </p:spPr>
      </p:pic>
      <p:pic>
        <p:nvPicPr>
          <p:cNvPr id="46" name="Picture 3"/>
          <p:cNvPicPr>
            <a:picLocks noChangeAspect="1" noChangeArrowheads="1"/>
          </p:cNvPicPr>
          <p:nvPr/>
        </p:nvPicPr>
        <p:blipFill>
          <a:blip r:embed="rId8" cstate="print"/>
          <a:srcRect/>
          <a:stretch>
            <a:fillRect/>
          </a:stretch>
        </p:blipFill>
        <p:spPr bwMode="auto">
          <a:xfrm>
            <a:off x="8937292" y="4735773"/>
            <a:ext cx="3018145" cy="1951630"/>
          </a:xfrm>
          <a:prstGeom prst="rect">
            <a:avLst/>
          </a:prstGeom>
          <a:noFill/>
          <a:ln w="9525">
            <a:noFill/>
            <a:miter lim="800000"/>
            <a:headEnd/>
            <a:tailEnd/>
          </a:ln>
          <a:effectLst/>
        </p:spPr>
      </p:pic>
      <p:sp>
        <p:nvSpPr>
          <p:cNvPr id="47" name="矩形 46"/>
          <p:cNvSpPr/>
          <p:nvPr/>
        </p:nvSpPr>
        <p:spPr>
          <a:xfrm>
            <a:off x="6250675" y="5854890"/>
            <a:ext cx="1228298" cy="504967"/>
          </a:xfrm>
          <a:prstGeom prst="rect">
            <a:avLst/>
          </a:prstGeom>
          <a:solidFill>
            <a:schemeClr val="accent1">
              <a:alpha val="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8" name="直接箭头连接符 47"/>
          <p:cNvCxnSpPr/>
          <p:nvPr/>
        </p:nvCxnSpPr>
        <p:spPr>
          <a:xfrm rot="10800000" flipV="1">
            <a:off x="5076968" y="6182434"/>
            <a:ext cx="1078175" cy="136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pic>
        <p:nvPicPr>
          <p:cNvPr id="50" name="Picture 2"/>
          <p:cNvPicPr>
            <a:picLocks noChangeAspect="1" noChangeArrowheads="1"/>
          </p:cNvPicPr>
          <p:nvPr/>
        </p:nvPicPr>
        <p:blipFill>
          <a:blip r:embed="rId9" cstate="print"/>
          <a:srcRect/>
          <a:stretch>
            <a:fillRect/>
          </a:stretch>
        </p:blipFill>
        <p:spPr bwMode="auto">
          <a:xfrm>
            <a:off x="1401170" y="5597217"/>
            <a:ext cx="3657600" cy="1095375"/>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5"/>
          <p:cNvSpPr txBox="1"/>
          <p:nvPr/>
        </p:nvSpPr>
        <p:spPr>
          <a:xfrm>
            <a:off x="3797447" y="705306"/>
            <a:ext cx="4827937" cy="954107"/>
          </a:xfrm>
          <a:prstGeom prst="rect">
            <a:avLst/>
          </a:prstGeom>
          <a:noFill/>
        </p:spPr>
        <p:txBody>
          <a:bodyPr wrap="square" rtlCol="0">
            <a:spAutoFit/>
          </a:bodyPr>
          <a:lstStyle>
            <a:defPPr>
              <a:defRPr lang="en-US"/>
            </a:defPPr>
            <a:lvl1pPr>
              <a:defRPr sz="3600" b="1">
                <a:gradFill>
                  <a:gsLst>
                    <a:gs pos="0">
                      <a:schemeClr val="accent1"/>
                    </a:gs>
                    <a:gs pos="100000">
                      <a:schemeClr val="accent2"/>
                    </a:gs>
                  </a:gsLst>
                  <a:lin ang="2700000" scaled="0"/>
                </a:gradFill>
                <a:latin typeface="+mj-ea"/>
                <a:ea typeface="+mj-ea"/>
              </a:defRPr>
            </a:lvl1p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smtClean="0">
                <a:ln>
                  <a:noFill/>
                </a:ln>
                <a:solidFill>
                  <a:prstClr val="black"/>
                </a:solidFill>
                <a:effectLst/>
                <a:uLnTx/>
                <a:uFillTx/>
                <a:latin typeface="隶书" pitchFamily="49" charset="-122"/>
                <a:ea typeface="隶书" pitchFamily="49" charset="-122"/>
              </a:rPr>
              <a:t>服务单位</a:t>
            </a:r>
            <a:endParaRPr kumimoji="0" lang="en-US" altLang="zh-CN" sz="2800" b="1" i="0" u="none" strike="noStrike" kern="1200" cap="none" spc="0" normalizeH="0" baseline="0" noProof="0" dirty="0" smtClean="0">
              <a:ln>
                <a:noFill/>
              </a:ln>
              <a:solidFill>
                <a:prstClr val="black"/>
              </a:solidFill>
              <a:effectLst/>
              <a:uLnTx/>
              <a:uFillTx/>
              <a:latin typeface="隶书" pitchFamily="49" charset="-122"/>
              <a:ea typeface="隶书" pitchFamily="49" charset="-122"/>
            </a:endParaRPr>
          </a:p>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800" b="1" i="0" u="none" strike="noStrike" kern="1200" cap="none" spc="0" normalizeH="0" baseline="0" noProof="0" dirty="0">
              <a:ln>
                <a:noFill/>
              </a:ln>
              <a:solidFill>
                <a:srgbClr val="FF0000"/>
              </a:solidFill>
              <a:effectLst/>
              <a:uLnTx/>
              <a:uFillTx/>
              <a:latin typeface="隶书" pitchFamily="49" charset="-122"/>
              <a:ea typeface="隶书" pitchFamily="49" charset="-122"/>
            </a:endParaRPr>
          </a:p>
        </p:txBody>
      </p:sp>
      <p:pic>
        <p:nvPicPr>
          <p:cNvPr id="2050" name="Picture 2"/>
          <p:cNvPicPr>
            <a:picLocks noChangeAspect="1" noChangeArrowheads="1"/>
          </p:cNvPicPr>
          <p:nvPr/>
        </p:nvPicPr>
        <p:blipFill>
          <a:blip r:embed="rId2" cstate="print"/>
          <a:srcRect/>
          <a:stretch>
            <a:fillRect/>
          </a:stretch>
        </p:blipFill>
        <p:spPr bwMode="auto">
          <a:xfrm>
            <a:off x="182255" y="2030551"/>
            <a:ext cx="1800000" cy="1631347"/>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a:stretch>
            <a:fillRect/>
          </a:stretch>
        </p:blipFill>
        <p:spPr bwMode="auto">
          <a:xfrm>
            <a:off x="1989943" y="1951629"/>
            <a:ext cx="1800000" cy="1782575"/>
          </a:xfrm>
          <a:prstGeom prst="rect">
            <a:avLst/>
          </a:prstGeom>
          <a:noFill/>
          <a:ln w="9525">
            <a:noFill/>
            <a:miter lim="800000"/>
            <a:headEnd/>
            <a:tailEnd/>
          </a:ln>
          <a:effectLst/>
        </p:spPr>
      </p:pic>
      <p:pic>
        <p:nvPicPr>
          <p:cNvPr id="2052" name="Picture 4"/>
          <p:cNvPicPr>
            <a:picLocks noChangeAspect="1" noChangeArrowheads="1"/>
          </p:cNvPicPr>
          <p:nvPr/>
        </p:nvPicPr>
        <p:blipFill>
          <a:blip r:embed="rId4" cstate="print"/>
          <a:srcRect/>
          <a:stretch>
            <a:fillRect/>
          </a:stretch>
        </p:blipFill>
        <p:spPr bwMode="auto">
          <a:xfrm>
            <a:off x="3740336" y="1848418"/>
            <a:ext cx="2022123" cy="1877421"/>
          </a:xfrm>
          <a:prstGeom prst="rect">
            <a:avLst/>
          </a:prstGeom>
          <a:noFill/>
          <a:ln w="9525">
            <a:noFill/>
            <a:miter lim="800000"/>
            <a:headEnd/>
            <a:tailEnd/>
          </a:ln>
          <a:effectLst/>
        </p:spPr>
      </p:pic>
      <p:pic>
        <p:nvPicPr>
          <p:cNvPr id="2053" name="Picture 5"/>
          <p:cNvPicPr>
            <a:picLocks noChangeAspect="1" noChangeArrowheads="1"/>
          </p:cNvPicPr>
          <p:nvPr/>
        </p:nvPicPr>
        <p:blipFill>
          <a:blip r:embed="rId5" cstate="print"/>
          <a:srcRect/>
          <a:stretch>
            <a:fillRect/>
          </a:stretch>
        </p:blipFill>
        <p:spPr bwMode="auto">
          <a:xfrm>
            <a:off x="5606882" y="2043894"/>
            <a:ext cx="1612784" cy="1563393"/>
          </a:xfrm>
          <a:prstGeom prst="rect">
            <a:avLst/>
          </a:prstGeom>
          <a:noFill/>
          <a:ln w="9525">
            <a:noFill/>
            <a:miter lim="800000"/>
            <a:headEnd/>
            <a:tailEnd/>
          </a:ln>
          <a:effectLst/>
        </p:spPr>
      </p:pic>
      <p:pic>
        <p:nvPicPr>
          <p:cNvPr id="2054" name="Picture 6"/>
          <p:cNvPicPr>
            <a:picLocks noChangeAspect="1" noChangeArrowheads="1"/>
          </p:cNvPicPr>
          <p:nvPr/>
        </p:nvPicPr>
        <p:blipFill>
          <a:blip r:embed="rId6" cstate="print"/>
          <a:srcRect/>
          <a:stretch>
            <a:fillRect/>
          </a:stretch>
        </p:blipFill>
        <p:spPr bwMode="auto">
          <a:xfrm>
            <a:off x="10507497" y="3507966"/>
            <a:ext cx="1479786" cy="1951138"/>
          </a:xfrm>
          <a:prstGeom prst="rect">
            <a:avLst/>
          </a:prstGeom>
          <a:noFill/>
          <a:ln w="9525">
            <a:noFill/>
            <a:miter lim="800000"/>
            <a:headEnd/>
            <a:tailEnd/>
          </a:ln>
          <a:effectLst/>
        </p:spPr>
      </p:pic>
      <p:pic>
        <p:nvPicPr>
          <p:cNvPr id="2055" name="Picture 7"/>
          <p:cNvPicPr>
            <a:picLocks noChangeAspect="1" noChangeArrowheads="1"/>
          </p:cNvPicPr>
          <p:nvPr/>
        </p:nvPicPr>
        <p:blipFill>
          <a:blip r:embed="rId7" cstate="print"/>
          <a:srcRect/>
          <a:stretch>
            <a:fillRect/>
          </a:stretch>
        </p:blipFill>
        <p:spPr bwMode="auto">
          <a:xfrm>
            <a:off x="8952930" y="3603008"/>
            <a:ext cx="1569492" cy="1869744"/>
          </a:xfrm>
          <a:prstGeom prst="rect">
            <a:avLst/>
          </a:prstGeom>
          <a:noFill/>
          <a:ln w="9525">
            <a:noFill/>
            <a:miter lim="800000"/>
            <a:headEnd/>
            <a:tailEnd/>
          </a:ln>
          <a:effectLst/>
        </p:spPr>
      </p:pic>
      <p:pic>
        <p:nvPicPr>
          <p:cNvPr id="2057" name="Picture 9"/>
          <p:cNvPicPr>
            <a:picLocks noChangeAspect="1" noChangeArrowheads="1"/>
          </p:cNvPicPr>
          <p:nvPr/>
        </p:nvPicPr>
        <p:blipFill>
          <a:blip r:embed="rId8" cstate="print"/>
          <a:srcRect/>
          <a:stretch>
            <a:fillRect/>
          </a:stretch>
        </p:blipFill>
        <p:spPr bwMode="auto">
          <a:xfrm>
            <a:off x="8789157" y="2088107"/>
            <a:ext cx="1800000" cy="1497947"/>
          </a:xfrm>
          <a:prstGeom prst="rect">
            <a:avLst/>
          </a:prstGeom>
          <a:noFill/>
          <a:ln w="9525">
            <a:noFill/>
            <a:miter lim="800000"/>
            <a:headEnd/>
            <a:tailEnd/>
          </a:ln>
          <a:effectLst/>
        </p:spPr>
      </p:pic>
      <p:pic>
        <p:nvPicPr>
          <p:cNvPr id="2058" name="Picture 10"/>
          <p:cNvPicPr>
            <a:picLocks noChangeAspect="1" noChangeArrowheads="1"/>
          </p:cNvPicPr>
          <p:nvPr/>
        </p:nvPicPr>
        <p:blipFill>
          <a:blip r:embed="rId9" cstate="print"/>
          <a:srcRect/>
          <a:stretch>
            <a:fillRect/>
          </a:stretch>
        </p:blipFill>
        <p:spPr bwMode="auto">
          <a:xfrm>
            <a:off x="10577012" y="2068772"/>
            <a:ext cx="1614988" cy="1631918"/>
          </a:xfrm>
          <a:prstGeom prst="rect">
            <a:avLst/>
          </a:prstGeom>
          <a:noFill/>
          <a:ln w="9525">
            <a:noFill/>
            <a:miter lim="800000"/>
            <a:headEnd/>
            <a:tailEnd/>
          </a:ln>
          <a:effectLst/>
        </p:spPr>
      </p:pic>
      <p:pic>
        <p:nvPicPr>
          <p:cNvPr id="2059" name="Picture 11"/>
          <p:cNvPicPr>
            <a:picLocks noChangeAspect="1" noChangeArrowheads="1"/>
          </p:cNvPicPr>
          <p:nvPr/>
        </p:nvPicPr>
        <p:blipFill>
          <a:blip r:embed="rId10" cstate="print"/>
          <a:srcRect/>
          <a:stretch>
            <a:fillRect/>
          </a:stretch>
        </p:blipFill>
        <p:spPr bwMode="auto">
          <a:xfrm>
            <a:off x="7212982" y="2077659"/>
            <a:ext cx="1800000" cy="1682609"/>
          </a:xfrm>
          <a:prstGeom prst="rect">
            <a:avLst/>
          </a:prstGeom>
          <a:noFill/>
          <a:ln w="9525">
            <a:noFill/>
            <a:miter lim="800000"/>
            <a:headEnd/>
            <a:tailEnd/>
          </a:ln>
          <a:effectLst/>
        </p:spPr>
      </p:pic>
      <p:pic>
        <p:nvPicPr>
          <p:cNvPr id="2060" name="Picture 12"/>
          <p:cNvPicPr>
            <a:picLocks noChangeAspect="1" noChangeArrowheads="1"/>
          </p:cNvPicPr>
          <p:nvPr/>
        </p:nvPicPr>
        <p:blipFill>
          <a:blip r:embed="rId11" cstate="print"/>
          <a:srcRect/>
          <a:stretch>
            <a:fillRect/>
          </a:stretch>
        </p:blipFill>
        <p:spPr bwMode="auto">
          <a:xfrm>
            <a:off x="177420" y="3708010"/>
            <a:ext cx="1678676" cy="1604784"/>
          </a:xfrm>
          <a:prstGeom prst="rect">
            <a:avLst/>
          </a:prstGeom>
          <a:noFill/>
          <a:ln w="9525">
            <a:noFill/>
            <a:miter lim="800000"/>
            <a:headEnd/>
            <a:tailEnd/>
          </a:ln>
          <a:effectLst/>
        </p:spPr>
      </p:pic>
      <p:pic>
        <p:nvPicPr>
          <p:cNvPr id="2062" name="Picture 14"/>
          <p:cNvPicPr>
            <a:picLocks noChangeAspect="1" noChangeArrowheads="1"/>
          </p:cNvPicPr>
          <p:nvPr/>
        </p:nvPicPr>
        <p:blipFill>
          <a:blip r:embed="rId12" cstate="print"/>
          <a:srcRect/>
          <a:stretch>
            <a:fillRect/>
          </a:stretch>
        </p:blipFill>
        <p:spPr bwMode="auto">
          <a:xfrm>
            <a:off x="200024" y="5395699"/>
            <a:ext cx="4476750" cy="952500"/>
          </a:xfrm>
          <a:prstGeom prst="rect">
            <a:avLst/>
          </a:prstGeom>
          <a:noFill/>
          <a:ln w="9525">
            <a:noFill/>
            <a:miter lim="800000"/>
            <a:headEnd/>
            <a:tailEnd/>
          </a:ln>
          <a:effectLst/>
        </p:spPr>
      </p:pic>
      <p:pic>
        <p:nvPicPr>
          <p:cNvPr id="2063" name="Picture 15"/>
          <p:cNvPicPr>
            <a:picLocks noChangeAspect="1" noChangeArrowheads="1"/>
          </p:cNvPicPr>
          <p:nvPr/>
        </p:nvPicPr>
        <p:blipFill>
          <a:blip r:embed="rId13" cstate="print"/>
          <a:srcRect/>
          <a:stretch>
            <a:fillRect/>
          </a:stretch>
        </p:blipFill>
        <p:spPr bwMode="auto">
          <a:xfrm>
            <a:off x="2154142" y="3739074"/>
            <a:ext cx="1667231" cy="1724230"/>
          </a:xfrm>
          <a:prstGeom prst="rect">
            <a:avLst/>
          </a:prstGeom>
          <a:noFill/>
          <a:ln w="9525">
            <a:noFill/>
            <a:miter lim="800000"/>
            <a:headEnd/>
            <a:tailEnd/>
          </a:ln>
          <a:effectLst/>
        </p:spPr>
      </p:pic>
      <p:pic>
        <p:nvPicPr>
          <p:cNvPr id="2064" name="Picture 16"/>
          <p:cNvPicPr>
            <a:picLocks noChangeAspect="1" noChangeArrowheads="1"/>
          </p:cNvPicPr>
          <p:nvPr/>
        </p:nvPicPr>
        <p:blipFill>
          <a:blip r:embed="rId14" cstate="print"/>
          <a:srcRect/>
          <a:stretch>
            <a:fillRect/>
          </a:stretch>
        </p:blipFill>
        <p:spPr bwMode="auto">
          <a:xfrm>
            <a:off x="3755337" y="3624902"/>
            <a:ext cx="1785652" cy="1765963"/>
          </a:xfrm>
          <a:prstGeom prst="rect">
            <a:avLst/>
          </a:prstGeom>
          <a:noFill/>
          <a:ln w="9525">
            <a:noFill/>
            <a:miter lim="800000"/>
            <a:headEnd/>
            <a:tailEnd/>
          </a:ln>
          <a:effectLst/>
        </p:spPr>
      </p:pic>
      <p:pic>
        <p:nvPicPr>
          <p:cNvPr id="2065" name="Picture 17"/>
          <p:cNvPicPr>
            <a:picLocks noChangeAspect="1" noChangeArrowheads="1"/>
          </p:cNvPicPr>
          <p:nvPr/>
        </p:nvPicPr>
        <p:blipFill>
          <a:blip r:embed="rId15" cstate="print"/>
          <a:srcRect/>
          <a:stretch>
            <a:fillRect/>
          </a:stretch>
        </p:blipFill>
        <p:spPr bwMode="auto">
          <a:xfrm>
            <a:off x="10399593" y="5422567"/>
            <a:ext cx="1587690" cy="957760"/>
          </a:xfrm>
          <a:prstGeom prst="rect">
            <a:avLst/>
          </a:prstGeom>
          <a:noFill/>
          <a:ln w="9525">
            <a:noFill/>
            <a:miter lim="800000"/>
            <a:headEnd/>
            <a:tailEnd/>
          </a:ln>
          <a:effectLst/>
        </p:spPr>
      </p:pic>
      <p:pic>
        <p:nvPicPr>
          <p:cNvPr id="2066" name="Picture 18"/>
          <p:cNvPicPr>
            <a:picLocks noChangeAspect="1" noChangeArrowheads="1"/>
          </p:cNvPicPr>
          <p:nvPr/>
        </p:nvPicPr>
        <p:blipFill>
          <a:blip r:embed="rId16" cstate="print"/>
          <a:srcRect/>
          <a:stretch>
            <a:fillRect/>
          </a:stretch>
        </p:blipFill>
        <p:spPr bwMode="auto">
          <a:xfrm>
            <a:off x="5527342" y="3589360"/>
            <a:ext cx="1800000" cy="1945162"/>
          </a:xfrm>
          <a:prstGeom prst="rect">
            <a:avLst/>
          </a:prstGeom>
          <a:noFill/>
          <a:ln w="9525">
            <a:noFill/>
            <a:miter lim="800000"/>
            <a:headEnd/>
            <a:tailEnd/>
          </a:ln>
          <a:effectLst/>
        </p:spPr>
      </p:pic>
      <p:pic>
        <p:nvPicPr>
          <p:cNvPr id="2068" name="Picture 20"/>
          <p:cNvPicPr>
            <a:picLocks noChangeAspect="1" noChangeArrowheads="1"/>
          </p:cNvPicPr>
          <p:nvPr/>
        </p:nvPicPr>
        <p:blipFill>
          <a:blip r:embed="rId17" cstate="print"/>
          <a:srcRect/>
          <a:stretch>
            <a:fillRect/>
          </a:stretch>
        </p:blipFill>
        <p:spPr bwMode="auto">
          <a:xfrm>
            <a:off x="7219664" y="3684894"/>
            <a:ext cx="1870315" cy="1800000"/>
          </a:xfrm>
          <a:prstGeom prst="rect">
            <a:avLst/>
          </a:prstGeom>
          <a:noFill/>
          <a:ln w="9525">
            <a:noFill/>
            <a:miter lim="800000"/>
            <a:headEnd/>
            <a:tailEnd/>
          </a:ln>
          <a:effectLst/>
        </p:spPr>
      </p:pic>
      <p:pic>
        <p:nvPicPr>
          <p:cNvPr id="2069" name="Picture 21"/>
          <p:cNvPicPr>
            <a:picLocks noChangeAspect="1" noChangeArrowheads="1"/>
          </p:cNvPicPr>
          <p:nvPr/>
        </p:nvPicPr>
        <p:blipFill>
          <a:blip r:embed="rId18" cstate="print"/>
          <a:srcRect/>
          <a:stretch>
            <a:fillRect/>
          </a:stretch>
        </p:blipFill>
        <p:spPr bwMode="auto">
          <a:xfrm>
            <a:off x="4647133" y="5386886"/>
            <a:ext cx="5752459" cy="972970"/>
          </a:xfrm>
          <a:prstGeom prst="rect">
            <a:avLst/>
          </a:prstGeom>
          <a:noFill/>
          <a:ln w="9525">
            <a:noFill/>
            <a:miter lim="800000"/>
            <a:headEnd/>
            <a:tailEnd/>
          </a:ln>
          <a:effec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1" y="6985"/>
            <a:ext cx="3207225" cy="6851015"/>
          </a:xfrm>
          <a:prstGeom prst="rect">
            <a:avLst/>
          </a:prstGeom>
          <a:solidFill>
            <a:srgbClr val="7398D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4"/>
          <p:cNvSpPr txBox="1"/>
          <p:nvPr/>
        </p:nvSpPr>
        <p:spPr>
          <a:xfrm>
            <a:off x="207139" y="302359"/>
            <a:ext cx="2931847" cy="6555641"/>
          </a:xfrm>
          <a:prstGeom prst="rect">
            <a:avLst/>
          </a:prstGeom>
          <a:noFill/>
        </p:spPr>
        <p:txBody>
          <a:bodyPr wrap="square" rtlCol="0">
            <a:spAutoFit/>
          </a:bodyPr>
          <a:lstStyle/>
          <a:p>
            <a:pPr defTabSz="952500">
              <a:lnSpc>
                <a:spcPct val="150000"/>
              </a:lnSpc>
              <a:buClr>
                <a:srgbClr val="E9F6FA"/>
              </a:buClr>
              <a:buFont typeface="Helvetica Neue UltraLight"/>
            </a:pPr>
            <a:r>
              <a:rPr lang="en-US" altLang="zh-CN" dirty="0" smtClean="0">
                <a:uFill>
                  <a:solidFill>
                    <a:srgbClr val="323C40"/>
                  </a:solidFill>
                </a:uFill>
                <a:latin typeface="楷体" pitchFamily="49" charset="-122"/>
                <a:ea typeface="楷体" pitchFamily="49" charset="-122"/>
                <a:cs typeface="+mn-ea"/>
                <a:sym typeface="+mn-lt"/>
              </a:rPr>
              <a:t>2016</a:t>
            </a:r>
            <a:r>
              <a:rPr lang="zh-CN" altLang="en-US" dirty="0" smtClean="0">
                <a:uFill>
                  <a:solidFill>
                    <a:srgbClr val="323C40"/>
                  </a:solidFill>
                </a:uFill>
                <a:latin typeface="楷体" pitchFamily="49" charset="-122"/>
                <a:ea typeface="楷体" pitchFamily="49" charset="-122"/>
                <a:cs typeface="+mn-ea"/>
                <a:sym typeface="+mn-lt"/>
              </a:rPr>
              <a:t>年</a:t>
            </a:r>
            <a:r>
              <a:rPr lang="en-US" altLang="zh-CN" dirty="0" smtClean="0">
                <a:uFill>
                  <a:solidFill>
                    <a:srgbClr val="323C40"/>
                  </a:solidFill>
                </a:uFill>
                <a:latin typeface="楷体" pitchFamily="49" charset="-122"/>
                <a:ea typeface="楷体" pitchFamily="49" charset="-122"/>
                <a:cs typeface="+mn-ea"/>
                <a:sym typeface="+mn-lt"/>
              </a:rPr>
              <a:t>12</a:t>
            </a:r>
            <a:r>
              <a:rPr lang="zh-CN" altLang="en-US" dirty="0" smtClean="0">
                <a:uFill>
                  <a:solidFill>
                    <a:srgbClr val="323C40"/>
                  </a:solidFill>
                </a:uFill>
                <a:latin typeface="楷体" pitchFamily="49" charset="-122"/>
                <a:ea typeface="楷体" pitchFamily="49" charset="-122"/>
                <a:cs typeface="+mn-ea"/>
                <a:sym typeface="+mn-lt"/>
              </a:rPr>
              <a:t>月起申请发明</a:t>
            </a:r>
            <a:r>
              <a:rPr lang="en-US" altLang="zh-CN" dirty="0" smtClean="0">
                <a:uFill>
                  <a:solidFill>
                    <a:srgbClr val="323C40"/>
                  </a:solidFill>
                </a:uFill>
                <a:latin typeface="楷体" pitchFamily="49" charset="-122"/>
                <a:ea typeface="楷体" pitchFamily="49" charset="-122"/>
                <a:cs typeface="+mn-ea"/>
                <a:sym typeface="+mn-lt"/>
              </a:rPr>
              <a:t>16</a:t>
            </a:r>
            <a:r>
              <a:rPr lang="zh-CN" altLang="en-US" dirty="0" smtClean="0">
                <a:uFill>
                  <a:solidFill>
                    <a:srgbClr val="323C40"/>
                  </a:solidFill>
                </a:uFill>
                <a:latin typeface="楷体" pitchFamily="49" charset="-122"/>
                <a:ea typeface="楷体" pitchFamily="49" charset="-122"/>
                <a:cs typeface="+mn-ea"/>
                <a:sym typeface="+mn-lt"/>
              </a:rPr>
              <a:t>件 、实用新型</a:t>
            </a:r>
            <a:r>
              <a:rPr lang="en-US" altLang="zh-CN" dirty="0" smtClean="0">
                <a:uFill>
                  <a:solidFill>
                    <a:srgbClr val="323C40"/>
                  </a:solidFill>
                </a:uFill>
                <a:latin typeface="楷体" pitchFamily="49" charset="-122"/>
                <a:ea typeface="楷体" pitchFamily="49" charset="-122"/>
                <a:cs typeface="+mn-ea"/>
                <a:sym typeface="+mn-lt"/>
              </a:rPr>
              <a:t>5</a:t>
            </a:r>
            <a:r>
              <a:rPr lang="zh-CN" altLang="en-US" dirty="0" smtClean="0">
                <a:uFill>
                  <a:solidFill>
                    <a:srgbClr val="323C40"/>
                  </a:solidFill>
                </a:uFill>
                <a:latin typeface="楷体" pitchFamily="49" charset="-122"/>
                <a:ea typeface="楷体" pitchFamily="49" charset="-122"/>
                <a:cs typeface="+mn-ea"/>
                <a:sym typeface="+mn-lt"/>
              </a:rPr>
              <a:t>件；</a:t>
            </a:r>
            <a:endParaRPr lang="en-US" altLang="zh-CN" dirty="0" smtClean="0">
              <a:uFill>
                <a:solidFill>
                  <a:srgbClr val="323C40"/>
                </a:solidFill>
              </a:uFill>
              <a:latin typeface="楷体" pitchFamily="49" charset="-122"/>
              <a:ea typeface="楷体" pitchFamily="49" charset="-122"/>
              <a:cs typeface="+mn-ea"/>
              <a:sym typeface="+mn-lt"/>
            </a:endParaRPr>
          </a:p>
          <a:p>
            <a:pPr defTabSz="952500">
              <a:lnSpc>
                <a:spcPct val="150000"/>
              </a:lnSpc>
              <a:buClr>
                <a:srgbClr val="E9F6FA"/>
              </a:buClr>
              <a:buFont typeface="Helvetica Neue UltraLight"/>
            </a:pPr>
            <a:endParaRPr lang="zh-CN" altLang="en-US" dirty="0" smtClean="0">
              <a:uFill>
                <a:solidFill>
                  <a:srgbClr val="323C40"/>
                </a:solidFill>
              </a:uFill>
              <a:latin typeface="楷体" pitchFamily="49" charset="-122"/>
              <a:ea typeface="楷体" pitchFamily="49" charset="-122"/>
              <a:cs typeface="+mn-ea"/>
              <a:sym typeface="+mn-lt"/>
            </a:endParaRPr>
          </a:p>
          <a:p>
            <a:pPr defTabSz="952500">
              <a:lnSpc>
                <a:spcPct val="150000"/>
              </a:lnSpc>
              <a:buClr>
                <a:srgbClr val="E9F6FA"/>
              </a:buClr>
              <a:buFont typeface="Helvetica Neue UltraLight"/>
            </a:pPr>
            <a:r>
              <a:rPr lang="en-US" altLang="zh-CN" dirty="0" smtClean="0">
                <a:uFill>
                  <a:solidFill>
                    <a:srgbClr val="323C40"/>
                  </a:solidFill>
                </a:uFill>
                <a:latin typeface="楷体" pitchFamily="49" charset="-122"/>
                <a:ea typeface="楷体" pitchFamily="49" charset="-122"/>
                <a:cs typeface="+mn-ea"/>
                <a:sym typeface="+mn-lt"/>
              </a:rPr>
              <a:t>2017</a:t>
            </a:r>
            <a:r>
              <a:rPr lang="zh-CN" altLang="en-US" dirty="0" smtClean="0">
                <a:uFill>
                  <a:solidFill>
                    <a:srgbClr val="323C40"/>
                  </a:solidFill>
                </a:uFill>
                <a:latin typeface="楷体" pitchFamily="49" charset="-122"/>
                <a:ea typeface="楷体" pitchFamily="49" charset="-122"/>
                <a:cs typeface="+mn-ea"/>
                <a:sym typeface="+mn-lt"/>
              </a:rPr>
              <a:t>年起申请发明</a:t>
            </a:r>
            <a:r>
              <a:rPr lang="en-US" altLang="zh-CN" dirty="0" smtClean="0">
                <a:uFill>
                  <a:solidFill>
                    <a:srgbClr val="323C40"/>
                  </a:solidFill>
                </a:uFill>
                <a:latin typeface="楷体" pitchFamily="49" charset="-122"/>
                <a:ea typeface="楷体" pitchFamily="49" charset="-122"/>
                <a:cs typeface="+mn-ea"/>
                <a:sym typeface="+mn-lt"/>
              </a:rPr>
              <a:t>127</a:t>
            </a:r>
            <a:r>
              <a:rPr lang="zh-CN" altLang="en-US" dirty="0" smtClean="0">
                <a:uFill>
                  <a:solidFill>
                    <a:srgbClr val="323C40"/>
                  </a:solidFill>
                </a:uFill>
                <a:latin typeface="楷体" pitchFamily="49" charset="-122"/>
                <a:ea typeface="楷体" pitchFamily="49" charset="-122"/>
                <a:cs typeface="+mn-ea"/>
                <a:sym typeface="+mn-lt"/>
              </a:rPr>
              <a:t>件、实用新型</a:t>
            </a:r>
            <a:r>
              <a:rPr lang="en-US" altLang="zh-CN" dirty="0" smtClean="0">
                <a:uFill>
                  <a:solidFill>
                    <a:srgbClr val="323C40"/>
                  </a:solidFill>
                </a:uFill>
                <a:latin typeface="楷体" pitchFamily="49" charset="-122"/>
                <a:ea typeface="楷体" pitchFamily="49" charset="-122"/>
                <a:cs typeface="+mn-ea"/>
                <a:sym typeface="+mn-lt"/>
              </a:rPr>
              <a:t>87</a:t>
            </a:r>
            <a:r>
              <a:rPr lang="zh-CN" altLang="en-US" dirty="0" smtClean="0">
                <a:uFill>
                  <a:solidFill>
                    <a:srgbClr val="323C40"/>
                  </a:solidFill>
                </a:uFill>
                <a:latin typeface="楷体" pitchFamily="49" charset="-122"/>
                <a:ea typeface="楷体" pitchFamily="49" charset="-122"/>
                <a:cs typeface="+mn-ea"/>
                <a:sym typeface="+mn-lt"/>
              </a:rPr>
              <a:t>件、软件著作权</a:t>
            </a:r>
            <a:r>
              <a:rPr lang="en-US" altLang="zh-CN" dirty="0" smtClean="0">
                <a:uFill>
                  <a:solidFill>
                    <a:srgbClr val="323C40"/>
                  </a:solidFill>
                </a:uFill>
                <a:latin typeface="楷体" pitchFamily="49" charset="-122"/>
                <a:ea typeface="楷体" pitchFamily="49" charset="-122"/>
                <a:cs typeface="+mn-ea"/>
                <a:sym typeface="+mn-lt"/>
              </a:rPr>
              <a:t>102</a:t>
            </a:r>
            <a:r>
              <a:rPr lang="zh-CN" altLang="en-US" dirty="0" smtClean="0">
                <a:uFill>
                  <a:solidFill>
                    <a:srgbClr val="323C40"/>
                  </a:solidFill>
                </a:uFill>
                <a:latin typeface="楷体" pitchFamily="49" charset="-122"/>
                <a:ea typeface="楷体" pitchFamily="49" charset="-122"/>
                <a:cs typeface="+mn-ea"/>
                <a:sym typeface="+mn-lt"/>
              </a:rPr>
              <a:t>件；</a:t>
            </a:r>
            <a:endParaRPr lang="en-US" altLang="zh-CN" dirty="0" smtClean="0">
              <a:uFill>
                <a:solidFill>
                  <a:srgbClr val="323C40"/>
                </a:solidFill>
              </a:uFill>
              <a:latin typeface="楷体" pitchFamily="49" charset="-122"/>
              <a:ea typeface="楷体" pitchFamily="49" charset="-122"/>
              <a:cs typeface="+mn-ea"/>
              <a:sym typeface="+mn-lt"/>
            </a:endParaRPr>
          </a:p>
          <a:p>
            <a:pPr defTabSz="952500">
              <a:lnSpc>
                <a:spcPct val="150000"/>
              </a:lnSpc>
              <a:buClr>
                <a:srgbClr val="E9F6FA"/>
              </a:buClr>
              <a:buFont typeface="Helvetica Neue UltraLight"/>
            </a:pPr>
            <a:endParaRPr lang="zh-CN" altLang="en-US" dirty="0" smtClean="0">
              <a:uFill>
                <a:solidFill>
                  <a:srgbClr val="323C40"/>
                </a:solidFill>
              </a:uFill>
              <a:latin typeface="楷体" pitchFamily="49" charset="-122"/>
              <a:ea typeface="楷体" pitchFamily="49" charset="-122"/>
              <a:cs typeface="+mn-ea"/>
              <a:sym typeface="+mn-lt"/>
            </a:endParaRPr>
          </a:p>
          <a:p>
            <a:pPr defTabSz="952500">
              <a:lnSpc>
                <a:spcPct val="150000"/>
              </a:lnSpc>
              <a:buClr>
                <a:srgbClr val="E9F6FA"/>
              </a:buClr>
              <a:buFont typeface="Helvetica Neue UltraLight"/>
            </a:pPr>
            <a:r>
              <a:rPr lang="en-US" altLang="zh-CN" dirty="0" smtClean="0">
                <a:uFill>
                  <a:solidFill>
                    <a:srgbClr val="323C40"/>
                  </a:solidFill>
                </a:uFill>
                <a:latin typeface="楷体" pitchFamily="49" charset="-122"/>
                <a:ea typeface="楷体" pitchFamily="49" charset="-122"/>
                <a:cs typeface="+mn-ea"/>
                <a:sym typeface="+mn-lt"/>
              </a:rPr>
              <a:t>2018</a:t>
            </a:r>
            <a:r>
              <a:rPr lang="zh-CN" altLang="en-US" dirty="0" smtClean="0">
                <a:uFill>
                  <a:solidFill>
                    <a:srgbClr val="323C40"/>
                  </a:solidFill>
                </a:uFill>
                <a:latin typeface="楷体" pitchFamily="49" charset="-122"/>
                <a:ea typeface="楷体" pitchFamily="49" charset="-122"/>
                <a:cs typeface="+mn-ea"/>
                <a:sym typeface="+mn-lt"/>
              </a:rPr>
              <a:t>年起申请发明</a:t>
            </a:r>
            <a:r>
              <a:rPr lang="en-US" altLang="zh-CN" dirty="0" smtClean="0">
                <a:uFill>
                  <a:solidFill>
                    <a:srgbClr val="323C40"/>
                  </a:solidFill>
                </a:uFill>
                <a:latin typeface="楷体" pitchFamily="49" charset="-122"/>
                <a:ea typeface="楷体" pitchFamily="49" charset="-122"/>
                <a:cs typeface="+mn-ea"/>
                <a:sym typeface="+mn-lt"/>
              </a:rPr>
              <a:t>155</a:t>
            </a:r>
            <a:r>
              <a:rPr lang="zh-CN" altLang="en-US" dirty="0" smtClean="0">
                <a:uFill>
                  <a:solidFill>
                    <a:srgbClr val="323C40"/>
                  </a:solidFill>
                </a:uFill>
                <a:latin typeface="楷体" pitchFamily="49" charset="-122"/>
                <a:ea typeface="楷体" pitchFamily="49" charset="-122"/>
                <a:cs typeface="+mn-ea"/>
                <a:sym typeface="+mn-lt"/>
              </a:rPr>
              <a:t>件、实用新型</a:t>
            </a:r>
            <a:r>
              <a:rPr lang="en-US" altLang="zh-CN" dirty="0" smtClean="0">
                <a:uFill>
                  <a:solidFill>
                    <a:srgbClr val="323C40"/>
                  </a:solidFill>
                </a:uFill>
                <a:latin typeface="楷体" pitchFamily="49" charset="-122"/>
                <a:ea typeface="楷体" pitchFamily="49" charset="-122"/>
                <a:cs typeface="+mn-ea"/>
                <a:sym typeface="+mn-lt"/>
              </a:rPr>
              <a:t>82</a:t>
            </a:r>
            <a:r>
              <a:rPr lang="zh-CN" altLang="en-US" dirty="0" smtClean="0">
                <a:uFill>
                  <a:solidFill>
                    <a:srgbClr val="323C40"/>
                  </a:solidFill>
                </a:uFill>
                <a:latin typeface="楷体" pitchFamily="49" charset="-122"/>
                <a:ea typeface="楷体" pitchFamily="49" charset="-122"/>
                <a:cs typeface="+mn-ea"/>
                <a:sym typeface="+mn-lt"/>
              </a:rPr>
              <a:t>件、软件著作权</a:t>
            </a:r>
            <a:r>
              <a:rPr lang="en-US" altLang="zh-CN" dirty="0" smtClean="0">
                <a:uFill>
                  <a:solidFill>
                    <a:srgbClr val="323C40"/>
                  </a:solidFill>
                </a:uFill>
                <a:latin typeface="楷体" pitchFamily="49" charset="-122"/>
                <a:ea typeface="楷体" pitchFamily="49" charset="-122"/>
                <a:cs typeface="+mn-ea"/>
                <a:sym typeface="+mn-lt"/>
              </a:rPr>
              <a:t>124</a:t>
            </a:r>
            <a:r>
              <a:rPr lang="zh-CN" altLang="en-US" dirty="0" smtClean="0">
                <a:uFill>
                  <a:solidFill>
                    <a:srgbClr val="323C40"/>
                  </a:solidFill>
                </a:uFill>
                <a:latin typeface="楷体" pitchFamily="49" charset="-122"/>
                <a:ea typeface="楷体" pitchFamily="49" charset="-122"/>
                <a:cs typeface="+mn-ea"/>
                <a:sym typeface="+mn-lt"/>
              </a:rPr>
              <a:t>件；</a:t>
            </a:r>
            <a:endParaRPr lang="en-US" altLang="zh-CN" dirty="0" smtClean="0">
              <a:uFill>
                <a:solidFill>
                  <a:srgbClr val="323C40"/>
                </a:solidFill>
              </a:uFill>
              <a:latin typeface="楷体" pitchFamily="49" charset="-122"/>
              <a:ea typeface="楷体" pitchFamily="49" charset="-122"/>
              <a:cs typeface="+mn-ea"/>
              <a:sym typeface="+mn-lt"/>
            </a:endParaRPr>
          </a:p>
          <a:p>
            <a:pPr defTabSz="952500">
              <a:lnSpc>
                <a:spcPct val="150000"/>
              </a:lnSpc>
              <a:buClr>
                <a:srgbClr val="E9F6FA"/>
              </a:buClr>
              <a:buFont typeface="Helvetica Neue UltraLight"/>
            </a:pPr>
            <a:endParaRPr lang="zh-CN" altLang="en-US" dirty="0" smtClean="0">
              <a:uFill>
                <a:solidFill>
                  <a:srgbClr val="323C40"/>
                </a:solidFill>
              </a:uFill>
              <a:latin typeface="楷体" pitchFamily="49" charset="-122"/>
              <a:ea typeface="楷体" pitchFamily="49" charset="-122"/>
              <a:cs typeface="+mn-ea"/>
              <a:sym typeface="+mn-lt"/>
            </a:endParaRPr>
          </a:p>
          <a:p>
            <a:pPr defTabSz="952500">
              <a:lnSpc>
                <a:spcPct val="150000"/>
              </a:lnSpc>
              <a:buClr>
                <a:srgbClr val="E9F6FA"/>
              </a:buClr>
              <a:buFont typeface="Helvetica Neue UltraLight"/>
            </a:pPr>
            <a:r>
              <a:rPr lang="en-US" altLang="zh-CN" dirty="0" smtClean="0">
                <a:uFill>
                  <a:solidFill>
                    <a:srgbClr val="323C40"/>
                  </a:solidFill>
                </a:uFill>
                <a:latin typeface="楷体" pitchFamily="49" charset="-122"/>
                <a:ea typeface="楷体" pitchFamily="49" charset="-122"/>
                <a:cs typeface="+mn-ea"/>
                <a:sym typeface="+mn-lt"/>
              </a:rPr>
              <a:t>2019</a:t>
            </a:r>
            <a:r>
              <a:rPr lang="zh-CN" altLang="en-US" dirty="0" smtClean="0">
                <a:uFill>
                  <a:solidFill>
                    <a:srgbClr val="323C40"/>
                  </a:solidFill>
                </a:uFill>
                <a:latin typeface="楷体" pitchFamily="49" charset="-122"/>
                <a:ea typeface="楷体" pitchFamily="49" charset="-122"/>
                <a:cs typeface="+mn-ea"/>
                <a:sym typeface="+mn-lt"/>
              </a:rPr>
              <a:t>年至</a:t>
            </a:r>
            <a:r>
              <a:rPr lang="en-US" altLang="zh-CN" dirty="0" smtClean="0">
                <a:uFill>
                  <a:solidFill>
                    <a:srgbClr val="323C40"/>
                  </a:solidFill>
                </a:uFill>
                <a:latin typeface="楷体" pitchFamily="49" charset="-122"/>
                <a:ea typeface="楷体" pitchFamily="49" charset="-122"/>
                <a:cs typeface="+mn-ea"/>
                <a:sym typeface="+mn-lt"/>
              </a:rPr>
              <a:t>5</a:t>
            </a:r>
            <a:r>
              <a:rPr lang="zh-CN" altLang="en-US" dirty="0" smtClean="0">
                <a:uFill>
                  <a:solidFill>
                    <a:srgbClr val="323C40"/>
                  </a:solidFill>
                </a:uFill>
                <a:latin typeface="楷体" pitchFamily="49" charset="-122"/>
                <a:ea typeface="楷体" pitchFamily="49" charset="-122"/>
                <a:cs typeface="+mn-ea"/>
                <a:sym typeface="+mn-lt"/>
              </a:rPr>
              <a:t>月止申请发明</a:t>
            </a:r>
            <a:r>
              <a:rPr lang="en-US" altLang="zh-CN" dirty="0" smtClean="0">
                <a:uFill>
                  <a:solidFill>
                    <a:srgbClr val="323C40"/>
                  </a:solidFill>
                </a:uFill>
                <a:latin typeface="楷体" pitchFamily="49" charset="-122"/>
                <a:ea typeface="楷体" pitchFamily="49" charset="-122"/>
                <a:cs typeface="+mn-ea"/>
                <a:sym typeface="+mn-lt"/>
              </a:rPr>
              <a:t>54</a:t>
            </a:r>
            <a:r>
              <a:rPr lang="zh-CN" altLang="en-US" dirty="0" smtClean="0">
                <a:uFill>
                  <a:solidFill>
                    <a:srgbClr val="323C40"/>
                  </a:solidFill>
                </a:uFill>
                <a:latin typeface="楷体" pitchFamily="49" charset="-122"/>
                <a:ea typeface="楷体" pitchFamily="49" charset="-122"/>
                <a:cs typeface="+mn-ea"/>
                <a:sym typeface="+mn-lt"/>
              </a:rPr>
              <a:t>件 、实用新型</a:t>
            </a:r>
            <a:r>
              <a:rPr lang="en-US" altLang="zh-CN" dirty="0" smtClean="0">
                <a:uFill>
                  <a:solidFill>
                    <a:srgbClr val="323C40"/>
                  </a:solidFill>
                </a:uFill>
                <a:latin typeface="楷体" pitchFamily="49" charset="-122"/>
                <a:ea typeface="楷体" pitchFamily="49" charset="-122"/>
                <a:cs typeface="+mn-ea"/>
                <a:sym typeface="+mn-lt"/>
              </a:rPr>
              <a:t>49</a:t>
            </a:r>
            <a:r>
              <a:rPr lang="zh-CN" altLang="en-US" dirty="0" smtClean="0">
                <a:uFill>
                  <a:solidFill>
                    <a:srgbClr val="323C40"/>
                  </a:solidFill>
                </a:uFill>
                <a:latin typeface="楷体" pitchFamily="49" charset="-122"/>
                <a:ea typeface="楷体" pitchFamily="49" charset="-122"/>
                <a:cs typeface="+mn-ea"/>
                <a:sym typeface="+mn-lt"/>
              </a:rPr>
              <a:t>件、软件著作权</a:t>
            </a:r>
            <a:r>
              <a:rPr lang="en-US" altLang="zh-CN" dirty="0" smtClean="0">
                <a:uFill>
                  <a:solidFill>
                    <a:srgbClr val="323C40"/>
                  </a:solidFill>
                </a:uFill>
                <a:latin typeface="楷体" pitchFamily="49" charset="-122"/>
                <a:ea typeface="楷体" pitchFamily="49" charset="-122"/>
                <a:cs typeface="+mn-ea"/>
                <a:sym typeface="+mn-lt"/>
              </a:rPr>
              <a:t>95</a:t>
            </a:r>
            <a:r>
              <a:rPr lang="zh-CN" altLang="en-US" dirty="0" smtClean="0">
                <a:uFill>
                  <a:solidFill>
                    <a:srgbClr val="323C40"/>
                  </a:solidFill>
                </a:uFill>
                <a:latin typeface="楷体" pitchFamily="49" charset="-122"/>
                <a:ea typeface="楷体" pitchFamily="49" charset="-122"/>
                <a:cs typeface="+mn-ea"/>
                <a:sym typeface="+mn-lt"/>
              </a:rPr>
              <a:t>件</a:t>
            </a:r>
            <a:endParaRPr lang="en-US" altLang="zh-CN" dirty="0" smtClean="0">
              <a:solidFill>
                <a:srgbClr val="FF0000"/>
              </a:solidFill>
              <a:uFill>
                <a:solidFill>
                  <a:srgbClr val="323C40"/>
                </a:solidFill>
              </a:uFill>
              <a:latin typeface="楷体" pitchFamily="49" charset="-122"/>
              <a:ea typeface="楷体" pitchFamily="49" charset="-122"/>
              <a:cs typeface="+mn-ea"/>
              <a:sym typeface="+mn-lt"/>
            </a:endParaRPr>
          </a:p>
          <a:p>
            <a:endParaRPr lang="en-US" altLang="zh-CN" b="1" dirty="0" smtClean="0">
              <a:solidFill>
                <a:schemeClr val="bg1"/>
              </a:solidFill>
              <a:latin typeface="楷体" pitchFamily="49" charset="-122"/>
              <a:ea typeface="楷体" pitchFamily="49" charset="-122"/>
              <a:cs typeface="微软雅黑" panose="020B0503020204020204" charset="-122"/>
            </a:endParaRPr>
          </a:p>
          <a:p>
            <a:endParaRPr lang="en-US" altLang="zh-CN" sz="1200" dirty="0" smtClean="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p:txBody>
      </p:sp>
      <p:graphicFrame>
        <p:nvGraphicFramePr>
          <p:cNvPr id="13" name="图表 12"/>
          <p:cNvGraphicFramePr/>
          <p:nvPr/>
        </p:nvGraphicFramePr>
        <p:xfrm>
          <a:off x="3804691" y="965326"/>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7"/>
          <p:cNvSpPr txBox="1"/>
          <p:nvPr/>
        </p:nvSpPr>
        <p:spPr>
          <a:xfrm>
            <a:off x="4940488" y="386631"/>
            <a:ext cx="5199797" cy="461665"/>
          </a:xfrm>
          <a:prstGeom prst="rect">
            <a:avLst/>
          </a:prstGeom>
          <a:noFill/>
        </p:spPr>
        <p:txBody>
          <a:bodyPr wrap="square" rtlCol="0">
            <a:spAutoFit/>
          </a:bodyPr>
          <a:lstStyle/>
          <a:p>
            <a:pPr algn="ctr"/>
            <a:r>
              <a:rPr lang="en-US" altLang="zh-CN" sz="2400" dirty="0" smtClean="0">
                <a:solidFill>
                  <a:schemeClr val="tx1">
                    <a:lumMod val="85000"/>
                    <a:lumOff val="15000"/>
                  </a:schemeClr>
                </a:solidFill>
                <a:latin typeface="隶书" pitchFamily="49" charset="-122"/>
                <a:ea typeface="隶书" pitchFamily="49" charset="-122"/>
                <a:cs typeface="Lato Light" charset="0"/>
              </a:rPr>
              <a:t>2016</a:t>
            </a:r>
            <a:r>
              <a:rPr lang="zh-CN" altLang="en-US" sz="2400" dirty="0" smtClean="0">
                <a:solidFill>
                  <a:schemeClr val="tx1">
                    <a:lumMod val="85000"/>
                    <a:lumOff val="15000"/>
                  </a:schemeClr>
                </a:solidFill>
                <a:latin typeface="隶书" pitchFamily="49" charset="-122"/>
                <a:ea typeface="隶书" pitchFamily="49" charset="-122"/>
                <a:cs typeface="Lato Light" charset="0"/>
              </a:rPr>
              <a:t>年</a:t>
            </a:r>
            <a:r>
              <a:rPr lang="en-US" altLang="zh-CN" sz="2400" dirty="0" smtClean="0">
                <a:solidFill>
                  <a:schemeClr val="tx1">
                    <a:lumMod val="85000"/>
                    <a:lumOff val="15000"/>
                  </a:schemeClr>
                </a:solidFill>
                <a:latin typeface="隶书" pitchFamily="49" charset="-122"/>
                <a:ea typeface="隶书" pitchFamily="49" charset="-122"/>
                <a:cs typeface="Lato Light" charset="0"/>
              </a:rPr>
              <a:t>12</a:t>
            </a:r>
            <a:r>
              <a:rPr lang="zh-CN" altLang="en-US" sz="2400" dirty="0" smtClean="0">
                <a:solidFill>
                  <a:schemeClr val="tx1">
                    <a:lumMod val="85000"/>
                    <a:lumOff val="15000"/>
                  </a:schemeClr>
                </a:solidFill>
                <a:latin typeface="隶书" pitchFamily="49" charset="-122"/>
                <a:ea typeface="隶书" pitchFamily="49" charset="-122"/>
                <a:cs typeface="Lato Light" charset="0"/>
              </a:rPr>
              <a:t>月</a:t>
            </a:r>
            <a:r>
              <a:rPr lang="en-US" altLang="zh-CN" sz="2400" dirty="0" smtClean="0">
                <a:solidFill>
                  <a:schemeClr val="tx1">
                    <a:lumMod val="85000"/>
                    <a:lumOff val="15000"/>
                  </a:schemeClr>
                </a:solidFill>
                <a:latin typeface="隶书" pitchFamily="49" charset="-122"/>
                <a:ea typeface="隶书" pitchFamily="49" charset="-122"/>
                <a:cs typeface="Lato Light" charset="0"/>
              </a:rPr>
              <a:t>-2019</a:t>
            </a:r>
            <a:r>
              <a:rPr lang="zh-CN" altLang="en-US" sz="2400" dirty="0" smtClean="0">
                <a:solidFill>
                  <a:schemeClr val="tx1">
                    <a:lumMod val="85000"/>
                    <a:lumOff val="15000"/>
                  </a:schemeClr>
                </a:solidFill>
                <a:latin typeface="隶书" pitchFamily="49" charset="-122"/>
                <a:ea typeface="隶书" pitchFamily="49" charset="-122"/>
                <a:cs typeface="Lato Light" charset="0"/>
              </a:rPr>
              <a:t>年</a:t>
            </a:r>
            <a:r>
              <a:rPr lang="en-US" altLang="zh-CN" sz="2400" dirty="0" smtClean="0">
                <a:solidFill>
                  <a:schemeClr val="tx1">
                    <a:lumMod val="85000"/>
                    <a:lumOff val="15000"/>
                  </a:schemeClr>
                </a:solidFill>
                <a:latin typeface="隶书" pitchFamily="49" charset="-122"/>
                <a:ea typeface="隶书" pitchFamily="49" charset="-122"/>
                <a:cs typeface="Lato Light" charset="0"/>
              </a:rPr>
              <a:t>5</a:t>
            </a:r>
            <a:r>
              <a:rPr lang="zh-CN" altLang="en-US" sz="2400" dirty="0" smtClean="0">
                <a:solidFill>
                  <a:schemeClr val="tx1">
                    <a:lumMod val="85000"/>
                    <a:lumOff val="15000"/>
                  </a:schemeClr>
                </a:solidFill>
                <a:latin typeface="隶书" pitchFamily="49" charset="-122"/>
                <a:ea typeface="隶书" pitchFamily="49" charset="-122"/>
                <a:cs typeface="Lato Light" charset="0"/>
              </a:rPr>
              <a:t>月专利代理情况</a:t>
            </a:r>
            <a:endParaRPr lang="en-US" sz="2400" dirty="0">
              <a:solidFill>
                <a:schemeClr val="tx1">
                  <a:lumMod val="85000"/>
                  <a:lumOff val="15000"/>
                </a:schemeClr>
              </a:solidFill>
              <a:latin typeface="隶书" pitchFamily="49" charset="-122"/>
              <a:ea typeface="隶书" pitchFamily="49" charset="-122"/>
              <a:cs typeface="Lato Light" charset="0"/>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片2"/>
          <p:cNvPicPr>
            <a:picLocks noChangeAspect="1"/>
          </p:cNvPicPr>
          <p:nvPr/>
        </p:nvPicPr>
        <p:blipFill>
          <a:blip r:embed="rId3" cstate="print"/>
          <a:stretch>
            <a:fillRect/>
          </a:stretch>
        </p:blipFill>
        <p:spPr>
          <a:xfrm>
            <a:off x="-635" y="0"/>
            <a:ext cx="12172315" cy="4375785"/>
          </a:xfrm>
          <a:prstGeom prst="rect">
            <a:avLst/>
          </a:prstGeom>
        </p:spPr>
      </p:pic>
      <p:sp>
        <p:nvSpPr>
          <p:cNvPr id="5" name="矩形 4"/>
          <p:cNvSpPr/>
          <p:nvPr/>
        </p:nvSpPr>
        <p:spPr>
          <a:xfrm>
            <a:off x="10160" y="0"/>
            <a:ext cx="12172315" cy="4375785"/>
          </a:xfrm>
          <a:prstGeom prst="rect">
            <a:avLst/>
          </a:prstGeom>
          <a:solidFill>
            <a:srgbClr val="7398D0">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765087" y="4423238"/>
            <a:ext cx="6729984" cy="769441"/>
          </a:xfrm>
          <a:prstGeom prst="rect">
            <a:avLst/>
          </a:prstGeom>
          <a:noFill/>
        </p:spPr>
        <p:txBody>
          <a:bodyPr wrap="square" rtlCol="0">
            <a:spAutoFit/>
          </a:bodyPr>
          <a:lstStyle/>
          <a:p>
            <a:pPr algn="ctr"/>
            <a:r>
              <a:rPr lang="zh-CN" altLang="en-US" sz="4400" dirty="0" smtClean="0">
                <a:latin typeface="隶书" pitchFamily="49" charset="-122"/>
                <a:ea typeface="隶书" pitchFamily="49" charset="-122"/>
              </a:rPr>
              <a:t>本代理机构优势领域</a:t>
            </a:r>
            <a:endParaRPr lang="zh-CN" altLang="en-US" sz="4400" dirty="0">
              <a:latin typeface="隶书" pitchFamily="49" charset="-122"/>
              <a:ea typeface="隶书" pitchFamily="49" charset="-122"/>
            </a:endParaRPr>
          </a:p>
        </p:txBody>
      </p:sp>
      <p:sp>
        <p:nvSpPr>
          <p:cNvPr id="10" name="TextBox 7"/>
          <p:cNvSpPr txBox="1"/>
          <p:nvPr/>
        </p:nvSpPr>
        <p:spPr>
          <a:xfrm>
            <a:off x="9471546" y="6334780"/>
            <a:ext cx="2720453" cy="338554"/>
          </a:xfrm>
          <a:prstGeom prst="rect">
            <a:avLst/>
          </a:prstGeom>
          <a:noFill/>
        </p:spPr>
        <p:txBody>
          <a:bodyPr wrap="square" rtlCol="0">
            <a:spAutoFit/>
          </a:bodyPr>
          <a:lstStyle/>
          <a:p>
            <a:pPr algn="ctr"/>
            <a:r>
              <a:rPr lang="zh-CN" altLang="en-US" sz="1600" dirty="0" smtClean="0">
                <a:solidFill>
                  <a:schemeClr val="tx1">
                    <a:lumMod val="85000"/>
                    <a:lumOff val="15000"/>
                  </a:schemeClr>
                </a:solidFill>
                <a:latin typeface="隶书" pitchFamily="49" charset="-122"/>
                <a:ea typeface="隶书" pitchFamily="49" charset="-122"/>
                <a:cs typeface="Lato Light" charset="0"/>
              </a:rPr>
              <a:t>合肥国和专利代理事务所</a:t>
            </a:r>
            <a:endParaRPr lang="en-US" sz="1600" dirty="0">
              <a:solidFill>
                <a:schemeClr val="tx1">
                  <a:lumMod val="85000"/>
                  <a:lumOff val="15000"/>
                </a:schemeClr>
              </a:solidFill>
              <a:latin typeface="隶书" pitchFamily="49" charset="-122"/>
              <a:ea typeface="隶书" pitchFamily="49" charset="-122"/>
              <a:cs typeface="Lato Light" charset="0"/>
            </a:endParaRPr>
          </a:p>
        </p:txBody>
      </p:sp>
      <p:sp>
        <p:nvSpPr>
          <p:cNvPr id="11" name="文本框 7"/>
          <p:cNvSpPr txBox="1"/>
          <p:nvPr/>
        </p:nvSpPr>
        <p:spPr>
          <a:xfrm>
            <a:off x="3686000" y="3084395"/>
            <a:ext cx="4807859" cy="923330"/>
          </a:xfrm>
          <a:prstGeom prst="rect">
            <a:avLst/>
          </a:prstGeom>
          <a:noFill/>
        </p:spPr>
        <p:txBody>
          <a:bodyPr wrap="square" rtlCol="0">
            <a:spAutoFit/>
          </a:bodyPr>
          <a:lstStyle/>
          <a:p>
            <a:pPr algn="ctr"/>
            <a:r>
              <a:rPr lang="en-US" altLang="zh-CN" dirty="0" smtClean="0">
                <a:solidFill>
                  <a:schemeClr val="bg1"/>
                </a:solidFill>
                <a:latin typeface="微软雅黑" panose="020B0503020204020204" charset="-122"/>
                <a:ea typeface="微软雅黑" panose="020B0503020204020204" charset="-122"/>
              </a:rPr>
              <a:t> </a:t>
            </a:r>
            <a:r>
              <a:rPr lang="en-US" altLang="zh-CN" sz="5400" dirty="0" smtClean="0">
                <a:solidFill>
                  <a:schemeClr val="bg1"/>
                </a:solidFill>
                <a:latin typeface="微软雅黑" panose="020B0503020204020204" charset="-122"/>
                <a:ea typeface="微软雅黑" panose="020B0503020204020204" charset="-122"/>
              </a:rPr>
              <a:t>02</a:t>
            </a:r>
            <a:endParaRPr lang="en-US" altLang="zh-CN" sz="5400" dirty="0">
              <a:solidFill>
                <a:schemeClr val="bg1"/>
              </a:solidFill>
              <a:latin typeface="微软雅黑" panose="020B0503020204020204" charset="-122"/>
              <a:ea typeface="微软雅黑" panose="020B0503020204020204" charset="-122"/>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矩形 25"/>
          <p:cNvSpPr/>
          <p:nvPr/>
        </p:nvSpPr>
        <p:spPr>
          <a:xfrm>
            <a:off x="0" y="6985"/>
            <a:ext cx="3057099" cy="6851015"/>
          </a:xfrm>
          <a:prstGeom prst="rect">
            <a:avLst/>
          </a:prstGeom>
          <a:solidFill>
            <a:srgbClr val="7398D0">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TextBox 34"/>
          <p:cNvSpPr txBox="1"/>
          <p:nvPr/>
        </p:nvSpPr>
        <p:spPr>
          <a:xfrm>
            <a:off x="193492" y="2058439"/>
            <a:ext cx="2795369" cy="2123658"/>
          </a:xfrm>
          <a:prstGeom prst="rect">
            <a:avLst/>
          </a:prstGeom>
          <a:noFill/>
        </p:spPr>
        <p:txBody>
          <a:bodyPr wrap="square" rtlCol="0">
            <a:spAutoFit/>
          </a:bodyPr>
          <a:lstStyle/>
          <a:p>
            <a:r>
              <a:rPr lang="zh-CN" altLang="en-US" sz="1600" dirty="0" smtClean="0">
                <a:latin typeface="微软雅黑" panose="020B0503020204020204" charset="-122"/>
                <a:ea typeface="微软雅黑" panose="020B0503020204020204" charset="-122"/>
                <a:cs typeface="微软雅黑" panose="020B0503020204020204" charset="-122"/>
              </a:rPr>
              <a:t>        </a:t>
            </a:r>
            <a:r>
              <a:rPr lang="zh-CN" altLang="en-US" dirty="0" smtClean="0">
                <a:latin typeface="隶书" pitchFamily="49" charset="-122"/>
                <a:ea typeface="隶书" pitchFamily="49" charset="-122"/>
                <a:cs typeface="微软雅黑" panose="020B0503020204020204" charset="-122"/>
              </a:rPr>
              <a:t>自</a:t>
            </a:r>
            <a:r>
              <a:rPr lang="en-US" altLang="zh-CN" dirty="0" smtClean="0">
                <a:latin typeface="隶书" pitchFamily="49" charset="-122"/>
                <a:ea typeface="隶书" pitchFamily="49" charset="-122"/>
                <a:cs typeface="微软雅黑" panose="020B0503020204020204" charset="-122"/>
              </a:rPr>
              <a:t>2016</a:t>
            </a:r>
            <a:r>
              <a:rPr lang="zh-CN" altLang="en-US" dirty="0" smtClean="0">
                <a:latin typeface="隶书" pitchFamily="49" charset="-122"/>
                <a:ea typeface="隶书" pitchFamily="49" charset="-122"/>
                <a:cs typeface="微软雅黑" panose="020B0503020204020204" charset="-122"/>
              </a:rPr>
              <a:t>年</a:t>
            </a:r>
            <a:r>
              <a:rPr lang="en-US" altLang="zh-CN" dirty="0" smtClean="0">
                <a:latin typeface="隶书" pitchFamily="49" charset="-122"/>
                <a:ea typeface="隶书" pitchFamily="49" charset="-122"/>
                <a:cs typeface="微软雅黑" panose="020B0503020204020204" charset="-122"/>
              </a:rPr>
              <a:t>12</a:t>
            </a:r>
            <a:r>
              <a:rPr lang="zh-CN" altLang="en-US" dirty="0" smtClean="0">
                <a:latin typeface="隶书" pitchFamily="49" charset="-122"/>
                <a:ea typeface="隶书" pitchFamily="49" charset="-122"/>
                <a:cs typeface="微软雅黑" panose="020B0503020204020204" charset="-122"/>
              </a:rPr>
              <a:t>月开始年均申报</a:t>
            </a:r>
            <a:r>
              <a:rPr lang="en-US" altLang="zh-CN" dirty="0" smtClean="0">
                <a:latin typeface="隶书" pitchFamily="49" charset="-122"/>
                <a:ea typeface="隶书" pitchFamily="49" charset="-122"/>
                <a:cs typeface="微软雅黑" panose="020B0503020204020204" charset="-122"/>
              </a:rPr>
              <a:t>200</a:t>
            </a:r>
            <a:r>
              <a:rPr lang="zh-CN" altLang="en-US" dirty="0" smtClean="0">
                <a:latin typeface="隶书" pitchFamily="49" charset="-122"/>
                <a:ea typeface="隶书" pitchFamily="49" charset="-122"/>
                <a:cs typeface="微软雅黑" panose="020B0503020204020204" charset="-122"/>
              </a:rPr>
              <a:t>余件，其中计算机软件信息技术类占比</a:t>
            </a:r>
            <a:r>
              <a:rPr lang="en-US" altLang="zh-CN" dirty="0" smtClean="0">
                <a:latin typeface="隶书" pitchFamily="49" charset="-122"/>
                <a:ea typeface="隶书" pitchFamily="49" charset="-122"/>
                <a:cs typeface="微软雅黑" panose="020B0503020204020204" charset="-122"/>
              </a:rPr>
              <a:t>38%</a:t>
            </a:r>
            <a:r>
              <a:rPr lang="zh-CN" altLang="en-US" dirty="0" smtClean="0">
                <a:latin typeface="隶书" pitchFamily="49" charset="-122"/>
                <a:ea typeface="隶书" pitchFamily="49" charset="-122"/>
                <a:cs typeface="微软雅黑" panose="020B0503020204020204" charset="-122"/>
              </a:rPr>
              <a:t>；新材料化学技术类占比约</a:t>
            </a:r>
            <a:r>
              <a:rPr lang="en-US" altLang="zh-CN" dirty="0" smtClean="0">
                <a:latin typeface="隶书" pitchFamily="49" charset="-122"/>
                <a:ea typeface="隶书" pitchFamily="49" charset="-122"/>
                <a:cs typeface="微软雅黑" panose="020B0503020204020204" charset="-122"/>
              </a:rPr>
              <a:t>24%</a:t>
            </a:r>
            <a:r>
              <a:rPr lang="zh-CN" altLang="en-US" dirty="0" smtClean="0">
                <a:latin typeface="隶书" pitchFamily="49" charset="-122"/>
                <a:ea typeface="隶书" pitchFamily="49" charset="-122"/>
                <a:cs typeface="微软雅黑" panose="020B0503020204020204" charset="-122"/>
              </a:rPr>
              <a:t>。</a:t>
            </a:r>
            <a:endParaRPr lang="en-US" altLang="zh-CN" dirty="0" smtClean="0">
              <a:latin typeface="隶书" pitchFamily="49" charset="-122"/>
              <a:ea typeface="隶书" pitchFamily="49" charset="-122"/>
              <a:cs typeface="微软雅黑" panose="020B0503020204020204" charset="-122"/>
            </a:endParaRPr>
          </a:p>
          <a:p>
            <a:endParaRPr lang="en-US" altLang="zh-CN" b="1" dirty="0" smtClean="0">
              <a:solidFill>
                <a:schemeClr val="bg1"/>
              </a:solidFill>
              <a:latin typeface="楷体" pitchFamily="49" charset="-122"/>
              <a:ea typeface="楷体" pitchFamily="49" charset="-122"/>
              <a:cs typeface="微软雅黑" panose="020B0503020204020204" charset="-122"/>
            </a:endParaRPr>
          </a:p>
          <a:p>
            <a:endParaRPr lang="en-US" altLang="zh-CN" sz="1200" dirty="0" smtClean="0">
              <a:solidFill>
                <a:schemeClr val="bg1"/>
              </a:solidFill>
              <a:latin typeface="微软雅黑" panose="020B0503020204020204" charset="-122"/>
              <a:ea typeface="微软雅黑" panose="020B0503020204020204" charset="-122"/>
              <a:cs typeface="微软雅黑" panose="020B0503020204020204" charset="-122"/>
            </a:endParaRPr>
          </a:p>
          <a:p>
            <a:endParaRPr lang="en-US" altLang="zh-CN" sz="1200" dirty="0">
              <a:solidFill>
                <a:schemeClr val="bg1"/>
              </a:solidFill>
              <a:latin typeface="微软雅黑" panose="020B0503020204020204" charset="-122"/>
              <a:ea typeface="微软雅黑" panose="020B0503020204020204" charset="-122"/>
              <a:cs typeface="微软雅黑" panose="020B0503020204020204" charset="-122"/>
            </a:endParaRPr>
          </a:p>
        </p:txBody>
      </p:sp>
      <p:graphicFrame>
        <p:nvGraphicFramePr>
          <p:cNvPr id="11" name="图表 10"/>
          <p:cNvGraphicFramePr/>
          <p:nvPr/>
        </p:nvGraphicFramePr>
        <p:xfrm>
          <a:off x="4024573" y="477672"/>
          <a:ext cx="7125648" cy="518615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1057</TotalTime>
  <Words>1553</Words>
  <Application>Microsoft Office PowerPoint</Application>
  <PresentationFormat>自定义</PresentationFormat>
  <Paragraphs>177</Paragraphs>
  <Slides>24</Slides>
  <Notes>18</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Office 主题​​</vt:lpstr>
      <vt:lpstr>幻灯片 1</vt:lpstr>
      <vt:lpstr>幻灯片 2</vt:lpstr>
      <vt:lpstr>幻灯片 3</vt:lpstr>
      <vt:lpstr>幻灯片 4</vt:lpstr>
      <vt:lpstr>幻灯片 5</vt:lpstr>
      <vt:lpstr>幻灯片 6</vt:lpstr>
      <vt:lpstr>幻灯片 7</vt:lpstr>
      <vt:lpstr>幻灯片 8</vt:lpstr>
      <vt:lpstr>幻灯片 9</vt:lpstr>
      <vt:lpstr>幻灯片 10</vt:lpstr>
      <vt:lpstr>幻灯片 11</vt:lpstr>
      <vt:lpstr>一 一种用于电动汽车的高压泄漏保护电路及其控制方法制方法 </vt:lpstr>
      <vt:lpstr>一 一种用于太阳能电池组件的蜗牛纹预测方法制方法 </vt:lpstr>
      <vt:lpstr>幻灯片 14</vt:lpstr>
      <vt:lpstr>幻灯片 15</vt:lpstr>
      <vt:lpstr>幻灯片 16</vt:lpstr>
      <vt:lpstr>幻灯片 17</vt:lpstr>
      <vt:lpstr>幻灯片 18</vt:lpstr>
      <vt:lpstr>幻灯片 19</vt:lpstr>
      <vt:lpstr>幻灯片 20</vt:lpstr>
      <vt:lpstr>幻灯片 21</vt:lpstr>
      <vt:lpstr>幻灯片 22</vt:lpstr>
      <vt:lpstr>幻灯片 23</vt:lpstr>
      <vt:lpstr>幻灯片 24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Administrator</dc:creator>
  <cp:lastModifiedBy>xb21cn</cp:lastModifiedBy>
  <cp:revision>138</cp:revision>
  <dcterms:created xsi:type="dcterms:W3CDTF">2019-06-13T07:04:00Z</dcterms:created>
  <dcterms:modified xsi:type="dcterms:W3CDTF">2019-06-17T03:12:30Z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