
<file path=[Content_Types].xml><?xml version="1.0" encoding="utf-8"?>
<Types xmlns="http://schemas.openxmlformats.org/package/2006/content-types">
  <Default Extension="jpeg" ContentType="image/jpeg"/>
  <Default Extension="xlsx" ContentType="application/vnd.openxmlformats-officedocument.spreadsheetml.sheet"/>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5"/>
  </p:notesMasterIdLst>
  <p:handoutMasterIdLst>
    <p:handoutMasterId r:id="rId28"/>
  </p:handoutMasterIdLst>
  <p:sldIdLst>
    <p:sldId id="256" r:id="rId3"/>
    <p:sldId id="257" r:id="rId4"/>
    <p:sldId id="258" r:id="rId6"/>
    <p:sldId id="259" r:id="rId7"/>
    <p:sldId id="260" r:id="rId8"/>
    <p:sldId id="261" r:id="rId9"/>
    <p:sldId id="285" r:id="rId10"/>
    <p:sldId id="284" r:id="rId11"/>
    <p:sldId id="283" r:id="rId12"/>
    <p:sldId id="282" r:id="rId13"/>
    <p:sldId id="281" r:id="rId14"/>
    <p:sldId id="280" r:id="rId15"/>
    <p:sldId id="262" r:id="rId16"/>
    <p:sldId id="263" r:id="rId17"/>
    <p:sldId id="264" r:id="rId18"/>
    <p:sldId id="271" r:id="rId19"/>
    <p:sldId id="265" r:id="rId20"/>
    <p:sldId id="302" r:id="rId21"/>
    <p:sldId id="266" r:id="rId22"/>
    <p:sldId id="277" r:id="rId23"/>
    <p:sldId id="267" r:id="rId24"/>
    <p:sldId id="279" r:id="rId25"/>
    <p:sldId id="268" r:id="rId26"/>
    <p:sldId id="269" r:id="rId2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660"/>
  </p:normalViewPr>
  <p:slideViewPr>
    <p:cSldViewPr>
      <p:cViewPr>
        <p:scale>
          <a:sx n="125" d="100"/>
          <a:sy n="125" d="100"/>
        </p:scale>
        <p:origin x="-1224" y="5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图表</c:v>
                </c:pt>
              </c:strCache>
            </c:strRef>
          </c:tx>
          <c:explosion val="0"/>
          <c:dPt>
            <c:idx val="0"/>
            <c:bubble3D val="0"/>
          </c:dPt>
          <c:dPt>
            <c:idx val="1"/>
            <c:bubble3D val="0"/>
          </c:dPt>
          <c:dPt>
            <c:idx val="2"/>
            <c:bubble3D val="0"/>
          </c:dPt>
          <c:dPt>
            <c:idx val="3"/>
            <c:bubble3D val="0"/>
          </c:dPt>
          <c:dPt>
            <c:idx val="4"/>
            <c:bubble3D val="0"/>
          </c:dPt>
          <c:dPt>
            <c:idx val="5"/>
            <c:bubble3D val="0"/>
          </c:dPt>
          <c:dPt>
            <c:idx val="6"/>
            <c:bubble3D val="0"/>
          </c:dPt>
          <c:dPt>
            <c:idx val="7"/>
            <c:bubble3D val="0"/>
          </c:dPt>
          <c:dLbls>
            <c:dLbl>
              <c:idx val="2"/>
              <c:layout>
                <c:manualLayout>
                  <c:x val="0.0374541050939592"/>
                  <c:y val="-0.131586989751832"/>
                </c:manualLayout>
              </c:layout>
              <c:dLblPos val="bestFit"/>
              <c:showLegendKey val="0"/>
              <c:showVal val="1"/>
              <c:showCatName val="0"/>
              <c:showSerName val="0"/>
              <c:showPercent val="1"/>
              <c:showBubbleSize val="0"/>
              <c:extLst>
                <c:ext xmlns:c15="http://schemas.microsoft.com/office/drawing/2012/chart" uri="{CE6537A1-D6FC-4f65-9D91-7224C49458BB}">
                  <c15:layout/>
                </c:ext>
              </c:extLst>
            </c:dLbl>
            <c:dLbl>
              <c:idx val="6"/>
              <c:layout>
                <c:manualLayout>
                  <c:x val="-0.0697990545552738"/>
                  <c:y val="0.0458944089265154"/>
                </c:manualLayout>
              </c:layout>
              <c:dLblPos val="bestFit"/>
              <c:showLegendKey val="0"/>
              <c:showVal val="1"/>
              <c:showCatName val="0"/>
              <c:showSerName val="0"/>
              <c:showPercent val="1"/>
              <c:showBubbleSize val="0"/>
              <c:extLst>
                <c:ext xmlns:c15="http://schemas.microsoft.com/office/drawing/2012/chart" uri="{CE6537A1-D6FC-4f65-9D91-7224C49458BB}">
                  <c15:layout/>
                </c:ext>
              </c:extLst>
            </c:dLbl>
            <c:dLbl>
              <c:idx val="7"/>
              <c:layout>
                <c:manualLayout>
                  <c:x val="-0.0480081768063459"/>
                  <c:y val="0.00604091907707979"/>
                </c:manualLayout>
              </c:layout>
              <c:dLblPos val="bestFit"/>
              <c:showLegendKey val="0"/>
              <c:showVal val="1"/>
              <c:showCatName val="0"/>
              <c:showSerName val="0"/>
              <c:showPercent val="1"/>
              <c:showBubbleSize val="0"/>
              <c:extLst>
                <c:ext xmlns:c15="http://schemas.microsoft.com/office/drawing/2012/chart" uri="{CE6537A1-D6FC-4f65-9D91-7224C49458BB}">
                  <c15:layout>
                    <c:manualLayout>
                      <c:w val="0.0736159663266034"/>
                      <c:h val="0.0652829619262868"/>
                    </c:manualLayout>
                  </c15:layout>
                </c:ext>
              </c:extLst>
            </c:dLbl>
            <c:spPr>
              <a:noFill/>
              <a:ln>
                <a:noFill/>
              </a:ln>
              <a:effectLst/>
            </c:spPr>
            <c:txPr>
              <a:bodyPr rot="0" spcFirstLastPara="0" vertOverflow="ellipsis" vert="horz" wrap="square" lIns="38100" tIns="19050" rIns="38100" bIns="19050" anchor="ctr" anchorCtr="1"/>
              <a:lstStyle/>
              <a:p>
                <a:pPr>
                  <a:defRPr lang="zh-CN" sz="1800" b="0" i="0" u="none" strike="noStrike" kern="1200" baseline="0">
                    <a:solidFill>
                      <a:schemeClr val="tx1"/>
                    </a:solidFill>
                    <a:latin typeface="+mn-ea"/>
                    <a:ea typeface="+mn-ea"/>
                    <a:cs typeface="+mn-ea"/>
                    <a:sym typeface="+mn-ea"/>
                  </a:defRPr>
                </a:pPr>
              </a:p>
            </c:txPr>
            <c:dLblPos val="bestFit"/>
            <c:showLegendKey val="0"/>
            <c:showVal val="1"/>
            <c:showCatName val="0"/>
            <c:showSerName val="0"/>
            <c:showPercent val="1"/>
            <c:showBubbleSize val="0"/>
            <c:showLeaderLines val="1"/>
            <c:extLst>
              <c:ext xmlns:c15="http://schemas.microsoft.com/office/drawing/2012/chart" uri="{CE6537A1-D6FC-4f65-9D91-7224C49458BB}">
                <c15:layout/>
                <c15:showLeaderLines val="1"/>
                <c15:leaderLines/>
              </c:ext>
            </c:extLst>
          </c:dLbls>
          <c:cat>
            <c:strRef>
              <c:f>Sheet1!$A$2:$A$9</c:f>
              <c:strCache>
                <c:ptCount val="8"/>
                <c:pt idx="0">
                  <c:v>物理</c:v>
                </c:pt>
                <c:pt idx="1">
                  <c:v>作业；运输</c:v>
                </c:pt>
                <c:pt idx="2">
                  <c:v>电学</c:v>
                </c:pt>
                <c:pt idx="3">
                  <c:v>机械工程；照明；加热；武器；爆破</c:v>
                </c:pt>
                <c:pt idx="4">
                  <c:v>人类生活必须</c:v>
                </c:pt>
                <c:pt idx="5">
                  <c:v>化学；冶金</c:v>
                </c:pt>
                <c:pt idx="6">
                  <c:v>固定建筑物</c:v>
                </c:pt>
                <c:pt idx="7">
                  <c:v>纺织；造纸</c:v>
                </c:pt>
              </c:strCache>
            </c:strRef>
          </c:cat>
          <c:val>
            <c:numRef>
              <c:f>Sheet1!$B$2:$B$9</c:f>
              <c:numCache>
                <c:formatCode>General</c:formatCode>
                <c:ptCount val="8"/>
                <c:pt idx="0">
                  <c:v>954</c:v>
                </c:pt>
                <c:pt idx="1">
                  <c:v>926</c:v>
                </c:pt>
                <c:pt idx="2">
                  <c:v>760</c:v>
                </c:pt>
                <c:pt idx="3">
                  <c:v>457</c:v>
                </c:pt>
                <c:pt idx="4">
                  <c:v>402</c:v>
                </c:pt>
                <c:pt idx="5">
                  <c:v>332</c:v>
                </c:pt>
                <c:pt idx="6">
                  <c:v>232</c:v>
                </c:pt>
                <c:pt idx="7">
                  <c:v>22</c:v>
                </c:pt>
              </c:numCache>
            </c:numRef>
          </c:val>
        </c:ser>
        <c:dLbls>
          <c:showLegendKey val="0"/>
          <c:showVal val="1"/>
          <c:showCatName val="0"/>
          <c:showSerName val="0"/>
          <c:showPercent val="0"/>
          <c:showBubbleSize val="0"/>
          <c:showLeaderLines val="1"/>
        </c:dLbls>
        <c:firstSliceAng val="0"/>
      </c:pieChart>
    </c:plotArea>
    <c:legend>
      <c:legendPos val="r"/>
      <c:legendEntry>
        <c:idx val="0"/>
        <c:txPr>
          <a:bodyPr rot="0" spcFirstLastPara="0" vertOverflow="ellipsis" vert="horz" wrap="square" anchor="ctr" anchorCtr="1"/>
          <a:lstStyle/>
          <a:p>
            <a:pPr>
              <a:defRPr lang="zh-CN" sz="1800" b="0" i="0" u="none" strike="noStrike" kern="1200" baseline="0">
                <a:solidFill>
                  <a:schemeClr val="tx1"/>
                </a:solidFill>
                <a:latin typeface="+mn-ea"/>
                <a:ea typeface="+mn-ea"/>
                <a:cs typeface="+mn-ea"/>
                <a:sym typeface="+mn-ea"/>
              </a:defRPr>
            </a:pPr>
          </a:p>
        </c:txPr>
      </c:legendEntry>
      <c:legendEntry>
        <c:idx val="1"/>
        <c:txPr>
          <a:bodyPr rot="0" spcFirstLastPara="0" vertOverflow="ellipsis" vert="horz" wrap="square" anchor="ctr" anchorCtr="1"/>
          <a:lstStyle/>
          <a:p>
            <a:pPr>
              <a:defRPr lang="zh-CN" sz="1800" b="0" i="0" u="none" strike="noStrike" kern="1200" baseline="0">
                <a:solidFill>
                  <a:schemeClr val="tx1"/>
                </a:solidFill>
                <a:latin typeface="+mn-ea"/>
                <a:ea typeface="+mn-ea"/>
                <a:cs typeface="+mn-ea"/>
                <a:sym typeface="+mn-ea"/>
              </a:defRPr>
            </a:pPr>
          </a:p>
        </c:txPr>
      </c:legendEntry>
      <c:legendEntry>
        <c:idx val="2"/>
        <c:txPr>
          <a:bodyPr rot="0" spcFirstLastPara="0" vertOverflow="ellipsis" vert="horz" wrap="square" anchor="ctr" anchorCtr="1"/>
          <a:lstStyle/>
          <a:p>
            <a:pPr>
              <a:defRPr lang="zh-CN" sz="1800" b="0" i="0" u="none" strike="noStrike" kern="1200" baseline="0">
                <a:solidFill>
                  <a:schemeClr val="tx1"/>
                </a:solidFill>
                <a:latin typeface="+mn-ea"/>
                <a:ea typeface="+mn-ea"/>
                <a:cs typeface="+mn-ea"/>
                <a:sym typeface="+mn-ea"/>
              </a:defRPr>
            </a:pPr>
          </a:p>
        </c:txPr>
      </c:legendEntry>
      <c:legendEntry>
        <c:idx val="3"/>
        <c:txPr>
          <a:bodyPr rot="0" spcFirstLastPara="0" vertOverflow="ellipsis" vert="horz" wrap="square" anchor="ctr" anchorCtr="1"/>
          <a:lstStyle/>
          <a:p>
            <a:pPr>
              <a:defRPr lang="zh-CN" sz="1800" b="0" i="0" u="none" strike="noStrike" kern="1200" baseline="0">
                <a:solidFill>
                  <a:schemeClr val="tx1"/>
                </a:solidFill>
                <a:latin typeface="+mn-ea"/>
                <a:ea typeface="+mn-ea"/>
                <a:cs typeface="+mn-ea"/>
                <a:sym typeface="+mn-ea"/>
              </a:defRPr>
            </a:pPr>
          </a:p>
        </c:txPr>
      </c:legendEntry>
      <c:legendEntry>
        <c:idx val="4"/>
        <c:txPr>
          <a:bodyPr rot="0" spcFirstLastPara="0" vertOverflow="ellipsis" vert="horz" wrap="square" anchor="ctr" anchorCtr="1"/>
          <a:lstStyle/>
          <a:p>
            <a:pPr>
              <a:defRPr lang="zh-CN" sz="1800" b="0" i="0" u="none" strike="noStrike" kern="1200" baseline="0">
                <a:solidFill>
                  <a:schemeClr val="tx1"/>
                </a:solidFill>
                <a:latin typeface="+mn-ea"/>
                <a:ea typeface="+mn-ea"/>
                <a:cs typeface="+mn-ea"/>
                <a:sym typeface="+mn-ea"/>
              </a:defRPr>
            </a:pPr>
          </a:p>
        </c:txPr>
      </c:legendEntry>
      <c:legendEntry>
        <c:idx val="5"/>
        <c:txPr>
          <a:bodyPr rot="0" spcFirstLastPara="0" vertOverflow="ellipsis" vert="horz" wrap="square" anchor="ctr" anchorCtr="1"/>
          <a:lstStyle/>
          <a:p>
            <a:pPr>
              <a:defRPr lang="zh-CN" sz="1800" b="0" i="0" u="none" strike="noStrike" kern="1200" baseline="0">
                <a:solidFill>
                  <a:schemeClr val="tx1"/>
                </a:solidFill>
                <a:latin typeface="+mn-ea"/>
                <a:ea typeface="+mn-ea"/>
                <a:cs typeface="+mn-ea"/>
                <a:sym typeface="+mn-ea"/>
              </a:defRPr>
            </a:pPr>
          </a:p>
        </c:txPr>
      </c:legendEntry>
      <c:legendEntry>
        <c:idx val="6"/>
        <c:txPr>
          <a:bodyPr rot="0" spcFirstLastPara="0" vertOverflow="ellipsis" vert="horz" wrap="square" anchor="ctr" anchorCtr="1"/>
          <a:lstStyle/>
          <a:p>
            <a:pPr>
              <a:defRPr lang="zh-CN" sz="1800" b="0" i="0" u="none" strike="noStrike" kern="1200" baseline="0">
                <a:solidFill>
                  <a:schemeClr val="tx1"/>
                </a:solidFill>
                <a:latin typeface="+mn-ea"/>
                <a:ea typeface="+mn-ea"/>
                <a:cs typeface="+mn-ea"/>
                <a:sym typeface="+mn-ea"/>
              </a:defRPr>
            </a:pPr>
          </a:p>
        </c:txPr>
      </c:legendEntry>
      <c:legendEntry>
        <c:idx val="7"/>
        <c:txPr>
          <a:bodyPr rot="0" spcFirstLastPara="0" vertOverflow="ellipsis" vert="horz" wrap="square" anchor="ctr" anchorCtr="1"/>
          <a:lstStyle/>
          <a:p>
            <a:pPr>
              <a:defRPr lang="zh-CN" sz="1800" b="0" i="0" u="none" strike="noStrike" kern="1200" baseline="0">
                <a:solidFill>
                  <a:schemeClr val="tx1"/>
                </a:solidFill>
                <a:latin typeface="+mn-ea"/>
                <a:ea typeface="+mn-ea"/>
                <a:cs typeface="+mn-ea"/>
                <a:sym typeface="+mn-ea"/>
              </a:defRPr>
            </a:pPr>
          </a:p>
        </c:txPr>
      </c:legendEntry>
      <c:layout>
        <c:manualLayout>
          <c:xMode val="edge"/>
          <c:yMode val="edge"/>
          <c:x val="0.607610749099655"/>
          <c:y val="0.0170280511811024"/>
          <c:w val="0.342380402646508"/>
          <c:h val="0.982971948818898"/>
        </c:manualLayout>
      </c:layout>
      <c:overlay val="0"/>
      <c:txPr>
        <a:bodyPr rot="0" spcFirstLastPara="0" vertOverflow="ellipsis" vert="horz" wrap="square" anchor="ctr" anchorCtr="1"/>
        <a:lstStyle/>
        <a:p>
          <a:pPr>
            <a:defRPr lang="zh-CN" sz="1800" b="0" i="0" u="none" strike="noStrike" kern="1200" baseline="0">
              <a:solidFill>
                <a:schemeClr val="tx1"/>
              </a:solidFill>
              <a:latin typeface="+mn-ea"/>
              <a:ea typeface="+mn-ea"/>
              <a:cs typeface="+mn-ea"/>
              <a:sym typeface="+mn-ea"/>
            </a:defRPr>
          </a:pPr>
        </a:p>
      </c:txPr>
    </c:legend>
    <c:plotVisOnly val="1"/>
    <c:dispBlanksAs val="gap"/>
    <c:showDLblsOverMax val="0"/>
  </c:chart>
  <c:txPr>
    <a:bodyPr/>
    <a:lstStyle/>
    <a:p>
      <a:pPr>
        <a:defRPr lang="zh-CN" sz="1800">
          <a:latin typeface="+mn-ea"/>
          <a:ea typeface="+mn-ea"/>
          <a:cs typeface="+mn-ea"/>
          <a:sym typeface="+mn-ea"/>
        </a:defRPr>
      </a:pP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5E691C4-7FF8-4567-9402-92A72058831D}"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zh-CN" altLang="en-US" smtClean="0"/>
              <a:t>合肥和瑞知识产权代理事务所（普通合伙）</a:t>
            </a: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BBD0CAF-A499-46DB-B439-FEC62C666545}"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66DC9C-E773-40D3-9B27-3606AEEDD53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zh-CN" altLang="en-US" smtClean="0"/>
              <a:t>合肥和瑞知识产权代理事务所（普通合伙）</a:t>
            </a: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BDA910-FE44-4B35-B434-9164893BDD1C}"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BDA910-FE44-4B35-B434-9164893BDD1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和瑞概况</a:t>
            </a:r>
            <a:endParaRPr lang="zh-CN" altLang="en-US" dirty="0"/>
          </a:p>
        </p:txBody>
      </p:sp>
      <p:sp>
        <p:nvSpPr>
          <p:cNvPr id="5" name="灯片编号占位符 4"/>
          <p:cNvSpPr>
            <a:spLocks noGrp="1"/>
          </p:cNvSpPr>
          <p:nvPr>
            <p:ph type="sldNum" sz="quarter" idx="11"/>
          </p:nvPr>
        </p:nvSpPr>
        <p:spPr/>
        <p:txBody>
          <a:bodyPr/>
          <a:lstStyle/>
          <a:p>
            <a:fld id="{FFBDA910-FE44-4B35-B434-9164893BDD1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资质、荣誉、近</a:t>
            </a:r>
            <a:r>
              <a:rPr lang="en-US" altLang="zh-CN" dirty="0" smtClean="0"/>
              <a:t>3</a:t>
            </a:r>
            <a:r>
              <a:rPr lang="zh-CN" altLang="en-US" dirty="0" smtClean="0"/>
              <a:t>年业绩等</a:t>
            </a:r>
            <a:endParaRPr lang="zh-CN" altLang="en-US" dirty="0"/>
          </a:p>
        </p:txBody>
      </p:sp>
      <p:sp>
        <p:nvSpPr>
          <p:cNvPr id="5" name="灯片编号占位符 4"/>
          <p:cNvSpPr>
            <a:spLocks noGrp="1"/>
          </p:cNvSpPr>
          <p:nvPr>
            <p:ph type="sldNum" sz="quarter" idx="11"/>
          </p:nvPr>
        </p:nvSpPr>
        <p:spPr/>
        <p:txBody>
          <a:bodyPr/>
          <a:lstStyle/>
          <a:p>
            <a:fld id="{FFBDA910-FE44-4B35-B434-9164893BDD1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和瑞概况</a:t>
            </a:r>
            <a:endParaRPr lang="zh-CN" altLang="en-US" dirty="0"/>
          </a:p>
        </p:txBody>
      </p:sp>
      <p:sp>
        <p:nvSpPr>
          <p:cNvPr id="5" name="灯片编号占位符 4"/>
          <p:cNvSpPr>
            <a:spLocks noGrp="1"/>
          </p:cNvSpPr>
          <p:nvPr>
            <p:ph type="sldNum" sz="quarter" idx="11"/>
          </p:nvPr>
        </p:nvSpPr>
        <p:spPr/>
        <p:txBody>
          <a:bodyPr/>
          <a:lstStyle/>
          <a:p>
            <a:fld id="{FFBDA910-FE44-4B35-B434-9164893BDD1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defRPr/>
            </a:pPr>
            <a:r>
              <a:rPr lang="zh-CN" altLang="en-US" sz="1200" dirty="0" smtClean="0">
                <a:latin typeface="+mn-ea"/>
              </a:rPr>
              <a:t>201510944138.1一种具有定位功能的胶囊内镜</a:t>
            </a:r>
            <a:r>
              <a:rPr lang="zh-CN" altLang="en-US" sz="1200" baseline="0" dirty="0" smtClean="0">
                <a:latin typeface="+mn-ea"/>
              </a:rPr>
              <a:t>  </a:t>
            </a:r>
            <a:r>
              <a:rPr lang="zh-CN" altLang="en-US" sz="1200" dirty="0" smtClean="0">
                <a:latin typeface="+mn-ea"/>
                <a:cs typeface="+mn-ea"/>
              </a:rPr>
              <a:t>20190226授权</a:t>
            </a:r>
            <a:r>
              <a:rPr lang="zh-CN" altLang="en-US" sz="1200" dirty="0" smtClean="0">
                <a:latin typeface="+mn-ea"/>
                <a:cs typeface="+mn-ea"/>
                <a:sym typeface="+mn-ea"/>
              </a:rPr>
              <a:t>公告                                                               </a:t>
            </a:r>
            <a:r>
              <a:rPr lang="zh-CN" altLang="en-US" sz="1200" baseline="0" dirty="0" smtClean="0">
                <a:latin typeface="+mn-ea"/>
                <a:cs typeface="+mn-ea"/>
                <a:sym typeface="+mn-ea"/>
              </a:rPr>
              <a:t> </a:t>
            </a:r>
            <a:r>
              <a:rPr lang="en-US" altLang="zh-CN" sz="1200" dirty="0" smtClean="0">
                <a:latin typeface="+mn-ea"/>
                <a:cs typeface="+mn-ea"/>
                <a:sym typeface="+mn-ea"/>
              </a:rPr>
              <a:t>2.</a:t>
            </a:r>
            <a:r>
              <a:rPr lang="zh-CN" altLang="en-US" sz="1200" dirty="0" smtClean="0">
                <a:latin typeface="+mn-ea"/>
              </a:rPr>
              <a:t> 201510944262.8一种具有精确定位功能的胶囊内镜  </a:t>
            </a:r>
            <a:r>
              <a:rPr lang="zh-CN" altLang="en-US" sz="1200" dirty="0" smtClean="0">
                <a:latin typeface="+mn-ea"/>
                <a:cs typeface="+mn-ea"/>
                <a:sym typeface="+mn-ea"/>
              </a:rPr>
              <a:t>20190226授权公告</a:t>
            </a:r>
            <a:r>
              <a:rPr lang="zh-CN" altLang="en-US" sz="1200" baseline="0" dirty="0" smtClean="0">
                <a:latin typeface="+mn-ea"/>
                <a:cs typeface="+mn-ea"/>
                <a:sym typeface="+mn-ea"/>
              </a:rPr>
              <a:t>                                                         </a:t>
            </a:r>
            <a:r>
              <a:rPr lang="en-US" altLang="zh-CN" sz="1200" baseline="0" dirty="0" smtClean="0">
                <a:latin typeface="+mn-ea"/>
                <a:cs typeface="+mn-ea"/>
                <a:sym typeface="+mn-ea"/>
              </a:rPr>
              <a:t>3.</a:t>
            </a:r>
            <a:r>
              <a:rPr lang="zh-CN" altLang="en-US" sz="1200" dirty="0" smtClean="0">
                <a:latin typeface="+mn-ea"/>
              </a:rPr>
              <a:t> 201511023464.5一种用于检查食管疾病的胶囊内窥镜    </a:t>
            </a:r>
            <a:r>
              <a:rPr lang="zh-CN" altLang="en-US" sz="1200" dirty="0" smtClean="0">
                <a:latin typeface="+mn-ea"/>
                <a:cs typeface="+mn-ea"/>
                <a:sym typeface="+mn-ea"/>
              </a:rPr>
              <a:t>201902</a:t>
            </a:r>
            <a:r>
              <a:rPr lang="en-US" altLang="zh-CN" sz="1200" dirty="0" smtClean="0">
                <a:latin typeface="+mn-ea"/>
                <a:cs typeface="+mn-ea"/>
                <a:sym typeface="+mn-ea"/>
              </a:rPr>
              <a:t>05</a:t>
            </a:r>
            <a:r>
              <a:rPr lang="zh-CN" altLang="en-US" sz="1200" dirty="0" smtClean="0">
                <a:latin typeface="+mn-ea"/>
                <a:cs typeface="+mn-ea"/>
                <a:sym typeface="+mn-ea"/>
              </a:rPr>
              <a:t>授权公告</a:t>
            </a:r>
            <a:endParaRPr lang="en-US" altLang="zh-CN" sz="1200" dirty="0" smtClean="0">
              <a:latin typeface="+mn-ea"/>
              <a:cs typeface="+mn-ea"/>
            </a:endParaRPr>
          </a:p>
          <a:p>
            <a:pPr marL="228600" marR="0" indent="-228600" algn="l" defTabSz="914400" rtl="0" eaLnBrk="1" fontAlgn="auto" latinLnBrk="0" hangingPunct="1">
              <a:lnSpc>
                <a:spcPct val="100000"/>
              </a:lnSpc>
              <a:spcBef>
                <a:spcPts val="0"/>
              </a:spcBef>
              <a:spcAft>
                <a:spcPts val="0"/>
              </a:spcAft>
              <a:buClrTx/>
              <a:buSzTx/>
              <a:buFontTx/>
              <a:buAutoNum type="arabicPeriod"/>
              <a:defRPr/>
            </a:pPr>
            <a:endParaRPr lang="zh-CN" altLang="en-US" sz="1200" dirty="0" smtClean="0">
              <a:latin typeface="+mn-ea"/>
            </a:endParaRPr>
          </a:p>
          <a:p>
            <a:pPr marL="228600" marR="0" indent="-228600" algn="l" defTabSz="914400" rtl="0" eaLnBrk="1" fontAlgn="auto" latinLnBrk="0" hangingPunct="1">
              <a:lnSpc>
                <a:spcPct val="100000"/>
              </a:lnSpc>
              <a:spcBef>
                <a:spcPts val="0"/>
              </a:spcBef>
              <a:spcAft>
                <a:spcPts val="0"/>
              </a:spcAft>
              <a:buClrTx/>
              <a:buSzTx/>
              <a:buFontTx/>
              <a:buAutoNum type="arabicPeriod"/>
              <a:defRPr/>
            </a:pPr>
            <a:endParaRPr lang="zh-CN" altLang="en-US" sz="1200" dirty="0" smtClean="0">
              <a:latin typeface="+mn-ea"/>
            </a:endParaRPr>
          </a:p>
          <a:p>
            <a:pPr marL="228600" marR="0" indent="-228600" algn="l" defTabSz="914400" rtl="0" eaLnBrk="1" fontAlgn="auto" latinLnBrk="0" hangingPunct="1">
              <a:lnSpc>
                <a:spcPct val="100000"/>
              </a:lnSpc>
              <a:spcBef>
                <a:spcPts val="0"/>
              </a:spcBef>
              <a:spcAft>
                <a:spcPts val="0"/>
              </a:spcAft>
              <a:buClrTx/>
              <a:buSzTx/>
              <a:buFontTx/>
              <a:buAutoNum type="arabicPeriod"/>
              <a:defRPr/>
            </a:pPr>
            <a:endParaRPr lang="zh-CN" altLang="en-US" sz="1200" dirty="0" smtClean="0">
              <a:latin typeface="+mn-ea"/>
            </a:endParaRPr>
          </a:p>
          <a:p>
            <a:pPr marL="228600" marR="0" indent="-228600" algn="l" defTabSz="914400" rtl="0" eaLnBrk="1" fontAlgn="auto" latinLnBrk="0" hangingPunct="1">
              <a:lnSpc>
                <a:spcPct val="100000"/>
              </a:lnSpc>
              <a:spcBef>
                <a:spcPts val="0"/>
              </a:spcBef>
              <a:spcAft>
                <a:spcPts val="0"/>
              </a:spcAft>
              <a:buClrTx/>
              <a:buSzTx/>
              <a:buFontTx/>
              <a:buAutoNum type="arabicPeriod"/>
              <a:defRPr/>
            </a:pPr>
            <a:endParaRPr lang="en-US" altLang="zh-CN" sz="1200" dirty="0" smtClean="0">
              <a:latin typeface="+mn-ea"/>
              <a:cs typeface="+mn-ea"/>
            </a:endParaRPr>
          </a:p>
          <a:p>
            <a:endParaRPr lang="zh-CN" altLang="en-US" dirty="0"/>
          </a:p>
        </p:txBody>
      </p:sp>
      <p:sp>
        <p:nvSpPr>
          <p:cNvPr id="4" name="灯片编号占位符 3"/>
          <p:cNvSpPr>
            <a:spLocks noGrp="1"/>
          </p:cNvSpPr>
          <p:nvPr>
            <p:ph type="sldNum" sz="quarter" idx="10"/>
          </p:nvPr>
        </p:nvSpPr>
        <p:spPr/>
        <p:txBody>
          <a:bodyPr/>
          <a:lstStyle/>
          <a:p>
            <a:fld id="{FFBDA910-FE44-4B35-B434-9164893BDD1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FFBDA910-FE44-4B35-B434-9164893BDD1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lstStyle/>
            <a:p>
              <a:endParaRPr lang="en-US"/>
            </a:p>
          </p:txBody>
        </p:sp>
        <p:sp>
          <p:nvSpPr>
            <p:cNvPr id="12" name="Freeform 18"/>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lstStyle/>
            <a:p>
              <a:endParaRPr lang="en-US"/>
            </a:p>
          </p:txBody>
        </p:sp>
        <p:sp>
          <p:nvSpPr>
            <p:cNvPr id="13" name="Freeform 22"/>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p:nvSpPr>
            <p:cNvPr id="14" name="Freeform 26"/>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useBgFill="1">
          <p:nvSpPr>
            <p:cNvPr id="15" name="Freeform 10"/>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fld>
            <a:endParaRPr lang="zh-CN" alt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lstStyle/>
            <a:p>
              <a:endParaRPr lang="en-US"/>
            </a:p>
          </p:txBody>
        </p:sp>
        <p:sp>
          <p:nvSpPr>
            <p:cNvPr id="17" name="Freeform 18"/>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lstStyle/>
            <a:p>
              <a:endParaRPr lang="en-US"/>
            </a:p>
          </p:txBody>
        </p:sp>
        <p:sp>
          <p:nvSpPr>
            <p:cNvPr id="18" name="Freeform 22"/>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p:nvSpPr>
            <p:cNvPr id="19" name="Freeform 26"/>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useBgFill="1">
          <p:nvSpPr>
            <p:cNvPr id="20" name="Freeform 19"/>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7" name="Title 6"/>
          <p:cNvSpPr>
            <a:spLocks noGrp="1"/>
          </p:cNvSpPr>
          <p:nvPr>
            <p:ph type="title"/>
          </p:nvPr>
        </p:nvSpPr>
        <p:spPr/>
        <p:txBody>
          <a:bodyPr/>
          <a:lstStyle/>
          <a:p>
            <a:r>
              <a:rPr lang="zh-CN" altLang="en-US" smtClean="0"/>
              <a:t>单击此处编辑母版标题样式</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lstStyle/>
          <a:p>
            <a:endParaRPr lang="en-US"/>
          </a:p>
        </p:txBody>
      </p:sp>
      <p:sp>
        <p:nvSpPr>
          <p:cNvPr id="10" name="Freeform 18"/>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lstStyle/>
          <a:p>
            <a:endParaRPr lang="en-US"/>
          </a:p>
        </p:txBody>
      </p:sp>
      <p:sp>
        <p:nvSpPr>
          <p:cNvPr id="11" name="Freeform 22"/>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p:nvSpPr>
          <p:cNvPr id="12" name="Freeform 26"/>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useBgFill="1">
        <p:nvSpPr>
          <p:cNvPr id="13" name="Freeform 10"/>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5" name="Date Placeholder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9" name="Content Placeholder 8"/>
          <p:cNvSpPr>
            <a:spLocks noGrp="1"/>
          </p:cNvSpPr>
          <p:nvPr>
            <p:ph sz="quarter" idx="13"/>
          </p:nvPr>
        </p:nvSpPr>
        <p:spPr>
          <a:xfrm>
            <a:off x="676655" y="2679192"/>
            <a:ext cx="3822192" cy="34472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lstStyle/>
            <a:p>
              <a:endParaRPr lang="en-US"/>
            </a:p>
          </p:txBody>
        </p:sp>
        <p:sp>
          <p:nvSpPr>
            <p:cNvPr id="8" name="Freeform 18"/>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lstStyle/>
            <a:p>
              <a:endParaRPr lang="en-US"/>
            </a:p>
          </p:txBody>
        </p:sp>
        <p:sp>
          <p:nvSpPr>
            <p:cNvPr id="9" name="Freeform 22"/>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p:nvSpPr>
            <p:cNvPr id="10" name="Freeform 26"/>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useBgFill="1">
          <p:nvSpPr>
            <p:cNvPr id="11" name="Freeform 10"/>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lstStyle/>
            <a:p>
              <a:endParaRPr lang="en-US"/>
            </a:p>
          </p:txBody>
        </p:sp>
      </p:grpSp>
      <p:sp>
        <p:nvSpPr>
          <p:cNvPr id="2" name="Date Placeholder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lstStyle/>
            <a:p>
              <a:endParaRPr lang="en-US"/>
            </a:p>
          </p:txBody>
        </p:sp>
        <p:sp>
          <p:nvSpPr>
            <p:cNvPr id="26" name="Freeform 18"/>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lstStyle/>
            <a:p>
              <a:endParaRPr lang="en-US"/>
            </a:p>
          </p:txBody>
        </p:sp>
        <p:sp>
          <p:nvSpPr>
            <p:cNvPr id="27" name="Freeform 22"/>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p:nvSpPr>
            <p:cNvPr id="28" name="Freeform 26"/>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useBgFill="1">
          <p:nvSpPr>
            <p:cNvPr id="29" name="Freeform 28"/>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lstStyle/>
            <a:p>
              <a:endParaRPr lang="en-US"/>
            </a:p>
          </p:txBody>
        </p:sp>
        <p:sp>
          <p:nvSpPr>
            <p:cNvPr id="11" name="Freeform 18"/>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lstStyle/>
            <a:p>
              <a:endParaRPr lang="en-US"/>
            </a:p>
          </p:txBody>
        </p:sp>
        <p:sp>
          <p:nvSpPr>
            <p:cNvPr id="12" name="Freeform 22"/>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p:nvSpPr>
            <p:cNvPr id="13" name="Freeform 26"/>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useBgFill="1">
          <p:nvSpPr>
            <p:cNvPr id="14" name="Freeform 10"/>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lstStyle/>
            <a:p>
              <a:endParaRPr lang="en-US"/>
            </a:p>
          </p:txBody>
        </p:sp>
        <p:sp>
          <p:nvSpPr>
            <p:cNvPr id="18" name="Freeform 18"/>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lstStyle/>
            <a:p>
              <a:endParaRPr lang="en-US"/>
            </a:p>
          </p:txBody>
        </p:sp>
        <p:sp>
          <p:nvSpPr>
            <p:cNvPr id="19" name="Freeform 22"/>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p:nvSpPr>
            <p:cNvPr id="20" name="Freeform 26"/>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useBgFill="1">
          <p:nvSpPr>
            <p:cNvPr id="21" name="Freeform 10"/>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530820CF-B880-4189-942D-D702A7CBA730}" type="datetimeFigureOut">
              <a:rPr lang="zh-CN" altLang="en-US" smtClean="0"/>
            </a:fld>
            <a:endParaRPr lang="zh-CN" alt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zh-CN" alt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0C913308-F349-4B6D-A68A-DD1791B4A57B}" type="slidenum">
              <a:rPr lang="zh-CN" altLang="en-US" smtClean="0"/>
            </a:fld>
            <a:endParaRPr lang="zh-CN" alt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4320" algn="l" defTabSz="914400" rtl="0" eaLnBrk="1" latinLnBrk="0" hangingPunct="1">
        <a:spcBef>
          <a:spcPct val="20000"/>
        </a:spcBef>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defTabSz="914400" rtl="0" eaLnBrk="1" latinLnBrk="0" hangingPunct="1">
        <a:spcBef>
          <a:spcPct val="20000"/>
        </a:spcBef>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anose="05050102010706020507"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anose="05050102010706020507"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11.wdp"/><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4.xml"/><Relationship Id="rId2" Type="http://schemas.openxmlformats.org/officeDocument/2006/relationships/image" Target="../media/image2.png"/><Relationship Id="rId1" Type="http://schemas.openxmlformats.org/officeDocument/2006/relationships/chart" Target="../charts/chart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4.xml"/><Relationship Id="rId2" Type="http://schemas.openxmlformats.org/officeDocument/2006/relationships/image" Target="../media/image3.jpe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effectLst/>
              </a:rPr>
              <a:t>中科院合肥研究院专利代理机构招募复审答辩</a:t>
            </a:r>
            <a:endParaRPr lang="zh-CN" altLang="en-US" dirty="0"/>
          </a:p>
        </p:txBody>
      </p:sp>
      <p:sp>
        <p:nvSpPr>
          <p:cNvPr id="3" name="副标题 2"/>
          <p:cNvSpPr>
            <a:spLocks noGrp="1"/>
          </p:cNvSpPr>
          <p:nvPr>
            <p:ph type="subTitle" idx="1"/>
          </p:nvPr>
        </p:nvSpPr>
        <p:spPr>
          <a:xfrm>
            <a:off x="611560" y="4725144"/>
            <a:ext cx="7854696" cy="1752600"/>
          </a:xfrm>
        </p:spPr>
        <p:txBody>
          <a:bodyPr/>
          <a:lstStyle/>
          <a:p>
            <a:r>
              <a:rPr lang="zh-CN" altLang="en-US" b="1" dirty="0">
                <a:solidFill>
                  <a:schemeClr val="bg1"/>
                </a:solidFill>
                <a:latin typeface="宋体" panose="02010600030101010101" pitchFamily="2" charset="-122"/>
                <a:ea typeface="宋体" panose="02010600030101010101" pitchFamily="2" charset="-122"/>
                <a:cs typeface="宋体" panose="02010600030101010101" pitchFamily="2" charset="-122"/>
              </a:rPr>
              <a:t>合肥和瑞知识产权代理事务所（普通合伙）</a:t>
            </a:r>
            <a:endParaRPr lang="zh-CN" altLang="en-US" b="1" dirty="0">
              <a:solidFill>
                <a:schemeClr val="bg1"/>
              </a:solidFill>
              <a:latin typeface="宋体" panose="02010600030101010101" pitchFamily="2" charset="-122"/>
              <a:ea typeface="宋体" panose="02010600030101010101" pitchFamily="2" charset="-122"/>
              <a:cs typeface="宋体" panose="02010600030101010101" pitchFamily="2" charset="-122"/>
            </a:endParaRPr>
          </a:p>
          <a:p>
            <a:r>
              <a:rPr lang="en-US" altLang="zh-CN" b="1" dirty="0">
                <a:solidFill>
                  <a:schemeClr val="bg1"/>
                </a:solidFill>
                <a:latin typeface="宋体" panose="02010600030101010101" pitchFamily="2" charset="-122"/>
                <a:ea typeface="宋体" panose="02010600030101010101" pitchFamily="2" charset="-122"/>
                <a:cs typeface="宋体" panose="02010600030101010101" pitchFamily="2" charset="-122"/>
              </a:rPr>
              <a:t>201906</a:t>
            </a:r>
            <a:endParaRPr lang="en-US" altLang="zh-CN" b="1" dirty="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荣誉展示</a:t>
            </a:r>
            <a:endParaRPr lang="zh-CN" altLang="en-US" dirty="0"/>
          </a:p>
        </p:txBody>
      </p:sp>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83568" y="1403977"/>
            <a:ext cx="7961177" cy="511256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荣誉展示</a:t>
            </a:r>
            <a:endParaRPr lang="zh-CN" altLang="en-US" dirty="0"/>
          </a:p>
        </p:txBody>
      </p:sp>
      <p:pic>
        <p:nvPicPr>
          <p:cNvPr id="11" name="图片 10"/>
          <p:cNvPicPr>
            <a:picLocks noChangeAspect="1"/>
          </p:cNvPicPr>
          <p:nvPr/>
        </p:nvPicPr>
        <p:blipFill rotWithShape="1">
          <a:blip r:embed="rId1">
            <a:extLst>
              <a:ext uri="{28A0092B-C50C-407E-A947-70E740481C1C}">
                <a14:useLocalDpi xmlns:a14="http://schemas.microsoft.com/office/drawing/2010/main" val="0"/>
              </a:ext>
            </a:extLst>
          </a:blip>
          <a:srcRect l="6293" t="25750" r="6915" b="6223"/>
          <a:stretch>
            <a:fillRect/>
          </a:stretch>
        </p:blipFill>
        <p:spPr>
          <a:xfrm>
            <a:off x="1651612" y="1412776"/>
            <a:ext cx="5826911" cy="510377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荣誉展示</a:t>
            </a:r>
            <a:endParaRPr lang="zh-CN" altLang="en-US" dirty="0"/>
          </a:p>
        </p:txBody>
      </p:sp>
      <p:pic>
        <p:nvPicPr>
          <p:cNvPr id="11" name="图片 10"/>
          <p:cNvPicPr>
            <a:picLocks noChangeAspect="1"/>
          </p:cNvPicPr>
          <p:nvPr/>
        </p:nvPicPr>
        <p:blipFill rotWithShape="1">
          <a:blip r:embed="rId1">
            <a:extLst>
              <a:ext uri="{BEBA8EAE-BF5A-486C-A8C5-ECC9F3942E4B}">
                <a14:imgProps xmlns:a14="http://schemas.microsoft.com/office/drawing/2010/main">
                  <a14:imgLayer r:embed="rId2">
                    <a14:imgEffect>
                      <a14:brightnessContrast contrast="40000"/>
                    </a14:imgEffect>
                  </a14:imgLayer>
                </a14:imgProps>
              </a:ext>
              <a:ext uri="{28A0092B-C50C-407E-A947-70E740481C1C}">
                <a14:useLocalDpi xmlns:a14="http://schemas.microsoft.com/office/drawing/2010/main" val="0"/>
              </a:ext>
            </a:extLst>
          </a:blip>
          <a:srcRect l="5900" t="4082" b="5355"/>
          <a:stretch>
            <a:fillRect/>
          </a:stretch>
        </p:blipFill>
        <p:spPr>
          <a:xfrm>
            <a:off x="217917" y="1403978"/>
            <a:ext cx="8703636" cy="532942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827088" y="1773238"/>
          <a:ext cx="7489330" cy="4320058"/>
        </p:xfrm>
        <a:graphic>
          <a:graphicData uri="http://schemas.openxmlformats.org/drawingml/2006/table">
            <a:tbl>
              <a:tblPr firstRow="1" bandRow="1">
                <a:tableStyleId>{5C22544A-7EE6-4342-B048-85BDC9FD1C3A}</a:tableStyleId>
              </a:tblPr>
              <a:tblGrid>
                <a:gridCol w="1497866"/>
                <a:gridCol w="1497866"/>
                <a:gridCol w="1497866"/>
                <a:gridCol w="1497866"/>
                <a:gridCol w="1497866"/>
              </a:tblGrid>
              <a:tr h="1302218">
                <a:tc>
                  <a:txBody>
                    <a:bodyPr/>
                    <a:lstStyle/>
                    <a:p>
                      <a:pPr algn="ctr"/>
                      <a:r>
                        <a:rPr lang="zh-CN" altLang="en-US" dirty="0" smtClean="0">
                          <a:latin typeface="+mn-ea"/>
                        </a:rPr>
                        <a:t>年份</a:t>
                      </a:r>
                      <a:endParaRPr lang="zh-CN" altLang="en-US" dirty="0" smtClean="0">
                        <a:latin typeface="+mn-ea"/>
                      </a:endParaRPr>
                    </a:p>
                  </a:txBody>
                  <a:tcPr anchor="ctr"/>
                </a:tc>
                <a:tc>
                  <a:txBody>
                    <a:bodyPr/>
                    <a:lstStyle/>
                    <a:p>
                      <a:pPr algn="ctr"/>
                      <a:r>
                        <a:rPr lang="zh-CN" altLang="en-US" dirty="0" smtClean="0">
                          <a:latin typeface="+mn-ea"/>
                        </a:rPr>
                        <a:t>专利申请量</a:t>
                      </a:r>
                      <a:endParaRPr lang="zh-CN" altLang="en-US" dirty="0" smtClean="0">
                        <a:latin typeface="+mn-ea"/>
                      </a:endParaRPr>
                    </a:p>
                  </a:txBody>
                  <a:tcPr anchor="ctr"/>
                </a:tc>
                <a:tc>
                  <a:txBody>
                    <a:bodyPr/>
                    <a:lstStyle/>
                    <a:p>
                      <a:pPr algn="ctr"/>
                      <a:r>
                        <a:rPr lang="zh-CN" altLang="en-US" dirty="0" smtClean="0">
                          <a:latin typeface="+mn-ea"/>
                        </a:rPr>
                        <a:t>发明申请量</a:t>
                      </a:r>
                      <a:endParaRPr lang="zh-CN" altLang="en-US" dirty="0" smtClean="0">
                        <a:latin typeface="+mn-ea"/>
                      </a:endParaRPr>
                    </a:p>
                  </a:txBody>
                  <a:tcPr anchor="ctr"/>
                </a:tc>
                <a:tc>
                  <a:txBody>
                    <a:bodyPr/>
                    <a:lstStyle/>
                    <a:p>
                      <a:pPr algn="ctr"/>
                      <a:r>
                        <a:rPr lang="zh-CN" altLang="zh-CN" sz="1800" b="1" kern="1200" dirty="0" smtClean="0">
                          <a:solidFill>
                            <a:schemeClr val="lt1"/>
                          </a:solidFill>
                          <a:effectLst/>
                          <a:latin typeface="+mn-ea"/>
                          <a:cs typeface="+mn-cs"/>
                        </a:rPr>
                        <a:t>当年度发明专利授权量</a:t>
                      </a:r>
                      <a:endParaRPr lang="zh-CN" altLang="zh-CN" sz="1800" b="1" kern="1200" dirty="0" smtClean="0">
                        <a:solidFill>
                          <a:schemeClr val="lt1"/>
                        </a:solidFill>
                        <a:effectLst/>
                        <a:latin typeface="+mn-ea"/>
                        <a:cs typeface="+mn-cs"/>
                      </a:endParaRPr>
                    </a:p>
                  </a:txBody>
                  <a:tcPr anchor="ctr"/>
                </a:tc>
                <a:tc>
                  <a:txBody>
                    <a:bodyPr/>
                    <a:lstStyle/>
                    <a:p>
                      <a:pPr algn="ctr"/>
                      <a:r>
                        <a:rPr lang="zh-CN" altLang="en-US" dirty="0">
                          <a:latin typeface="+mn-ea"/>
                        </a:rPr>
                        <a:t>当年度发明专利授权率</a:t>
                      </a:r>
                      <a:endParaRPr lang="zh-CN" altLang="en-US" dirty="0">
                        <a:latin typeface="+mn-ea"/>
                      </a:endParaRPr>
                    </a:p>
                  </a:txBody>
                  <a:tcPr anchor="ctr"/>
                </a:tc>
              </a:tr>
              <a:tr h="754460">
                <a:tc>
                  <a:txBody>
                    <a:bodyPr/>
                    <a:lstStyle/>
                    <a:p>
                      <a:pPr algn="ctr"/>
                      <a:r>
                        <a:rPr lang="en-US" altLang="zh-CN" dirty="0" smtClean="0">
                          <a:latin typeface="+mn-ea"/>
                          <a:cs typeface="+mn-ea"/>
                        </a:rPr>
                        <a:t>2016</a:t>
                      </a:r>
                      <a:r>
                        <a:rPr lang="zh-CN" altLang="en-US" dirty="0" smtClean="0">
                          <a:latin typeface="+mn-ea"/>
                          <a:cs typeface="+mn-ea"/>
                        </a:rPr>
                        <a:t>年</a:t>
                      </a:r>
                      <a:endParaRPr lang="zh-CN" altLang="en-US" dirty="0">
                        <a:latin typeface="+mn-ea"/>
                        <a:cs typeface="+mn-ea"/>
                      </a:endParaRPr>
                    </a:p>
                  </a:txBody>
                  <a:tcPr anchor="ctr"/>
                </a:tc>
                <a:tc>
                  <a:txBody>
                    <a:bodyPr/>
                    <a:lstStyle/>
                    <a:p>
                      <a:pPr algn="ctr"/>
                      <a:r>
                        <a:rPr lang="en-US" altLang="zh-CN" dirty="0" smtClean="0">
                          <a:latin typeface="+mn-ea"/>
                        </a:rPr>
                        <a:t>776</a:t>
                      </a:r>
                      <a:endParaRPr lang="en-US" altLang="zh-CN" dirty="0" smtClean="0">
                        <a:latin typeface="+mn-ea"/>
                      </a:endParaRPr>
                    </a:p>
                  </a:txBody>
                  <a:tcPr anchor="ctr"/>
                </a:tc>
                <a:tc>
                  <a:txBody>
                    <a:bodyPr/>
                    <a:lstStyle/>
                    <a:p>
                      <a:pPr algn="ctr"/>
                      <a:r>
                        <a:rPr lang="en-US" altLang="zh-CN" dirty="0" smtClean="0">
                          <a:latin typeface="+mn-ea"/>
                        </a:rPr>
                        <a:t>367</a:t>
                      </a:r>
                      <a:endParaRPr lang="en-US" altLang="zh-CN" dirty="0" smtClean="0">
                        <a:latin typeface="+mn-ea"/>
                      </a:endParaRPr>
                    </a:p>
                  </a:txBody>
                  <a:tcPr anchor="ctr"/>
                </a:tc>
                <a:tc>
                  <a:txBody>
                    <a:bodyPr/>
                    <a:lstStyle/>
                    <a:p>
                      <a:pPr algn="ctr"/>
                      <a:r>
                        <a:rPr lang="en-US" altLang="zh-CN" dirty="0" smtClean="0">
                          <a:latin typeface="+mn-ea"/>
                        </a:rPr>
                        <a:t>132</a:t>
                      </a:r>
                      <a:endParaRPr lang="en-US" altLang="zh-CN" dirty="0" smtClean="0">
                        <a:latin typeface="+mn-ea"/>
                      </a:endParaRPr>
                    </a:p>
                  </a:txBody>
                  <a:tcPr anchor="ctr"/>
                </a:tc>
                <a:tc>
                  <a:txBody>
                    <a:bodyPr/>
                    <a:lstStyle/>
                    <a:p>
                      <a:pPr algn="ctr"/>
                      <a:r>
                        <a:rPr lang="en-US" altLang="zh-CN">
                          <a:latin typeface="+mn-ea"/>
                        </a:rPr>
                        <a:t>81%</a:t>
                      </a:r>
                      <a:endParaRPr lang="en-US" altLang="zh-CN">
                        <a:latin typeface="+mn-ea"/>
                      </a:endParaRPr>
                    </a:p>
                  </a:txBody>
                  <a:tcPr anchor="ctr"/>
                </a:tc>
              </a:tr>
              <a:tr h="754460">
                <a:tc>
                  <a:txBody>
                    <a:bodyPr/>
                    <a:lstStyle/>
                    <a:p>
                      <a:pPr algn="ctr"/>
                      <a:r>
                        <a:rPr lang="en-US" altLang="zh-CN" dirty="0" smtClean="0">
                          <a:latin typeface="+mn-ea"/>
                          <a:cs typeface="+mn-ea"/>
                        </a:rPr>
                        <a:t>2017</a:t>
                      </a:r>
                      <a:r>
                        <a:rPr lang="zh-CN" altLang="en-US" dirty="0" smtClean="0">
                          <a:latin typeface="+mn-ea"/>
                          <a:cs typeface="+mn-ea"/>
                        </a:rPr>
                        <a:t>年</a:t>
                      </a:r>
                      <a:endParaRPr lang="zh-CN" altLang="en-US" dirty="0">
                        <a:latin typeface="+mn-ea"/>
                        <a:cs typeface="+mn-ea"/>
                      </a:endParaRPr>
                    </a:p>
                  </a:txBody>
                  <a:tcPr anchor="ctr"/>
                </a:tc>
                <a:tc>
                  <a:txBody>
                    <a:bodyPr/>
                    <a:lstStyle/>
                    <a:p>
                      <a:pPr algn="ctr"/>
                      <a:r>
                        <a:rPr lang="en-US" altLang="zh-CN" dirty="0" smtClean="0">
                          <a:latin typeface="+mn-ea"/>
                        </a:rPr>
                        <a:t>947</a:t>
                      </a:r>
                      <a:endParaRPr lang="en-US" altLang="zh-CN" dirty="0" smtClean="0">
                        <a:latin typeface="+mn-ea"/>
                      </a:endParaRPr>
                    </a:p>
                  </a:txBody>
                  <a:tcPr anchor="ctr"/>
                </a:tc>
                <a:tc>
                  <a:txBody>
                    <a:bodyPr/>
                    <a:lstStyle/>
                    <a:p>
                      <a:pPr algn="ctr"/>
                      <a:r>
                        <a:rPr lang="en-US" altLang="zh-CN" dirty="0" smtClean="0">
                          <a:latin typeface="+mn-ea"/>
                        </a:rPr>
                        <a:t>459</a:t>
                      </a:r>
                      <a:endParaRPr lang="en-US" altLang="zh-CN" dirty="0" smtClean="0">
                        <a:latin typeface="+mn-ea"/>
                      </a:endParaRPr>
                    </a:p>
                  </a:txBody>
                  <a:tcPr anchor="ctr"/>
                </a:tc>
                <a:tc>
                  <a:txBody>
                    <a:bodyPr/>
                    <a:lstStyle/>
                    <a:p>
                      <a:pPr algn="ctr"/>
                      <a:r>
                        <a:rPr lang="en-US" altLang="zh-CN" dirty="0" smtClean="0">
                          <a:latin typeface="+mn-ea"/>
                        </a:rPr>
                        <a:t>177</a:t>
                      </a:r>
                      <a:endParaRPr lang="en-US" altLang="zh-CN" dirty="0" smtClean="0">
                        <a:latin typeface="+mn-ea"/>
                      </a:endParaRPr>
                    </a:p>
                  </a:txBody>
                  <a:tcPr anchor="ctr"/>
                </a:tc>
                <a:tc>
                  <a:txBody>
                    <a:bodyPr/>
                    <a:lstStyle/>
                    <a:p>
                      <a:pPr algn="ctr"/>
                      <a:r>
                        <a:rPr lang="en-US" altLang="zh-CN">
                          <a:latin typeface="+mn-ea"/>
                        </a:rPr>
                        <a:t>85%</a:t>
                      </a:r>
                      <a:endParaRPr lang="en-US" altLang="zh-CN">
                        <a:latin typeface="+mn-ea"/>
                      </a:endParaRPr>
                    </a:p>
                  </a:txBody>
                  <a:tcPr anchor="ctr"/>
                </a:tc>
              </a:tr>
              <a:tr h="754460">
                <a:tc>
                  <a:txBody>
                    <a:bodyPr/>
                    <a:lstStyle/>
                    <a:p>
                      <a:pPr algn="ctr"/>
                      <a:r>
                        <a:rPr lang="en-US" altLang="zh-CN" dirty="0" smtClean="0">
                          <a:latin typeface="+mn-ea"/>
                          <a:cs typeface="+mn-ea"/>
                        </a:rPr>
                        <a:t>2018</a:t>
                      </a:r>
                      <a:r>
                        <a:rPr lang="zh-CN" altLang="en-US" dirty="0" smtClean="0">
                          <a:latin typeface="+mn-ea"/>
                          <a:cs typeface="+mn-ea"/>
                        </a:rPr>
                        <a:t>年</a:t>
                      </a:r>
                      <a:endParaRPr lang="zh-CN" altLang="en-US" dirty="0">
                        <a:latin typeface="+mn-ea"/>
                        <a:cs typeface="+mn-ea"/>
                      </a:endParaRPr>
                    </a:p>
                  </a:txBody>
                  <a:tcPr anchor="ctr"/>
                </a:tc>
                <a:tc>
                  <a:txBody>
                    <a:bodyPr/>
                    <a:lstStyle/>
                    <a:p>
                      <a:pPr algn="ctr"/>
                      <a:r>
                        <a:rPr lang="en-US" altLang="zh-CN" dirty="0" smtClean="0">
                          <a:latin typeface="+mn-ea"/>
                        </a:rPr>
                        <a:t>948</a:t>
                      </a:r>
                      <a:endParaRPr lang="en-US" altLang="zh-CN" dirty="0" smtClean="0">
                        <a:latin typeface="+mn-ea"/>
                      </a:endParaRPr>
                    </a:p>
                  </a:txBody>
                  <a:tcPr anchor="ctr"/>
                </a:tc>
                <a:tc>
                  <a:txBody>
                    <a:bodyPr/>
                    <a:lstStyle/>
                    <a:p>
                      <a:pPr algn="ctr"/>
                      <a:r>
                        <a:rPr lang="en-US" altLang="zh-CN" dirty="0" smtClean="0">
                          <a:latin typeface="+mn-ea"/>
                        </a:rPr>
                        <a:t>544</a:t>
                      </a:r>
                      <a:endParaRPr lang="en-US" altLang="zh-CN" dirty="0" smtClean="0">
                        <a:latin typeface="+mn-ea"/>
                      </a:endParaRPr>
                    </a:p>
                  </a:txBody>
                  <a:tcPr anchor="ctr"/>
                </a:tc>
                <a:tc>
                  <a:txBody>
                    <a:bodyPr/>
                    <a:lstStyle/>
                    <a:p>
                      <a:pPr algn="ctr"/>
                      <a:r>
                        <a:rPr lang="en-US" altLang="zh-CN" dirty="0" smtClean="0">
                          <a:latin typeface="+mn-ea"/>
                        </a:rPr>
                        <a:t>202</a:t>
                      </a:r>
                      <a:endParaRPr lang="en-US" altLang="zh-CN" dirty="0" smtClean="0">
                        <a:latin typeface="+mn-ea"/>
                      </a:endParaRPr>
                    </a:p>
                  </a:txBody>
                  <a:tcPr anchor="ctr"/>
                </a:tc>
                <a:tc>
                  <a:txBody>
                    <a:bodyPr/>
                    <a:lstStyle/>
                    <a:p>
                      <a:pPr algn="ctr"/>
                      <a:r>
                        <a:rPr lang="en-US" altLang="zh-CN" dirty="0">
                          <a:latin typeface="+mn-ea"/>
                        </a:rPr>
                        <a:t>85%</a:t>
                      </a:r>
                      <a:endParaRPr lang="en-US" altLang="zh-CN" dirty="0">
                        <a:latin typeface="+mn-ea"/>
                      </a:endParaRPr>
                    </a:p>
                  </a:txBody>
                  <a:tcPr anchor="ctr"/>
                </a:tc>
              </a:tr>
              <a:tr h="754460">
                <a:tc>
                  <a:txBody>
                    <a:bodyPr/>
                    <a:lstStyle/>
                    <a:p>
                      <a:pPr algn="ctr"/>
                      <a:r>
                        <a:rPr lang="zh-CN" altLang="en-US" dirty="0" smtClean="0">
                          <a:latin typeface="+mn-ea"/>
                        </a:rPr>
                        <a:t>近三年平均</a:t>
                      </a:r>
                      <a:endParaRPr lang="zh-CN" altLang="en-US" dirty="0" smtClean="0">
                        <a:latin typeface="+mn-ea"/>
                      </a:endParaRPr>
                    </a:p>
                  </a:txBody>
                  <a:tcPr anchor="ctr"/>
                </a:tc>
                <a:tc>
                  <a:txBody>
                    <a:bodyPr/>
                    <a:lstStyle/>
                    <a:p>
                      <a:pPr algn="ctr"/>
                      <a:r>
                        <a:rPr lang="en-US" altLang="zh-CN" dirty="0" smtClean="0">
                          <a:latin typeface="+mn-ea"/>
                        </a:rPr>
                        <a:t>890</a:t>
                      </a:r>
                      <a:endParaRPr lang="en-US" altLang="zh-CN" dirty="0" smtClean="0">
                        <a:latin typeface="+mn-ea"/>
                      </a:endParaRPr>
                    </a:p>
                  </a:txBody>
                  <a:tcPr anchor="ctr"/>
                </a:tc>
                <a:tc>
                  <a:txBody>
                    <a:bodyPr/>
                    <a:lstStyle/>
                    <a:p>
                      <a:pPr algn="ctr"/>
                      <a:r>
                        <a:rPr lang="en-US" altLang="zh-CN" dirty="0" smtClean="0">
                          <a:latin typeface="+mn-ea"/>
                        </a:rPr>
                        <a:t>457</a:t>
                      </a:r>
                      <a:endParaRPr lang="en-US" altLang="zh-CN" dirty="0" smtClean="0">
                        <a:latin typeface="+mn-ea"/>
                      </a:endParaRPr>
                    </a:p>
                  </a:txBody>
                  <a:tcPr anchor="ctr"/>
                </a:tc>
                <a:tc>
                  <a:txBody>
                    <a:bodyPr/>
                    <a:lstStyle/>
                    <a:p>
                      <a:pPr algn="ctr"/>
                      <a:r>
                        <a:rPr lang="en-US" altLang="zh-CN" dirty="0" smtClean="0">
                          <a:latin typeface="+mn-ea"/>
                        </a:rPr>
                        <a:t>170</a:t>
                      </a:r>
                      <a:endParaRPr lang="en-US" altLang="zh-CN" dirty="0" smtClean="0">
                        <a:latin typeface="+mn-ea"/>
                      </a:endParaRPr>
                    </a:p>
                  </a:txBody>
                  <a:tcPr anchor="ctr"/>
                </a:tc>
                <a:tc>
                  <a:txBody>
                    <a:bodyPr/>
                    <a:lstStyle/>
                    <a:p>
                      <a:pPr algn="ctr"/>
                      <a:r>
                        <a:rPr lang="en-US" altLang="zh-CN" dirty="0">
                          <a:latin typeface="+mn-ea"/>
                        </a:rPr>
                        <a:t>84%</a:t>
                      </a:r>
                      <a:endParaRPr lang="en-US" altLang="zh-CN" dirty="0">
                        <a:latin typeface="+mn-ea"/>
                      </a:endParaRPr>
                    </a:p>
                  </a:txBody>
                  <a:tcPr anchor="ctr"/>
                </a:tc>
              </a:tr>
            </a:tbl>
          </a:graphicData>
        </a:graphic>
      </p:graphicFrame>
      <p:sp>
        <p:nvSpPr>
          <p:cNvPr id="3" name="标题 2"/>
          <p:cNvSpPr>
            <a:spLocks noGrp="1"/>
          </p:cNvSpPr>
          <p:nvPr>
            <p:ph type="title"/>
          </p:nvPr>
        </p:nvSpPr>
        <p:spPr/>
        <p:txBody>
          <a:bodyPr/>
          <a:lstStyle/>
          <a:p>
            <a:r>
              <a:rPr lang="zh-CN" altLang="en-US" dirty="0" smtClean="0"/>
              <a:t>近三年业绩</a:t>
            </a:r>
            <a:endParaRPr lang="zh-CN" altLang="en-US" dirty="0"/>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244408" y="6021288"/>
            <a:ext cx="641584" cy="540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en-US" altLang="zh-CN" dirty="0" smtClean="0"/>
              <a:t>2.</a:t>
            </a:r>
            <a:r>
              <a:rPr lang="zh-CN" altLang="en-US" dirty="0" smtClean="0"/>
              <a:t>优势代理领域介绍</a:t>
            </a:r>
            <a:endParaRPr lang="zh-CN" altLang="en-US" dirty="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4408" y="6021288"/>
            <a:ext cx="641584" cy="540000"/>
          </a:xfrm>
          <a:prstGeom prst="rect">
            <a:avLst/>
          </a:prstGeom>
        </p:spPr>
      </p:pic>
      <p:graphicFrame>
        <p:nvGraphicFramePr>
          <p:cNvPr id="10" name="图表 9"/>
          <p:cNvGraphicFramePr/>
          <p:nvPr/>
        </p:nvGraphicFramePr>
        <p:xfrm>
          <a:off x="254422" y="1844824"/>
          <a:ext cx="8634472" cy="4824536"/>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3.</a:t>
            </a:r>
            <a:r>
              <a:rPr lang="zh-CN" altLang="en-US" dirty="0"/>
              <a:t>高价值专利代理情况</a:t>
            </a:r>
            <a:r>
              <a:rPr lang="zh-CN" altLang="en-US" dirty="0" smtClean="0"/>
              <a:t>介绍</a:t>
            </a:r>
            <a:endParaRPr lang="zh-CN" altLang="en-US" dirty="0"/>
          </a:p>
        </p:txBody>
      </p:sp>
      <p:sp>
        <p:nvSpPr>
          <p:cNvPr id="3" name="内容占位符 2"/>
          <p:cNvSpPr>
            <a:spLocks noGrp="1"/>
          </p:cNvSpPr>
          <p:nvPr>
            <p:ph sz="quarter" idx="13"/>
          </p:nvPr>
        </p:nvSpPr>
        <p:spPr>
          <a:xfrm>
            <a:off x="676910" y="2129155"/>
            <a:ext cx="8010525" cy="3605530"/>
          </a:xfrm>
        </p:spPr>
        <p:txBody>
          <a:bodyPr>
            <a:noAutofit/>
          </a:bodyPr>
          <a:lstStyle/>
          <a:p>
            <a:r>
              <a:rPr lang="en-US" altLang="zh-CN" sz="2000" dirty="0">
                <a:latin typeface="+mn-ea"/>
                <a:cs typeface="+mn-ea"/>
              </a:rPr>
              <a:t>1.</a:t>
            </a:r>
            <a:r>
              <a:rPr lang="zh-CN" altLang="en-US" sz="2000" dirty="0">
                <a:latin typeface="+mn-ea"/>
                <a:cs typeface="+mn-ea"/>
              </a:rPr>
              <a:t>合肥中宝机械制造有限公司及上海持云公司联合研发设计制造的预制混凝土构件全自动流水生产线，</a:t>
            </a:r>
            <a:r>
              <a:rPr lang="en-US" altLang="zh-CN" sz="2000" b="1" u="sng" dirty="0">
                <a:latin typeface="+mn-ea"/>
                <a:cs typeface="+mn-ea"/>
              </a:rPr>
              <a:t>2017</a:t>
            </a:r>
            <a:r>
              <a:rPr lang="zh-CN" altLang="en-US" sz="2000" b="1" u="sng" dirty="0">
                <a:latin typeface="+mn-ea"/>
                <a:cs typeface="+mn-ea"/>
              </a:rPr>
              <a:t>年由我所挖掘分析，共申请</a:t>
            </a:r>
            <a:r>
              <a:rPr lang="en-US" altLang="zh-CN" sz="2000" b="1" u="sng" dirty="0">
                <a:latin typeface="+mn-ea"/>
                <a:cs typeface="+mn-ea"/>
              </a:rPr>
              <a:t>7</a:t>
            </a:r>
            <a:r>
              <a:rPr lang="zh-CN" altLang="en-US" sz="2000" b="1" u="sng" dirty="0">
                <a:latin typeface="+mn-ea"/>
                <a:cs typeface="+mn-ea"/>
              </a:rPr>
              <a:t>份发明、</a:t>
            </a:r>
            <a:r>
              <a:rPr lang="en-US" altLang="zh-CN" sz="2000" b="1" u="sng" dirty="0">
                <a:latin typeface="+mn-ea"/>
                <a:cs typeface="+mn-ea"/>
              </a:rPr>
              <a:t>11</a:t>
            </a:r>
            <a:r>
              <a:rPr lang="zh-CN" altLang="en-US" sz="2000" b="1" u="sng" dirty="0">
                <a:latin typeface="+mn-ea"/>
                <a:cs typeface="+mn-ea"/>
              </a:rPr>
              <a:t>份实用新型，其中</a:t>
            </a:r>
            <a:r>
              <a:rPr lang="en-US" altLang="zh-CN" sz="2000" b="1" u="sng" dirty="0">
                <a:latin typeface="+mn-ea"/>
                <a:cs typeface="+mn-ea"/>
              </a:rPr>
              <a:t>6</a:t>
            </a:r>
            <a:r>
              <a:rPr lang="zh-CN" altLang="en-US" sz="2000" b="1" u="sng" dirty="0">
                <a:latin typeface="+mn-ea"/>
                <a:cs typeface="+mn-ea"/>
              </a:rPr>
              <a:t>份发明专利已授权</a:t>
            </a:r>
            <a:r>
              <a:rPr lang="zh-CN" altLang="en-US" sz="2000" dirty="0">
                <a:latin typeface="+mn-ea"/>
                <a:cs typeface="+mn-ea"/>
              </a:rPr>
              <a:t>。由安徽宝业建工集团研究院牵头组织申报，合肥和瑞知识产权代理</a:t>
            </a:r>
            <a:r>
              <a:rPr lang="zh-CN" altLang="en-US" sz="2000" dirty="0" smtClean="0">
                <a:latin typeface="+mn-ea"/>
                <a:cs typeface="+mn-ea"/>
              </a:rPr>
              <a:t>事务所协助，</a:t>
            </a:r>
            <a:r>
              <a:rPr lang="zh-CN" altLang="en-US" sz="2000" dirty="0">
                <a:latin typeface="+mn-ea"/>
                <a:cs typeface="+mn-ea"/>
              </a:rPr>
              <a:t>于</a:t>
            </a:r>
            <a:r>
              <a:rPr lang="en-US" altLang="zh-CN" sz="2000" dirty="0">
                <a:latin typeface="+mn-ea"/>
                <a:cs typeface="+mn-ea"/>
              </a:rPr>
              <a:t>2019</a:t>
            </a:r>
            <a:r>
              <a:rPr lang="zh-CN" altLang="en-US" sz="2000" dirty="0">
                <a:latin typeface="+mn-ea"/>
                <a:cs typeface="+mn-ea"/>
              </a:rPr>
              <a:t>年</a:t>
            </a:r>
            <a:r>
              <a:rPr lang="en-US" altLang="zh-CN" sz="2000" dirty="0">
                <a:latin typeface="+mn-ea"/>
                <a:cs typeface="+mn-ea"/>
              </a:rPr>
              <a:t>2</a:t>
            </a:r>
            <a:r>
              <a:rPr lang="zh-CN" altLang="en-US" sz="2000" dirty="0">
                <a:latin typeface="+mn-ea"/>
                <a:cs typeface="+mn-ea"/>
              </a:rPr>
              <a:t>月份通过安徽省经济和信息化厅认定</a:t>
            </a:r>
            <a:r>
              <a:rPr lang="en-US" altLang="zh-CN" sz="2000" dirty="0">
                <a:latin typeface="+mn-ea"/>
                <a:cs typeface="+mn-ea"/>
              </a:rPr>
              <a:t>2018</a:t>
            </a:r>
            <a:r>
              <a:rPr lang="zh-CN" altLang="en-US" sz="2000" dirty="0">
                <a:latin typeface="+mn-ea"/>
                <a:cs typeface="+mn-ea"/>
              </a:rPr>
              <a:t>年第二批安徽省首台（套）重大技术装备名单。</a:t>
            </a:r>
            <a:endParaRPr lang="zh-CN" altLang="en-US" sz="2000" dirty="0">
              <a:latin typeface="+mn-ea"/>
              <a:cs typeface="+mn-ea"/>
            </a:endParaRPr>
          </a:p>
          <a:p>
            <a:pPr marL="0" indent="0">
              <a:buNone/>
            </a:pPr>
            <a:endParaRPr lang="zh-CN" altLang="en-US" sz="2000" dirty="0">
              <a:latin typeface="+mn-ea"/>
              <a:cs typeface="+mn-ea"/>
            </a:endParaRPr>
          </a:p>
          <a:p>
            <a:r>
              <a:rPr lang="en-US" altLang="zh-CN" sz="2000" dirty="0">
                <a:latin typeface="+mn-ea"/>
                <a:cs typeface="+mn-ea"/>
              </a:rPr>
              <a:t>2.</a:t>
            </a:r>
            <a:r>
              <a:rPr lang="zh-CN" altLang="en-US" sz="2000" dirty="0">
                <a:latin typeface="+mn-ea"/>
                <a:cs typeface="+mn-ea"/>
                <a:sym typeface="+mn-ea"/>
              </a:rPr>
              <a:t>龙利得包装印刷股份有限公司及奉其奉印刷科技（上海）有限公司联合研发设计制造的纸箱绿色全自动智能化流水生产线，</a:t>
            </a:r>
            <a:r>
              <a:rPr lang="en-US" altLang="zh-CN" sz="2000" b="1" u="sng" dirty="0">
                <a:latin typeface="+mn-ea"/>
                <a:cs typeface="+mn-ea"/>
                <a:sym typeface="+mn-ea"/>
              </a:rPr>
              <a:t>2018</a:t>
            </a:r>
            <a:r>
              <a:rPr lang="zh-CN" altLang="en-US" sz="2000" b="1" u="sng" dirty="0">
                <a:latin typeface="+mn-ea"/>
                <a:cs typeface="+mn-ea"/>
                <a:sym typeface="+mn-ea"/>
              </a:rPr>
              <a:t>年由我所挖掘分析，共申请</a:t>
            </a:r>
            <a:r>
              <a:rPr lang="en-US" altLang="zh-CN" sz="2000" b="1" u="sng" dirty="0">
                <a:latin typeface="+mn-ea"/>
                <a:cs typeface="+mn-ea"/>
                <a:sym typeface="+mn-ea"/>
              </a:rPr>
              <a:t>8</a:t>
            </a:r>
            <a:r>
              <a:rPr lang="zh-CN" altLang="en-US" sz="2000" b="1" u="sng" dirty="0">
                <a:latin typeface="+mn-ea"/>
                <a:cs typeface="+mn-ea"/>
                <a:sym typeface="+mn-ea"/>
              </a:rPr>
              <a:t>份发明、</a:t>
            </a:r>
            <a:r>
              <a:rPr lang="en-US" altLang="zh-CN" sz="2000" b="1" u="sng" dirty="0">
                <a:latin typeface="+mn-ea"/>
                <a:cs typeface="+mn-ea"/>
                <a:sym typeface="+mn-ea"/>
              </a:rPr>
              <a:t>20</a:t>
            </a:r>
            <a:r>
              <a:rPr lang="zh-CN" altLang="en-US" sz="2000" b="1" u="sng" dirty="0">
                <a:latin typeface="+mn-ea"/>
                <a:cs typeface="+mn-ea"/>
                <a:sym typeface="+mn-ea"/>
              </a:rPr>
              <a:t>份实用新型，其中</a:t>
            </a:r>
            <a:r>
              <a:rPr lang="en-US" altLang="zh-CN" sz="2000" b="1" u="sng" dirty="0">
                <a:latin typeface="+mn-ea"/>
                <a:cs typeface="+mn-ea"/>
                <a:sym typeface="+mn-ea"/>
              </a:rPr>
              <a:t>3</a:t>
            </a:r>
            <a:r>
              <a:rPr lang="zh-CN" altLang="en-US" sz="2000" b="1" u="sng" dirty="0">
                <a:latin typeface="+mn-ea"/>
                <a:cs typeface="+mn-ea"/>
                <a:sym typeface="+mn-ea"/>
              </a:rPr>
              <a:t>份发明专利已授权</a:t>
            </a:r>
            <a:r>
              <a:rPr lang="zh-CN" altLang="en-US" sz="2000" dirty="0">
                <a:latin typeface="+mn-ea"/>
                <a:cs typeface="+mn-ea"/>
                <a:sym typeface="+mn-ea"/>
              </a:rPr>
              <a:t>。</a:t>
            </a:r>
            <a:endParaRPr lang="zh-CN" altLang="en-US" sz="2000" dirty="0">
              <a:latin typeface="+mn-ea"/>
              <a:cs typeface="+mn-ea"/>
              <a:sym typeface="+mn-ea"/>
            </a:endParaRPr>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244408" y="6021288"/>
            <a:ext cx="641584" cy="540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获奖类高价值专利</a:t>
            </a:r>
            <a:endParaRPr lang="zh-CN" altLang="en-US" dirty="0"/>
          </a:p>
        </p:txBody>
      </p:sp>
      <p:sp>
        <p:nvSpPr>
          <p:cNvPr id="3" name="内容占位符 2"/>
          <p:cNvSpPr>
            <a:spLocks noGrp="1"/>
          </p:cNvSpPr>
          <p:nvPr>
            <p:ph sz="quarter" idx="13"/>
          </p:nvPr>
        </p:nvSpPr>
        <p:spPr>
          <a:xfrm>
            <a:off x="686435" y="1986280"/>
            <a:ext cx="8009255" cy="3874770"/>
          </a:xfrm>
        </p:spPr>
        <p:txBody>
          <a:bodyPr>
            <a:normAutofit/>
          </a:bodyPr>
          <a:lstStyle/>
          <a:p>
            <a:pPr fontAlgn="auto">
              <a:lnSpc>
                <a:spcPts val="2400"/>
              </a:lnSpc>
              <a:spcBef>
                <a:spcPts val="0"/>
              </a:spcBef>
            </a:pPr>
            <a:r>
              <a:rPr lang="en-US" altLang="zh-CN" sz="2000" dirty="0">
                <a:latin typeface="+mn-ea"/>
                <a:cs typeface="+mn-ea"/>
                <a:sym typeface="+mn-ea"/>
              </a:rPr>
              <a:t>3.2019</a:t>
            </a:r>
            <a:r>
              <a:rPr lang="zh-CN" altLang="en-US" sz="2000" dirty="0">
                <a:latin typeface="+mn-ea"/>
                <a:cs typeface="+mn-ea"/>
                <a:sym typeface="+mn-ea"/>
              </a:rPr>
              <a:t>年</a:t>
            </a:r>
            <a:r>
              <a:rPr lang="en-US" altLang="zh-CN" sz="2000" dirty="0">
                <a:latin typeface="+mn-ea"/>
                <a:cs typeface="+mn-ea"/>
                <a:sym typeface="+mn-ea"/>
              </a:rPr>
              <a:t>5</a:t>
            </a:r>
            <a:r>
              <a:rPr lang="zh-CN" altLang="en-US" sz="2000" dirty="0">
                <a:latin typeface="+mn-ea"/>
                <a:cs typeface="+mn-ea"/>
                <a:sym typeface="+mn-ea"/>
              </a:rPr>
              <a:t>月，我所</a:t>
            </a:r>
            <a:r>
              <a:rPr lang="zh-CN" altLang="en-US" sz="2000" dirty="0" smtClean="0">
                <a:latin typeface="+mn-ea"/>
                <a:cs typeface="+mn-ea"/>
                <a:sym typeface="+mn-ea"/>
              </a:rPr>
              <a:t>代理的</a:t>
            </a:r>
            <a:r>
              <a:rPr lang="zh-CN" altLang="en-US" sz="2000" dirty="0">
                <a:latin typeface="+mn-ea"/>
                <a:cs typeface="+mn-ea"/>
                <a:sym typeface="+mn-ea"/>
              </a:rPr>
              <a:t>如下五份授权发明专利</a:t>
            </a:r>
            <a:r>
              <a:rPr lang="zh-CN" altLang="en-US" sz="2000" dirty="0" smtClean="0">
                <a:latin typeface="+mn-ea"/>
                <a:cs typeface="+mn-ea"/>
                <a:sym typeface="+mn-ea"/>
              </a:rPr>
              <a:t>，获得</a:t>
            </a:r>
            <a:r>
              <a:rPr lang="zh-CN" altLang="en-US" sz="2000" b="1" u="sng" dirty="0">
                <a:latin typeface="+mn-ea"/>
                <a:cs typeface="+mn-ea"/>
                <a:sym typeface="+mn-ea"/>
              </a:rPr>
              <a:t>第六届安徽省专利优秀奖</a:t>
            </a:r>
            <a:r>
              <a:rPr lang="zh-CN" altLang="en-US" sz="2000" dirty="0">
                <a:latin typeface="+mn-ea"/>
                <a:cs typeface="+mn-ea"/>
                <a:sym typeface="+mn-ea"/>
              </a:rPr>
              <a:t>。</a:t>
            </a:r>
            <a:endParaRPr lang="zh-CN" altLang="en-US" sz="2000" dirty="0">
              <a:latin typeface="+mn-ea"/>
              <a:cs typeface="+mn-ea"/>
            </a:endParaRPr>
          </a:p>
        </p:txBody>
      </p:sp>
      <p:graphicFrame>
        <p:nvGraphicFramePr>
          <p:cNvPr id="5" name="表格 4"/>
          <p:cNvGraphicFramePr/>
          <p:nvPr/>
        </p:nvGraphicFramePr>
        <p:xfrm>
          <a:off x="251520" y="2688590"/>
          <a:ext cx="8634471" cy="3602697"/>
        </p:xfrm>
        <a:graphic>
          <a:graphicData uri="http://schemas.openxmlformats.org/drawingml/2006/table">
            <a:tbl>
              <a:tblPr firstRow="1" bandRow="1">
                <a:tableStyleId>{5C22544A-7EE6-4342-B048-85BDC9FD1C3A}</a:tableStyleId>
              </a:tblPr>
              <a:tblGrid>
                <a:gridCol w="374549"/>
                <a:gridCol w="1857699"/>
                <a:gridCol w="2952328"/>
                <a:gridCol w="3449895"/>
              </a:tblGrid>
              <a:tr h="466670">
                <a:tc>
                  <a:txBody>
                    <a:bodyPr/>
                    <a:lstStyle/>
                    <a:p>
                      <a:pPr algn="ctr">
                        <a:buNone/>
                      </a:pPr>
                      <a:endParaRPr lang="zh-CN" altLang="en-US" dirty="0">
                        <a:latin typeface="+mn-ea"/>
                      </a:endParaRPr>
                    </a:p>
                  </a:txBody>
                  <a:tcPr anchor="ctr"/>
                </a:tc>
                <a:tc>
                  <a:txBody>
                    <a:bodyPr/>
                    <a:lstStyle/>
                    <a:p>
                      <a:pPr algn="ctr">
                        <a:buNone/>
                      </a:pPr>
                      <a:r>
                        <a:rPr lang="zh-CN" altLang="en-US" sz="1800" dirty="0">
                          <a:latin typeface="+mn-ea"/>
                          <a:sym typeface="+mn-ea"/>
                        </a:rPr>
                        <a:t>专利号</a:t>
                      </a:r>
                      <a:endParaRPr lang="zh-CN" altLang="en-US" sz="1800" dirty="0">
                        <a:latin typeface="+mn-ea"/>
                        <a:sym typeface="+mn-ea"/>
                      </a:endParaRPr>
                    </a:p>
                  </a:txBody>
                  <a:tcPr anchor="ctr"/>
                </a:tc>
                <a:tc>
                  <a:txBody>
                    <a:bodyPr/>
                    <a:lstStyle/>
                    <a:p>
                      <a:pPr algn="ctr">
                        <a:buNone/>
                      </a:pPr>
                      <a:r>
                        <a:rPr lang="zh-CN" altLang="en-US" sz="1800" dirty="0">
                          <a:latin typeface="+mn-ea"/>
                          <a:sym typeface="+mn-ea"/>
                        </a:rPr>
                        <a:t>发明名称</a:t>
                      </a:r>
                      <a:endParaRPr lang="zh-CN" altLang="en-US" sz="1800" dirty="0">
                        <a:latin typeface="+mn-ea"/>
                        <a:sym typeface="+mn-ea"/>
                      </a:endParaRPr>
                    </a:p>
                  </a:txBody>
                  <a:tcPr anchor="ctr"/>
                </a:tc>
                <a:tc>
                  <a:txBody>
                    <a:bodyPr/>
                    <a:lstStyle/>
                    <a:p>
                      <a:pPr algn="ctr">
                        <a:buNone/>
                      </a:pPr>
                      <a:r>
                        <a:rPr lang="zh-CN" altLang="en-US" sz="1800" dirty="0">
                          <a:latin typeface="+mn-ea"/>
                          <a:sym typeface="+mn-ea"/>
                        </a:rPr>
                        <a:t>专利权人</a:t>
                      </a:r>
                      <a:endParaRPr lang="zh-CN" altLang="en-US" sz="1800" dirty="0">
                        <a:latin typeface="+mn-ea"/>
                        <a:sym typeface="+mn-ea"/>
                      </a:endParaRPr>
                    </a:p>
                  </a:txBody>
                  <a:tcPr anchor="ctr"/>
                </a:tc>
              </a:tr>
              <a:tr h="709340">
                <a:tc>
                  <a:txBody>
                    <a:bodyPr/>
                    <a:lstStyle/>
                    <a:p>
                      <a:pPr algn="ctr" fontAlgn="auto">
                        <a:buNone/>
                      </a:pPr>
                      <a:r>
                        <a:rPr lang="en-US" altLang="zh-CN" sz="1600">
                          <a:latin typeface="+mn-ea"/>
                        </a:rPr>
                        <a:t>1</a:t>
                      </a:r>
                      <a:endParaRPr lang="en-US" altLang="zh-CN" sz="1600">
                        <a:latin typeface="+mn-ea"/>
                      </a:endParaRPr>
                    </a:p>
                  </a:txBody>
                  <a:tcPr anchor="ctr"/>
                </a:tc>
                <a:tc>
                  <a:txBody>
                    <a:bodyPr/>
                    <a:lstStyle/>
                    <a:p>
                      <a:pPr algn="ctr" fontAlgn="auto">
                        <a:buNone/>
                      </a:pPr>
                      <a:r>
                        <a:rPr lang="en-US" altLang="zh-CN" sz="1600" dirty="0" smtClean="0">
                          <a:latin typeface="+mn-ea"/>
                          <a:sym typeface="+mn-ea"/>
                        </a:rPr>
                        <a:t>ZL201510770316.3</a:t>
                      </a:r>
                      <a:endParaRPr lang="en-US" altLang="zh-CN" sz="1600" dirty="0">
                        <a:latin typeface="+mn-ea"/>
                        <a:sym typeface="+mn-ea"/>
                      </a:endParaRPr>
                    </a:p>
                  </a:txBody>
                  <a:tcPr anchor="ctr"/>
                </a:tc>
                <a:tc>
                  <a:txBody>
                    <a:bodyPr/>
                    <a:lstStyle/>
                    <a:p>
                      <a:pPr algn="ctr" fontAlgn="auto">
                        <a:buNone/>
                      </a:pPr>
                      <a:r>
                        <a:rPr lang="zh-CN" altLang="en-US" sz="1600" dirty="0">
                          <a:latin typeface="+mn-ea"/>
                          <a:sym typeface="+mn-ea"/>
                        </a:rPr>
                        <a:t>一种煤粉流量调节阀</a:t>
                      </a:r>
                      <a:endParaRPr lang="zh-CN" altLang="en-US" sz="1600" dirty="0">
                        <a:latin typeface="+mn-ea"/>
                        <a:sym typeface="+mn-ea"/>
                      </a:endParaRPr>
                    </a:p>
                  </a:txBody>
                  <a:tcPr anchor="ctr"/>
                </a:tc>
                <a:tc>
                  <a:txBody>
                    <a:bodyPr/>
                    <a:lstStyle/>
                    <a:p>
                      <a:pPr algn="ctr" fontAlgn="auto">
                        <a:buNone/>
                      </a:pPr>
                      <a:r>
                        <a:rPr lang="zh-CN" altLang="en-US" sz="1600" dirty="0">
                          <a:latin typeface="+mn-ea"/>
                          <a:sym typeface="+mn-ea"/>
                        </a:rPr>
                        <a:t>合肥通用环境控制技术有限责任公司</a:t>
                      </a:r>
                      <a:endParaRPr lang="zh-CN" altLang="en-US" sz="1600" dirty="0">
                        <a:latin typeface="+mn-ea"/>
                        <a:sym typeface="+mn-ea"/>
                      </a:endParaRPr>
                    </a:p>
                  </a:txBody>
                  <a:tcPr anchor="ctr"/>
                </a:tc>
              </a:tr>
              <a:tr h="709340">
                <a:tc>
                  <a:txBody>
                    <a:bodyPr/>
                    <a:lstStyle/>
                    <a:p>
                      <a:pPr algn="ctr" fontAlgn="auto">
                        <a:buNone/>
                      </a:pPr>
                      <a:r>
                        <a:rPr lang="en-US" altLang="zh-CN" sz="1600">
                          <a:latin typeface="+mn-ea"/>
                        </a:rPr>
                        <a:t>2</a:t>
                      </a:r>
                      <a:endParaRPr lang="en-US" altLang="zh-CN" sz="1600">
                        <a:latin typeface="+mn-ea"/>
                      </a:endParaRPr>
                    </a:p>
                  </a:txBody>
                  <a:tcPr anchor="ctr"/>
                </a:tc>
                <a:tc>
                  <a:txBody>
                    <a:bodyPr/>
                    <a:lstStyle/>
                    <a:p>
                      <a:pPr algn="ctr" fontAlgn="auto">
                        <a:buNone/>
                      </a:pPr>
                      <a:r>
                        <a:rPr lang="en-US" altLang="zh-CN" sz="1600" dirty="0" smtClean="0">
                          <a:latin typeface="+mn-ea"/>
                          <a:sym typeface="+mn-ea"/>
                        </a:rPr>
                        <a:t>ZL201310251232.X</a:t>
                      </a:r>
                      <a:endParaRPr lang="en-US" altLang="zh-CN" sz="1600" dirty="0">
                        <a:latin typeface="+mn-ea"/>
                        <a:sym typeface="+mn-ea"/>
                      </a:endParaRPr>
                    </a:p>
                  </a:txBody>
                  <a:tcPr anchor="ctr"/>
                </a:tc>
                <a:tc>
                  <a:txBody>
                    <a:bodyPr/>
                    <a:lstStyle/>
                    <a:p>
                      <a:pPr algn="ctr" fontAlgn="auto">
                        <a:buNone/>
                      </a:pPr>
                      <a:r>
                        <a:rPr lang="zh-CN" altLang="en-US" sz="1600" dirty="0">
                          <a:latin typeface="+mn-ea"/>
                          <a:sym typeface="+mn-ea"/>
                        </a:rPr>
                        <a:t>一种离心铸造合金炉管的检测方法</a:t>
                      </a:r>
                      <a:endParaRPr lang="zh-CN" altLang="en-US" sz="1600" dirty="0">
                        <a:latin typeface="+mn-ea"/>
                        <a:sym typeface="+mn-ea"/>
                      </a:endParaRPr>
                    </a:p>
                  </a:txBody>
                  <a:tcPr anchor="ctr"/>
                </a:tc>
                <a:tc>
                  <a:txBody>
                    <a:bodyPr/>
                    <a:lstStyle/>
                    <a:p>
                      <a:pPr algn="ctr" fontAlgn="auto">
                        <a:buNone/>
                      </a:pPr>
                      <a:r>
                        <a:rPr lang="zh-CN" altLang="en-US" sz="1600" dirty="0">
                          <a:latin typeface="+mn-ea"/>
                          <a:sym typeface="+mn-ea"/>
                        </a:rPr>
                        <a:t>合肥通用机械研究院有限公司</a:t>
                      </a:r>
                      <a:endParaRPr lang="zh-CN" altLang="en-US" sz="1600" dirty="0">
                        <a:latin typeface="+mn-ea"/>
                        <a:sym typeface="+mn-ea"/>
                      </a:endParaRPr>
                    </a:p>
                  </a:txBody>
                  <a:tcPr anchor="ctr"/>
                </a:tc>
              </a:tr>
              <a:tr h="466670">
                <a:tc>
                  <a:txBody>
                    <a:bodyPr/>
                    <a:lstStyle/>
                    <a:p>
                      <a:pPr algn="ctr" fontAlgn="auto">
                        <a:buNone/>
                      </a:pPr>
                      <a:r>
                        <a:rPr lang="en-US" altLang="zh-CN" sz="1600">
                          <a:latin typeface="+mn-ea"/>
                        </a:rPr>
                        <a:t>3</a:t>
                      </a:r>
                      <a:endParaRPr lang="en-US" altLang="zh-CN" sz="1600">
                        <a:latin typeface="+mn-ea"/>
                      </a:endParaRPr>
                    </a:p>
                  </a:txBody>
                  <a:tcPr anchor="ctr"/>
                </a:tc>
                <a:tc>
                  <a:txBody>
                    <a:bodyPr/>
                    <a:lstStyle/>
                    <a:p>
                      <a:pPr algn="ctr" fontAlgn="auto">
                        <a:buNone/>
                      </a:pPr>
                      <a:r>
                        <a:rPr lang="en-US" altLang="zh-CN" sz="1600" dirty="0" smtClean="0">
                          <a:latin typeface="+mn-ea"/>
                          <a:sym typeface="+mn-ea"/>
                        </a:rPr>
                        <a:t>ZL201510392062.6</a:t>
                      </a:r>
                      <a:endParaRPr lang="en-US" altLang="zh-CN" sz="1600" dirty="0">
                        <a:latin typeface="+mn-ea"/>
                        <a:sym typeface="+mn-ea"/>
                      </a:endParaRPr>
                    </a:p>
                  </a:txBody>
                  <a:tcPr anchor="ctr"/>
                </a:tc>
                <a:tc>
                  <a:txBody>
                    <a:bodyPr/>
                    <a:lstStyle/>
                    <a:p>
                      <a:pPr algn="ctr" fontAlgn="auto">
                        <a:buNone/>
                      </a:pPr>
                      <a:r>
                        <a:rPr lang="zh-CN" altLang="en-US" sz="1600" dirty="0">
                          <a:latin typeface="+mn-ea"/>
                          <a:sym typeface="+mn-ea"/>
                        </a:rPr>
                        <a:t>一种茶树根部倒接方法</a:t>
                      </a:r>
                      <a:endParaRPr lang="zh-CN" altLang="en-US" sz="1600" dirty="0">
                        <a:latin typeface="+mn-ea"/>
                        <a:sym typeface="+mn-ea"/>
                      </a:endParaRPr>
                    </a:p>
                  </a:txBody>
                  <a:tcPr anchor="ctr"/>
                </a:tc>
                <a:tc>
                  <a:txBody>
                    <a:bodyPr/>
                    <a:lstStyle/>
                    <a:p>
                      <a:pPr algn="ctr" fontAlgn="auto">
                        <a:buNone/>
                      </a:pPr>
                      <a:r>
                        <a:rPr lang="zh-CN" altLang="en-US" sz="1600" dirty="0">
                          <a:latin typeface="+mn-ea"/>
                          <a:sym typeface="+mn-ea"/>
                        </a:rPr>
                        <a:t>安徽省农业科学院茶叶研究所</a:t>
                      </a:r>
                      <a:endParaRPr lang="zh-CN" altLang="en-US" sz="1600" dirty="0">
                        <a:latin typeface="+mn-ea"/>
                        <a:sym typeface="+mn-ea"/>
                      </a:endParaRPr>
                    </a:p>
                  </a:txBody>
                  <a:tcPr anchor="ctr"/>
                </a:tc>
              </a:tr>
              <a:tr h="466670">
                <a:tc>
                  <a:txBody>
                    <a:bodyPr/>
                    <a:lstStyle/>
                    <a:p>
                      <a:pPr algn="ctr" fontAlgn="auto">
                        <a:buNone/>
                      </a:pPr>
                      <a:r>
                        <a:rPr lang="en-US" altLang="zh-CN" sz="1600">
                          <a:latin typeface="+mn-ea"/>
                        </a:rPr>
                        <a:t>4</a:t>
                      </a:r>
                      <a:endParaRPr lang="en-US" altLang="zh-CN" sz="1600">
                        <a:latin typeface="+mn-ea"/>
                      </a:endParaRPr>
                    </a:p>
                  </a:txBody>
                  <a:tcPr anchor="ctr"/>
                </a:tc>
                <a:tc>
                  <a:txBody>
                    <a:bodyPr/>
                    <a:lstStyle/>
                    <a:p>
                      <a:pPr algn="ctr" fontAlgn="auto">
                        <a:buNone/>
                      </a:pPr>
                      <a:r>
                        <a:rPr lang="en-US" altLang="zh-CN" sz="1600" dirty="0" smtClean="0">
                          <a:latin typeface="+mn-ea"/>
                          <a:sym typeface="+mn-ea"/>
                        </a:rPr>
                        <a:t>ZL201410605009.5</a:t>
                      </a:r>
                      <a:endParaRPr lang="en-US" altLang="zh-CN" sz="1600" dirty="0">
                        <a:latin typeface="+mn-ea"/>
                        <a:sym typeface="+mn-ea"/>
                      </a:endParaRPr>
                    </a:p>
                  </a:txBody>
                  <a:tcPr anchor="ctr"/>
                </a:tc>
                <a:tc>
                  <a:txBody>
                    <a:bodyPr/>
                    <a:lstStyle/>
                    <a:p>
                      <a:pPr algn="ctr" fontAlgn="auto">
                        <a:buNone/>
                      </a:pPr>
                      <a:r>
                        <a:rPr lang="zh-CN" altLang="en-US" sz="1600" dirty="0">
                          <a:latin typeface="+mn-ea"/>
                          <a:sym typeface="+mn-ea"/>
                        </a:rPr>
                        <a:t>一种间隙可调式离心泵</a:t>
                      </a:r>
                      <a:endParaRPr lang="zh-CN" altLang="en-US" sz="1600" dirty="0">
                        <a:latin typeface="+mn-ea"/>
                        <a:sym typeface="+mn-ea"/>
                      </a:endParaRPr>
                    </a:p>
                  </a:txBody>
                  <a:tcPr anchor="ctr"/>
                </a:tc>
                <a:tc>
                  <a:txBody>
                    <a:bodyPr/>
                    <a:lstStyle/>
                    <a:p>
                      <a:pPr algn="ctr" fontAlgn="auto">
                        <a:buNone/>
                      </a:pPr>
                      <a:r>
                        <a:rPr lang="zh-CN" altLang="en-US" sz="1600" dirty="0">
                          <a:latin typeface="+mn-ea"/>
                          <a:sym typeface="+mn-ea"/>
                        </a:rPr>
                        <a:t>合肥华升泵阀股份有限公司</a:t>
                      </a:r>
                      <a:endParaRPr lang="zh-CN" altLang="en-US" sz="1600" dirty="0">
                        <a:latin typeface="+mn-ea"/>
                        <a:sym typeface="+mn-ea"/>
                      </a:endParaRPr>
                    </a:p>
                  </a:txBody>
                  <a:tcPr anchor="ctr"/>
                </a:tc>
              </a:tr>
              <a:tr h="784007">
                <a:tc>
                  <a:txBody>
                    <a:bodyPr/>
                    <a:lstStyle/>
                    <a:p>
                      <a:pPr algn="ctr" fontAlgn="auto">
                        <a:buNone/>
                      </a:pPr>
                      <a:r>
                        <a:rPr lang="en-US" altLang="zh-CN" sz="1600">
                          <a:latin typeface="+mn-ea"/>
                        </a:rPr>
                        <a:t>5</a:t>
                      </a:r>
                      <a:endParaRPr lang="en-US" altLang="zh-CN" sz="1600">
                        <a:latin typeface="+mn-ea"/>
                      </a:endParaRPr>
                    </a:p>
                  </a:txBody>
                  <a:tcPr anchor="ctr"/>
                </a:tc>
                <a:tc>
                  <a:txBody>
                    <a:bodyPr/>
                    <a:lstStyle/>
                    <a:p>
                      <a:pPr algn="ctr" fontAlgn="auto">
                        <a:buNone/>
                      </a:pPr>
                      <a:r>
                        <a:rPr lang="en-US" altLang="zh-CN" sz="1600" dirty="0" smtClean="0">
                          <a:latin typeface="+mn-ea"/>
                          <a:sym typeface="+mn-ea"/>
                        </a:rPr>
                        <a:t>ZL201510564093.5</a:t>
                      </a:r>
                      <a:endParaRPr lang="en-US" altLang="zh-CN" sz="1600" dirty="0">
                        <a:latin typeface="+mn-ea"/>
                        <a:sym typeface="+mn-ea"/>
                      </a:endParaRPr>
                    </a:p>
                  </a:txBody>
                  <a:tcPr anchor="ctr"/>
                </a:tc>
                <a:tc>
                  <a:txBody>
                    <a:bodyPr/>
                    <a:lstStyle/>
                    <a:p>
                      <a:pPr algn="ctr" fontAlgn="auto">
                        <a:buNone/>
                      </a:pPr>
                      <a:r>
                        <a:rPr lang="zh-CN" altLang="en-US" sz="1600" dirty="0">
                          <a:latin typeface="+mn-ea"/>
                          <a:sym typeface="+mn-ea"/>
                        </a:rPr>
                        <a:t>一种抗菌防水透湿复合面料及其制备方法</a:t>
                      </a:r>
                      <a:endParaRPr lang="zh-CN" altLang="en-US" sz="1600" dirty="0">
                        <a:latin typeface="+mn-ea"/>
                        <a:sym typeface="+mn-ea"/>
                      </a:endParaRPr>
                    </a:p>
                  </a:txBody>
                  <a:tcPr anchor="ctr"/>
                </a:tc>
                <a:tc>
                  <a:txBody>
                    <a:bodyPr/>
                    <a:lstStyle/>
                    <a:p>
                      <a:pPr algn="ctr" fontAlgn="auto">
                        <a:buNone/>
                      </a:pPr>
                      <a:r>
                        <a:rPr lang="zh-CN" altLang="en-US" sz="1600" dirty="0">
                          <a:latin typeface="+mn-ea"/>
                          <a:sym typeface="+mn-ea"/>
                        </a:rPr>
                        <a:t>合肥普尔德医疗用品有限公司</a:t>
                      </a:r>
                      <a:endParaRPr lang="zh-CN" altLang="en-US" sz="1600" dirty="0">
                        <a:latin typeface="+mn-ea"/>
                        <a:sym typeface="+mn-ea"/>
                      </a:endParaRPr>
                    </a:p>
                  </a:txBody>
                  <a:tcPr anchor="ctr"/>
                </a:tc>
              </a:tr>
            </a:tbl>
          </a:graphicData>
        </a:graphic>
      </p:graphicFrame>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244408" y="6021288"/>
            <a:ext cx="641584" cy="540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4.</a:t>
            </a:r>
            <a:r>
              <a:rPr lang="en-US" altLang="zh-CN" dirty="0"/>
              <a:t> PCT</a:t>
            </a:r>
            <a:r>
              <a:rPr lang="zh-CN" altLang="en-US" dirty="0"/>
              <a:t>代理业绩</a:t>
            </a:r>
            <a:r>
              <a:rPr lang="zh-CN" altLang="en-US" dirty="0" smtClean="0"/>
              <a:t>情况</a:t>
            </a:r>
            <a:endParaRPr lang="zh-CN" altLang="en-US" dirty="0"/>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244408" y="6021288"/>
            <a:ext cx="641584" cy="540000"/>
          </a:xfrm>
          <a:prstGeom prst="rect">
            <a:avLst/>
          </a:prstGeom>
        </p:spPr>
      </p:pic>
      <p:graphicFrame>
        <p:nvGraphicFramePr>
          <p:cNvPr id="3" name="内容占位符 2"/>
          <p:cNvGraphicFramePr>
            <a:graphicFrameLocks noGrp="1"/>
          </p:cNvGraphicFramePr>
          <p:nvPr>
            <p:ph idx="1"/>
          </p:nvPr>
        </p:nvGraphicFramePr>
        <p:xfrm>
          <a:off x="251520" y="2080260"/>
          <a:ext cx="8634471" cy="3701415"/>
        </p:xfrm>
        <a:graphic>
          <a:graphicData uri="http://schemas.openxmlformats.org/drawingml/2006/table">
            <a:tbl>
              <a:tblPr firstRow="1" bandRow="1">
                <a:tableStyleId>{5C22544A-7EE6-4342-B048-85BDC9FD1C3A}</a:tableStyleId>
              </a:tblPr>
              <a:tblGrid>
                <a:gridCol w="1080644"/>
                <a:gridCol w="1144123"/>
                <a:gridCol w="1905782"/>
                <a:gridCol w="2096687"/>
                <a:gridCol w="2407235"/>
              </a:tblGrid>
              <a:tr h="434975">
                <a:tc>
                  <a:txBody>
                    <a:bodyPr/>
                    <a:lstStyle/>
                    <a:p>
                      <a:pPr algn="ctr">
                        <a:buNone/>
                      </a:pPr>
                      <a:r>
                        <a:rPr lang="zh-CN" altLang="en-US" sz="1600" dirty="0">
                          <a:latin typeface="+mn-ea"/>
                        </a:rPr>
                        <a:t>序号</a:t>
                      </a:r>
                      <a:endParaRPr lang="zh-CN" altLang="en-US" sz="1600" dirty="0">
                        <a:latin typeface="+mn-ea"/>
                      </a:endParaRPr>
                    </a:p>
                  </a:txBody>
                  <a:tcPr anchor="ctr"/>
                </a:tc>
                <a:tc>
                  <a:txBody>
                    <a:bodyPr/>
                    <a:lstStyle/>
                    <a:p>
                      <a:pPr algn="ctr">
                        <a:buNone/>
                      </a:pPr>
                      <a:r>
                        <a:rPr lang="zh-CN" altLang="en-US" sz="1600">
                          <a:latin typeface="+mn-ea"/>
                        </a:rPr>
                        <a:t>阶段</a:t>
                      </a:r>
                      <a:endParaRPr lang="zh-CN" altLang="en-US" sz="1600">
                        <a:latin typeface="+mn-ea"/>
                      </a:endParaRPr>
                    </a:p>
                  </a:txBody>
                  <a:tcPr anchor="ctr"/>
                </a:tc>
                <a:tc>
                  <a:txBody>
                    <a:bodyPr/>
                    <a:lstStyle/>
                    <a:p>
                      <a:pPr algn="ctr">
                        <a:buNone/>
                      </a:pPr>
                      <a:r>
                        <a:rPr lang="zh-CN" altLang="en-US" sz="1600">
                          <a:latin typeface="+mn-ea"/>
                        </a:rPr>
                        <a:t>申请日（授权日）</a:t>
                      </a:r>
                      <a:endParaRPr lang="zh-CN" altLang="en-US" sz="1600">
                        <a:latin typeface="+mn-ea"/>
                      </a:endParaRPr>
                    </a:p>
                  </a:txBody>
                  <a:tcPr anchor="ctr"/>
                </a:tc>
                <a:tc>
                  <a:txBody>
                    <a:bodyPr/>
                    <a:lstStyle/>
                    <a:p>
                      <a:pPr algn="ctr">
                        <a:buNone/>
                      </a:pPr>
                      <a:r>
                        <a:rPr lang="zh-CN" altLang="en-US" sz="1600">
                          <a:latin typeface="+mn-ea"/>
                        </a:rPr>
                        <a:t>公布号（公告号）</a:t>
                      </a:r>
                      <a:endParaRPr lang="zh-CN" altLang="en-US" sz="1600">
                        <a:latin typeface="+mn-ea"/>
                      </a:endParaRPr>
                    </a:p>
                  </a:txBody>
                  <a:tcPr anchor="ctr"/>
                </a:tc>
                <a:tc>
                  <a:txBody>
                    <a:bodyPr/>
                    <a:lstStyle/>
                    <a:p>
                      <a:pPr algn="ctr">
                        <a:buNone/>
                      </a:pPr>
                      <a:r>
                        <a:rPr lang="zh-CN" altLang="en-US" sz="1600">
                          <a:latin typeface="+mn-ea"/>
                          <a:sym typeface="+mn-ea"/>
                        </a:rPr>
                        <a:t>申请人（专利权人）</a:t>
                      </a:r>
                      <a:endParaRPr lang="zh-CN" altLang="en-US" sz="1600">
                        <a:latin typeface="+mn-ea"/>
                        <a:sym typeface="+mn-ea"/>
                      </a:endParaRPr>
                    </a:p>
                  </a:txBody>
                  <a:tcPr anchor="ctr"/>
                </a:tc>
              </a:tr>
              <a:tr h="730885">
                <a:tc>
                  <a:txBody>
                    <a:bodyPr/>
                    <a:lstStyle/>
                    <a:p>
                      <a:pPr algn="ctr">
                        <a:buNone/>
                      </a:pPr>
                      <a:r>
                        <a:rPr lang="en-US" altLang="zh-CN" sz="1600" dirty="0">
                          <a:latin typeface="+mn-ea"/>
                        </a:rPr>
                        <a:t>1</a:t>
                      </a:r>
                      <a:endParaRPr lang="en-US" altLang="zh-CN" sz="1600" dirty="0">
                        <a:latin typeface="+mn-ea"/>
                      </a:endParaRPr>
                    </a:p>
                  </a:txBody>
                  <a:tcPr anchor="ctr"/>
                </a:tc>
                <a:tc>
                  <a:txBody>
                    <a:bodyPr/>
                    <a:lstStyle/>
                    <a:p>
                      <a:pPr algn="ctr">
                        <a:buNone/>
                      </a:pPr>
                      <a:r>
                        <a:rPr lang="zh-CN" altLang="en-US" sz="1600" dirty="0">
                          <a:latin typeface="+mn-ea"/>
                        </a:rPr>
                        <a:t>中国申请</a:t>
                      </a:r>
                      <a:endParaRPr lang="zh-CN" altLang="en-US" sz="1600" dirty="0">
                        <a:latin typeface="+mn-ea"/>
                      </a:endParaRPr>
                    </a:p>
                  </a:txBody>
                  <a:tcPr anchor="ctr"/>
                </a:tc>
                <a:tc>
                  <a:txBody>
                    <a:bodyPr/>
                    <a:lstStyle/>
                    <a:p>
                      <a:pPr algn="ctr">
                        <a:buNone/>
                      </a:pPr>
                      <a:r>
                        <a:rPr lang="zh-CN" altLang="en-US" sz="1600" dirty="0" smtClean="0">
                          <a:latin typeface="+mn-ea"/>
                          <a:cs typeface="+mn-ea"/>
                        </a:rPr>
                        <a:t>2013</a:t>
                      </a:r>
                      <a:r>
                        <a:rPr lang="en-US" altLang="zh-CN" sz="1600" dirty="0" smtClean="0">
                          <a:latin typeface="+mn-ea"/>
                          <a:cs typeface="+mn-ea"/>
                        </a:rPr>
                        <a:t>-</a:t>
                      </a:r>
                      <a:r>
                        <a:rPr lang="zh-CN" altLang="en-US" sz="1600" dirty="0" smtClean="0">
                          <a:latin typeface="+mn-ea"/>
                          <a:cs typeface="+mn-ea"/>
                        </a:rPr>
                        <a:t>06</a:t>
                      </a:r>
                      <a:r>
                        <a:rPr lang="en-US" altLang="zh-CN" sz="1600" dirty="0" smtClean="0">
                          <a:latin typeface="+mn-ea"/>
                          <a:cs typeface="+mn-ea"/>
                        </a:rPr>
                        <a:t>-</a:t>
                      </a:r>
                      <a:r>
                        <a:rPr lang="zh-CN" altLang="en-US" sz="1600" dirty="0" smtClean="0">
                          <a:latin typeface="+mn-ea"/>
                          <a:cs typeface="+mn-ea"/>
                        </a:rPr>
                        <a:t>07申请</a:t>
                      </a:r>
                      <a:endParaRPr lang="zh-CN" altLang="en-US" sz="1600" dirty="0" smtClean="0">
                        <a:latin typeface="+mn-ea"/>
                        <a:cs typeface="+mn-ea"/>
                      </a:endParaRPr>
                    </a:p>
                    <a:p>
                      <a:pPr algn="ctr">
                        <a:buNone/>
                      </a:pPr>
                      <a:r>
                        <a:rPr lang="en-US" altLang="zh-CN" sz="1600" dirty="0" smtClean="0">
                          <a:latin typeface="+mn-ea"/>
                          <a:cs typeface="+mn-ea"/>
                        </a:rPr>
                        <a:t>2014-12-24</a:t>
                      </a:r>
                      <a:r>
                        <a:rPr lang="zh-CN" altLang="en-US" sz="1600" dirty="0" smtClean="0">
                          <a:latin typeface="+mn-ea"/>
                          <a:cs typeface="+mn-ea"/>
                        </a:rPr>
                        <a:t>公布</a:t>
                      </a:r>
                      <a:endParaRPr lang="zh-CN" altLang="en-US" sz="1600" dirty="0">
                        <a:latin typeface="+mn-ea"/>
                        <a:cs typeface="+mn-ea"/>
                      </a:endParaRPr>
                    </a:p>
                  </a:txBody>
                  <a:tcPr anchor="ctr"/>
                </a:tc>
                <a:tc>
                  <a:txBody>
                    <a:bodyPr/>
                    <a:lstStyle/>
                    <a:p>
                      <a:pPr algn="ctr">
                        <a:buNone/>
                      </a:pPr>
                      <a:r>
                        <a:rPr lang="en-US" altLang="zh-CN" sz="1600">
                          <a:latin typeface="+mn-ea"/>
                        </a:rPr>
                        <a:t>CN</a:t>
                      </a:r>
                      <a:r>
                        <a:rPr lang="zh-CN" altLang="en-US" sz="1600">
                          <a:latin typeface="+mn-ea"/>
                          <a:sym typeface="+mn-ea"/>
                        </a:rPr>
                        <a:t>104237007</a:t>
                      </a:r>
                      <a:r>
                        <a:rPr lang="en-US" altLang="zh-CN" sz="1600">
                          <a:latin typeface="+mn-ea"/>
                          <a:sym typeface="+mn-ea"/>
                        </a:rPr>
                        <a:t>A</a:t>
                      </a:r>
                      <a:endParaRPr lang="en-US" altLang="zh-CN" sz="1600">
                        <a:latin typeface="+mn-ea"/>
                        <a:sym typeface="+mn-ea"/>
                      </a:endParaRPr>
                    </a:p>
                  </a:txBody>
                  <a:tcPr anchor="ctr"/>
                </a:tc>
                <a:tc>
                  <a:txBody>
                    <a:bodyPr/>
                    <a:lstStyle/>
                    <a:p>
                      <a:pPr algn="ctr">
                        <a:buNone/>
                      </a:pPr>
                      <a:r>
                        <a:rPr lang="zh-CN" altLang="en-US" sz="1600">
                          <a:latin typeface="+mn-ea"/>
                        </a:rPr>
                        <a:t>合肥通用机械研究院</a:t>
                      </a:r>
                      <a:endParaRPr lang="zh-CN" altLang="en-US" sz="1600">
                        <a:latin typeface="+mn-ea"/>
                      </a:endParaRPr>
                    </a:p>
                  </a:txBody>
                  <a:tcPr anchor="ctr"/>
                </a:tc>
              </a:tr>
              <a:tr h="447675">
                <a:tc>
                  <a:txBody>
                    <a:bodyPr/>
                    <a:lstStyle/>
                    <a:p>
                      <a:pPr algn="ctr">
                        <a:buNone/>
                      </a:pPr>
                      <a:r>
                        <a:rPr lang="en-US" altLang="zh-CN" sz="1600">
                          <a:latin typeface="+mn-ea"/>
                        </a:rPr>
                        <a:t>2</a:t>
                      </a:r>
                      <a:endParaRPr lang="en-US" altLang="zh-CN" sz="1600">
                        <a:latin typeface="+mn-ea"/>
                      </a:endParaRPr>
                    </a:p>
                  </a:txBody>
                  <a:tcPr anchor="ctr"/>
                </a:tc>
                <a:tc>
                  <a:txBody>
                    <a:bodyPr/>
                    <a:lstStyle/>
                    <a:p>
                      <a:pPr algn="ctr">
                        <a:buNone/>
                      </a:pPr>
                      <a:r>
                        <a:rPr lang="zh-CN" altLang="en-US" sz="1600" dirty="0">
                          <a:latin typeface="+mn-ea"/>
                          <a:sym typeface="+mn-ea"/>
                        </a:rPr>
                        <a:t>中国授权</a:t>
                      </a:r>
                      <a:endParaRPr lang="zh-CN" altLang="en-US" sz="1600" dirty="0">
                        <a:latin typeface="+mn-ea"/>
                        <a:sym typeface="+mn-ea"/>
                      </a:endParaRPr>
                    </a:p>
                  </a:txBody>
                  <a:tcPr anchor="ctr"/>
                </a:tc>
                <a:tc>
                  <a:txBody>
                    <a:bodyPr/>
                    <a:lstStyle/>
                    <a:p>
                      <a:pPr algn="ctr">
                        <a:buNone/>
                      </a:pPr>
                      <a:r>
                        <a:rPr lang="zh-CN" altLang="en-US" sz="1600" dirty="0" smtClean="0">
                          <a:latin typeface="+mn-ea"/>
                          <a:cs typeface="+mn-ea"/>
                        </a:rPr>
                        <a:t>2016</a:t>
                      </a:r>
                      <a:r>
                        <a:rPr lang="en-US" altLang="zh-CN" sz="1600" dirty="0" smtClean="0">
                          <a:latin typeface="+mn-ea"/>
                          <a:cs typeface="+mn-ea"/>
                        </a:rPr>
                        <a:t>-</a:t>
                      </a:r>
                      <a:r>
                        <a:rPr lang="zh-CN" altLang="en-US" sz="1600" dirty="0" smtClean="0">
                          <a:latin typeface="+mn-ea"/>
                          <a:cs typeface="+mn-ea"/>
                        </a:rPr>
                        <a:t>09</a:t>
                      </a:r>
                      <a:r>
                        <a:rPr lang="en-US" altLang="zh-CN" sz="1600" dirty="0" smtClean="0">
                          <a:latin typeface="+mn-ea"/>
                          <a:cs typeface="+mn-ea"/>
                        </a:rPr>
                        <a:t>-</a:t>
                      </a:r>
                      <a:r>
                        <a:rPr lang="zh-CN" altLang="en-US" sz="1600" dirty="0" smtClean="0">
                          <a:latin typeface="+mn-ea"/>
                          <a:cs typeface="+mn-ea"/>
                        </a:rPr>
                        <a:t>14授权</a:t>
                      </a:r>
                      <a:endParaRPr lang="zh-CN" altLang="en-US" sz="1600" dirty="0">
                        <a:latin typeface="+mn-ea"/>
                        <a:cs typeface="+mn-ea"/>
                      </a:endParaRPr>
                    </a:p>
                  </a:txBody>
                  <a:tcPr anchor="ctr"/>
                </a:tc>
                <a:tc>
                  <a:txBody>
                    <a:bodyPr/>
                    <a:lstStyle/>
                    <a:p>
                      <a:pPr algn="ctr">
                        <a:buNone/>
                      </a:pPr>
                      <a:r>
                        <a:rPr lang="zh-CN" altLang="en-US" sz="1600">
                          <a:latin typeface="+mn-ea"/>
                        </a:rPr>
                        <a:t>CN104237007B</a:t>
                      </a:r>
                      <a:endParaRPr lang="zh-CN" altLang="en-US" sz="1600">
                        <a:latin typeface="+mn-ea"/>
                      </a:endParaRPr>
                    </a:p>
                  </a:txBody>
                  <a:tcPr anchor="ctr"/>
                </a:tc>
                <a:tc>
                  <a:txBody>
                    <a:bodyPr/>
                    <a:lstStyle/>
                    <a:p>
                      <a:pPr algn="ctr">
                        <a:buNone/>
                      </a:pPr>
                      <a:r>
                        <a:rPr lang="zh-CN" altLang="en-US" sz="1600">
                          <a:latin typeface="+mn-ea"/>
                          <a:sym typeface="+mn-ea"/>
                        </a:rPr>
                        <a:t>合肥通用机械研究院</a:t>
                      </a:r>
                      <a:endParaRPr lang="zh-CN" altLang="en-US" sz="1600">
                        <a:latin typeface="+mn-ea"/>
                        <a:sym typeface="+mn-ea"/>
                      </a:endParaRPr>
                    </a:p>
                  </a:txBody>
                  <a:tcPr anchor="ctr"/>
                </a:tc>
              </a:tr>
              <a:tr h="1043940">
                <a:tc>
                  <a:txBody>
                    <a:bodyPr/>
                    <a:lstStyle/>
                    <a:p>
                      <a:pPr algn="ctr">
                        <a:buNone/>
                      </a:pPr>
                      <a:r>
                        <a:rPr lang="en-US" altLang="zh-CN" sz="1600">
                          <a:latin typeface="+mn-ea"/>
                        </a:rPr>
                        <a:t>3</a:t>
                      </a:r>
                      <a:endParaRPr lang="en-US" altLang="zh-CN" sz="1600">
                        <a:latin typeface="+mn-ea"/>
                      </a:endParaRPr>
                    </a:p>
                  </a:txBody>
                  <a:tcPr anchor="ctr"/>
                </a:tc>
                <a:tc>
                  <a:txBody>
                    <a:bodyPr/>
                    <a:lstStyle/>
                    <a:p>
                      <a:pPr algn="ctr">
                        <a:buNone/>
                      </a:pPr>
                      <a:r>
                        <a:rPr lang="zh-CN" altLang="en-US" sz="1600" dirty="0">
                          <a:latin typeface="+mn-ea"/>
                        </a:rPr>
                        <a:t>美国公开</a:t>
                      </a:r>
                      <a:endParaRPr lang="zh-CN" altLang="en-US" sz="1600" dirty="0">
                        <a:latin typeface="+mn-ea"/>
                      </a:endParaRPr>
                    </a:p>
                  </a:txBody>
                  <a:tcPr anchor="ctr"/>
                </a:tc>
                <a:tc>
                  <a:txBody>
                    <a:bodyPr/>
                    <a:lstStyle/>
                    <a:p>
                      <a:pPr algn="ctr">
                        <a:buNone/>
                      </a:pPr>
                      <a:r>
                        <a:rPr lang="zh-CN" altLang="en-US" sz="1600" dirty="0" smtClean="0">
                          <a:latin typeface="+mn-ea"/>
                          <a:cs typeface="+mn-ea"/>
                        </a:rPr>
                        <a:t>2014</a:t>
                      </a:r>
                      <a:r>
                        <a:rPr lang="en-US" altLang="zh-CN" sz="1600" dirty="0" smtClean="0">
                          <a:latin typeface="+mn-ea"/>
                          <a:cs typeface="+mn-ea"/>
                        </a:rPr>
                        <a:t>-</a:t>
                      </a:r>
                      <a:r>
                        <a:rPr lang="zh-CN" altLang="en-US" sz="1600" dirty="0" smtClean="0">
                          <a:latin typeface="+mn-ea"/>
                          <a:cs typeface="+mn-ea"/>
                        </a:rPr>
                        <a:t>06</a:t>
                      </a:r>
                      <a:r>
                        <a:rPr lang="en-US" altLang="zh-CN" sz="1600" dirty="0" smtClean="0">
                          <a:latin typeface="+mn-ea"/>
                          <a:cs typeface="+mn-ea"/>
                        </a:rPr>
                        <a:t>-</a:t>
                      </a:r>
                      <a:r>
                        <a:rPr lang="zh-CN" altLang="en-US" sz="1600" dirty="0" smtClean="0">
                          <a:latin typeface="+mn-ea"/>
                          <a:cs typeface="+mn-ea"/>
                        </a:rPr>
                        <a:t>04</a:t>
                      </a:r>
                      <a:r>
                        <a:rPr lang="zh-CN" altLang="en-US" sz="1600" dirty="0">
                          <a:latin typeface="+mn-ea"/>
                          <a:cs typeface="+mn-ea"/>
                        </a:rPr>
                        <a:t>申请</a:t>
                      </a:r>
                      <a:endParaRPr lang="zh-CN" altLang="en-US" sz="1600" dirty="0">
                        <a:latin typeface="+mn-ea"/>
                        <a:cs typeface="+mn-ea"/>
                      </a:endParaRPr>
                    </a:p>
                    <a:p>
                      <a:pPr algn="ctr">
                        <a:buNone/>
                      </a:pPr>
                      <a:r>
                        <a:rPr lang="zh-CN" altLang="en-US" sz="1600" dirty="0" smtClean="0">
                          <a:latin typeface="+mn-ea"/>
                          <a:cs typeface="+mn-ea"/>
                        </a:rPr>
                        <a:t>2016</a:t>
                      </a:r>
                      <a:r>
                        <a:rPr lang="en-US" altLang="zh-CN" sz="1600" dirty="0" smtClean="0">
                          <a:latin typeface="+mn-ea"/>
                          <a:cs typeface="+mn-ea"/>
                        </a:rPr>
                        <a:t>-</a:t>
                      </a:r>
                      <a:r>
                        <a:rPr lang="zh-CN" altLang="en-US" sz="1600" dirty="0" smtClean="0">
                          <a:latin typeface="+mn-ea"/>
                          <a:cs typeface="+mn-ea"/>
                        </a:rPr>
                        <a:t>12</a:t>
                      </a:r>
                      <a:r>
                        <a:rPr lang="en-US" altLang="zh-CN" sz="1600" dirty="0" smtClean="0">
                          <a:latin typeface="+mn-ea"/>
                          <a:cs typeface="+mn-ea"/>
                        </a:rPr>
                        <a:t>-</a:t>
                      </a:r>
                      <a:r>
                        <a:rPr lang="zh-CN" altLang="en-US" sz="1600" dirty="0" smtClean="0">
                          <a:latin typeface="+mn-ea"/>
                          <a:cs typeface="+mn-ea"/>
                        </a:rPr>
                        <a:t>01</a:t>
                      </a:r>
                      <a:r>
                        <a:rPr lang="zh-CN" altLang="en-US" sz="1600" dirty="0">
                          <a:latin typeface="+mn-ea"/>
                          <a:cs typeface="+mn-ea"/>
                        </a:rPr>
                        <a:t>公布</a:t>
                      </a:r>
                      <a:endParaRPr lang="zh-CN" altLang="en-US" sz="1600" dirty="0">
                        <a:latin typeface="+mn-ea"/>
                        <a:cs typeface="+mn-ea"/>
                      </a:endParaRPr>
                    </a:p>
                  </a:txBody>
                  <a:tcPr anchor="ctr"/>
                </a:tc>
                <a:tc>
                  <a:txBody>
                    <a:bodyPr/>
                    <a:lstStyle/>
                    <a:p>
                      <a:pPr algn="ctr">
                        <a:buNone/>
                      </a:pPr>
                      <a:r>
                        <a:rPr lang="zh-CN" altLang="en-US" sz="1600">
                          <a:latin typeface="+mn-ea"/>
                        </a:rPr>
                        <a:t>US20160349161A1</a:t>
                      </a:r>
                      <a:endParaRPr lang="zh-CN" altLang="en-US" sz="1600">
                        <a:latin typeface="+mn-ea"/>
                      </a:endParaRPr>
                    </a:p>
                  </a:txBody>
                  <a:tcPr anchor="ctr"/>
                </a:tc>
                <a:tc>
                  <a:txBody>
                    <a:bodyPr/>
                    <a:lstStyle/>
                    <a:p>
                      <a:pPr algn="ctr">
                        <a:buNone/>
                      </a:pPr>
                      <a:r>
                        <a:rPr lang="zh-CN" altLang="en-US" sz="1600">
                          <a:latin typeface="+mn-ea"/>
                        </a:rPr>
                        <a:t>HEFEI GENERAL MACHINERY RESEARCH INSTITUTE</a:t>
                      </a:r>
                      <a:endParaRPr lang="zh-CN" altLang="en-US" sz="1600">
                        <a:latin typeface="+mn-ea"/>
                      </a:endParaRPr>
                    </a:p>
                  </a:txBody>
                  <a:tcPr anchor="ctr"/>
                </a:tc>
              </a:tr>
              <a:tr h="1043940">
                <a:tc>
                  <a:txBody>
                    <a:bodyPr/>
                    <a:lstStyle/>
                    <a:p>
                      <a:pPr algn="ctr">
                        <a:buNone/>
                      </a:pPr>
                      <a:r>
                        <a:rPr lang="en-US" altLang="zh-CN" sz="1600">
                          <a:latin typeface="+mn-ea"/>
                        </a:rPr>
                        <a:t>4</a:t>
                      </a:r>
                      <a:endParaRPr lang="en-US" altLang="zh-CN" sz="1600">
                        <a:latin typeface="+mn-ea"/>
                      </a:endParaRPr>
                    </a:p>
                  </a:txBody>
                  <a:tcPr anchor="ctr"/>
                </a:tc>
                <a:tc>
                  <a:txBody>
                    <a:bodyPr/>
                    <a:lstStyle/>
                    <a:p>
                      <a:pPr algn="ctr">
                        <a:buNone/>
                      </a:pPr>
                      <a:r>
                        <a:rPr lang="zh-CN" altLang="en-US" sz="1600">
                          <a:latin typeface="+mn-ea"/>
                          <a:sym typeface="+mn-ea"/>
                        </a:rPr>
                        <a:t>美国授权</a:t>
                      </a:r>
                      <a:endParaRPr lang="zh-CN" altLang="en-US" sz="1600">
                        <a:latin typeface="+mn-ea"/>
                        <a:sym typeface="+mn-ea"/>
                      </a:endParaRPr>
                    </a:p>
                  </a:txBody>
                  <a:tcPr anchor="ctr"/>
                </a:tc>
                <a:tc>
                  <a:txBody>
                    <a:bodyPr/>
                    <a:lstStyle/>
                    <a:p>
                      <a:pPr algn="ctr">
                        <a:buNone/>
                      </a:pPr>
                      <a:r>
                        <a:rPr lang="en-US" altLang="zh-CN" sz="1600" dirty="0" smtClean="0">
                          <a:latin typeface="+mn-ea"/>
                          <a:cs typeface="+mn-ea"/>
                        </a:rPr>
                        <a:t>2017-12-12</a:t>
                      </a:r>
                      <a:r>
                        <a:rPr lang="zh-CN" altLang="en-US" sz="1600" dirty="0">
                          <a:latin typeface="+mn-ea"/>
                          <a:cs typeface="+mn-ea"/>
                        </a:rPr>
                        <a:t>授权</a:t>
                      </a:r>
                      <a:endParaRPr lang="zh-CN" altLang="en-US" sz="1600" dirty="0">
                        <a:latin typeface="+mn-ea"/>
                        <a:cs typeface="+mn-ea"/>
                      </a:endParaRPr>
                    </a:p>
                  </a:txBody>
                  <a:tcPr anchor="ctr"/>
                </a:tc>
                <a:tc>
                  <a:txBody>
                    <a:bodyPr/>
                    <a:lstStyle/>
                    <a:p>
                      <a:pPr algn="ctr">
                        <a:buNone/>
                      </a:pPr>
                      <a:r>
                        <a:rPr lang="zh-CN" altLang="en-US" sz="1600" dirty="0">
                          <a:latin typeface="+mn-ea"/>
                        </a:rPr>
                        <a:t>US09841364B2</a:t>
                      </a:r>
                      <a:endParaRPr lang="zh-CN" altLang="en-US" sz="1600" dirty="0">
                        <a:latin typeface="+mn-ea"/>
                      </a:endParaRPr>
                    </a:p>
                  </a:txBody>
                  <a:tcPr anchor="ctr"/>
                </a:tc>
                <a:tc>
                  <a:txBody>
                    <a:bodyPr/>
                    <a:lstStyle/>
                    <a:p>
                      <a:pPr algn="ctr">
                        <a:buNone/>
                      </a:pPr>
                      <a:r>
                        <a:rPr lang="zh-CN" altLang="en-US" sz="1600" dirty="0">
                          <a:latin typeface="+mn-ea"/>
                          <a:sym typeface="+mn-ea"/>
                        </a:rPr>
                        <a:t>HEFEI GENERAL MACHINERY RESEARCH INSTITUTE</a:t>
                      </a:r>
                      <a:endParaRPr lang="zh-CN" altLang="en-US" sz="1600" dirty="0">
                        <a:latin typeface="+mn-ea"/>
                        <a:sym typeface="+mn-ea"/>
                      </a:endParaRPr>
                    </a:p>
                  </a:txBody>
                  <a:tcPr anchor="ct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zh-CN" altLang="en-US"/>
              <a:t>中国授权文件和美国授权文件</a:t>
            </a:r>
            <a:endParaRPr lang="zh-CN" altLang="en-US"/>
          </a:p>
        </p:txBody>
      </p:sp>
      <p:pic>
        <p:nvPicPr>
          <p:cNvPr id="28" name="图片 2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67105" y="1376045"/>
            <a:ext cx="3580130" cy="5086985"/>
          </a:xfrm>
          <a:prstGeom prst="rect">
            <a:avLst/>
          </a:prstGeom>
        </p:spPr>
      </p:pic>
      <p:pic>
        <p:nvPicPr>
          <p:cNvPr id="54" name="图片 54"/>
          <p:cNvPicPr>
            <a:picLocks noChangeAspect="1"/>
          </p:cNvPicPr>
          <p:nvPr/>
        </p:nvPicPr>
        <p:blipFill>
          <a:blip r:embed="rId2"/>
          <a:srcRect b="803"/>
          <a:stretch>
            <a:fillRect/>
          </a:stretch>
        </p:blipFill>
        <p:spPr>
          <a:xfrm>
            <a:off x="4545965" y="1376045"/>
            <a:ext cx="3898265" cy="5087620"/>
          </a:xfrm>
          <a:prstGeom prst="rect">
            <a:avLst/>
          </a:prstGeom>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251520" y="1987828"/>
          <a:ext cx="8634472" cy="4033461"/>
        </p:xfrm>
        <a:graphic>
          <a:graphicData uri="http://schemas.openxmlformats.org/drawingml/2006/table">
            <a:tbl>
              <a:tblPr firstRow="1" bandRow="1">
                <a:tableStyleId>{5C22544A-7EE6-4342-B048-85BDC9FD1C3A}</a:tableStyleId>
              </a:tblPr>
              <a:tblGrid>
                <a:gridCol w="1726894"/>
                <a:gridCol w="1210303"/>
                <a:gridCol w="2685438"/>
                <a:gridCol w="1762319"/>
                <a:gridCol w="1249518"/>
              </a:tblGrid>
              <a:tr h="414708">
                <a:tc>
                  <a:txBody>
                    <a:bodyPr/>
                    <a:lstStyle/>
                    <a:p>
                      <a:pPr algn="ctr"/>
                      <a:r>
                        <a:rPr lang="zh-CN" altLang="en-US" dirty="0" smtClean="0">
                          <a:latin typeface="+mn-ea"/>
                        </a:rPr>
                        <a:t>年份</a:t>
                      </a:r>
                      <a:endParaRPr lang="zh-CN" altLang="en-US" dirty="0" smtClean="0">
                        <a:latin typeface="+mn-ea"/>
                      </a:endParaRPr>
                    </a:p>
                  </a:txBody>
                  <a:tcPr anchor="ctr"/>
                </a:tc>
                <a:tc>
                  <a:txBody>
                    <a:bodyPr/>
                    <a:lstStyle/>
                    <a:p>
                      <a:pPr algn="ctr"/>
                      <a:r>
                        <a:rPr lang="zh-CN" altLang="en-US" dirty="0" smtClean="0">
                          <a:latin typeface="+mn-ea"/>
                        </a:rPr>
                        <a:t>申请量</a:t>
                      </a:r>
                      <a:endParaRPr lang="zh-CN" altLang="en-US" dirty="0" smtClean="0">
                        <a:latin typeface="+mn-ea"/>
                      </a:endParaRPr>
                    </a:p>
                  </a:txBody>
                  <a:tcPr anchor="ctr"/>
                </a:tc>
                <a:tc>
                  <a:txBody>
                    <a:bodyPr/>
                    <a:lstStyle/>
                    <a:p>
                      <a:pPr algn="ctr"/>
                      <a:r>
                        <a:rPr lang="zh-CN" altLang="en-US" dirty="0" smtClean="0">
                          <a:latin typeface="+mn-ea"/>
                        </a:rPr>
                        <a:t>授权数量</a:t>
                      </a:r>
                      <a:endParaRPr lang="zh-CN" altLang="en-US" dirty="0" smtClean="0">
                        <a:latin typeface="+mn-ea"/>
                      </a:endParaRPr>
                    </a:p>
                  </a:txBody>
                  <a:tcPr anchor="ctr"/>
                </a:tc>
                <a:tc>
                  <a:txBody>
                    <a:bodyPr/>
                    <a:lstStyle/>
                    <a:p>
                      <a:pPr algn="ctr"/>
                      <a:r>
                        <a:rPr lang="zh-CN" altLang="en-US" dirty="0" smtClean="0">
                          <a:latin typeface="+mn-ea"/>
                        </a:rPr>
                        <a:t>授权率</a:t>
                      </a:r>
                      <a:endParaRPr lang="zh-CN" altLang="en-US" dirty="0" smtClean="0">
                        <a:latin typeface="+mn-ea"/>
                      </a:endParaRPr>
                    </a:p>
                  </a:txBody>
                  <a:tcPr anchor="ctr"/>
                </a:tc>
                <a:tc>
                  <a:txBody>
                    <a:bodyPr/>
                    <a:lstStyle/>
                    <a:p>
                      <a:pPr algn="ctr"/>
                      <a:r>
                        <a:rPr lang="zh-CN" altLang="en-US" dirty="0" smtClean="0">
                          <a:latin typeface="+mn-ea"/>
                        </a:rPr>
                        <a:t>备注</a:t>
                      </a:r>
                      <a:endParaRPr lang="zh-CN" altLang="en-US" dirty="0" smtClean="0">
                        <a:latin typeface="+mn-ea"/>
                      </a:endParaRPr>
                    </a:p>
                  </a:txBody>
                  <a:tcPr anchor="b"/>
                </a:tc>
              </a:tr>
              <a:tr h="414708">
                <a:tc>
                  <a:txBody>
                    <a:bodyPr/>
                    <a:lstStyle/>
                    <a:p>
                      <a:pPr algn="ctr"/>
                      <a:r>
                        <a:rPr lang="en-US" altLang="zh-CN" dirty="0" smtClean="0">
                          <a:latin typeface="+mn-ea"/>
                          <a:cs typeface="+mn-ea"/>
                        </a:rPr>
                        <a:t>2013</a:t>
                      </a:r>
                      <a:r>
                        <a:rPr lang="zh-CN" altLang="en-US" dirty="0" smtClean="0">
                          <a:latin typeface="+mn-ea"/>
                          <a:cs typeface="+mn-ea"/>
                        </a:rPr>
                        <a:t>年</a:t>
                      </a:r>
                      <a:endParaRPr lang="zh-CN" altLang="en-US" dirty="0">
                        <a:latin typeface="+mn-ea"/>
                        <a:cs typeface="+mn-ea"/>
                      </a:endParaRPr>
                    </a:p>
                  </a:txBody>
                  <a:tcPr anchor="ctr"/>
                </a:tc>
                <a:tc>
                  <a:txBody>
                    <a:bodyPr/>
                    <a:lstStyle/>
                    <a:p>
                      <a:pPr algn="ctr"/>
                      <a:r>
                        <a:rPr lang="en-US" altLang="zh-CN" dirty="0" smtClean="0">
                          <a:latin typeface="+mn-ea"/>
                        </a:rPr>
                        <a:t>30</a:t>
                      </a:r>
                      <a:endParaRPr lang="en-US" altLang="zh-CN" dirty="0" smtClean="0">
                        <a:latin typeface="+mn-ea"/>
                      </a:endParaRPr>
                    </a:p>
                  </a:txBody>
                  <a:tcPr anchor="ctr"/>
                </a:tc>
                <a:tc>
                  <a:txBody>
                    <a:bodyPr/>
                    <a:lstStyle/>
                    <a:p>
                      <a:pPr algn="ctr"/>
                      <a:r>
                        <a:rPr lang="en-US" altLang="zh-CN" dirty="0" smtClean="0">
                          <a:latin typeface="+mn-ea"/>
                        </a:rPr>
                        <a:t>26</a:t>
                      </a:r>
                      <a:endParaRPr lang="en-US" altLang="zh-CN" dirty="0" smtClean="0">
                        <a:latin typeface="+mn-ea"/>
                      </a:endParaRPr>
                    </a:p>
                  </a:txBody>
                  <a:tcPr anchor="ctr"/>
                </a:tc>
                <a:tc>
                  <a:txBody>
                    <a:bodyPr/>
                    <a:lstStyle/>
                    <a:p>
                      <a:pPr algn="ctr"/>
                      <a:r>
                        <a:rPr lang="en-US" altLang="zh-CN" dirty="0" smtClean="0">
                          <a:latin typeface="+mn-ea"/>
                        </a:rPr>
                        <a:t>87%</a:t>
                      </a:r>
                      <a:endParaRPr lang="en-US" altLang="zh-CN" dirty="0" smtClean="0">
                        <a:latin typeface="+mn-ea"/>
                      </a:endParaRPr>
                    </a:p>
                  </a:txBody>
                  <a:tcPr anchor="ctr"/>
                </a:tc>
                <a:tc>
                  <a:txBody>
                    <a:bodyPr/>
                    <a:lstStyle/>
                    <a:p>
                      <a:pPr algn="ctr"/>
                      <a:endParaRPr lang="zh-CN" altLang="en-US">
                        <a:latin typeface="+mn-ea"/>
                      </a:endParaRPr>
                    </a:p>
                  </a:txBody>
                  <a:tcPr anchor="b"/>
                </a:tc>
              </a:tr>
              <a:tr h="414708">
                <a:tc>
                  <a:txBody>
                    <a:bodyPr/>
                    <a:lstStyle/>
                    <a:p>
                      <a:pPr algn="ctr"/>
                      <a:r>
                        <a:rPr lang="en-US" altLang="zh-CN" dirty="0" smtClean="0">
                          <a:latin typeface="+mn-ea"/>
                          <a:cs typeface="+mn-ea"/>
                        </a:rPr>
                        <a:t>2014</a:t>
                      </a:r>
                      <a:r>
                        <a:rPr lang="zh-CN" altLang="en-US" dirty="0" smtClean="0">
                          <a:latin typeface="+mn-ea"/>
                          <a:cs typeface="+mn-ea"/>
                        </a:rPr>
                        <a:t>年</a:t>
                      </a:r>
                      <a:endParaRPr lang="zh-CN" altLang="en-US" dirty="0">
                        <a:latin typeface="+mn-ea"/>
                        <a:cs typeface="+mn-ea"/>
                      </a:endParaRPr>
                    </a:p>
                  </a:txBody>
                  <a:tcPr anchor="ctr"/>
                </a:tc>
                <a:tc>
                  <a:txBody>
                    <a:bodyPr/>
                    <a:lstStyle/>
                    <a:p>
                      <a:pPr algn="ctr"/>
                      <a:r>
                        <a:rPr lang="en-US" altLang="zh-CN" dirty="0" smtClean="0">
                          <a:latin typeface="+mn-ea"/>
                        </a:rPr>
                        <a:t>22</a:t>
                      </a:r>
                      <a:endParaRPr lang="en-US" altLang="zh-CN" dirty="0" smtClean="0">
                        <a:latin typeface="+mn-ea"/>
                      </a:endParaRPr>
                    </a:p>
                  </a:txBody>
                  <a:tcPr anchor="ctr"/>
                </a:tc>
                <a:tc>
                  <a:txBody>
                    <a:bodyPr/>
                    <a:lstStyle/>
                    <a:p>
                      <a:pPr algn="ctr"/>
                      <a:r>
                        <a:rPr lang="en-US" altLang="zh-CN" dirty="0" smtClean="0">
                          <a:latin typeface="+mn-ea"/>
                        </a:rPr>
                        <a:t>15</a:t>
                      </a:r>
                      <a:endParaRPr lang="en-US" altLang="zh-CN" dirty="0" smtClean="0">
                        <a:latin typeface="+mn-ea"/>
                      </a:endParaRPr>
                    </a:p>
                  </a:txBody>
                  <a:tcPr anchor="ctr"/>
                </a:tc>
                <a:tc>
                  <a:txBody>
                    <a:bodyPr/>
                    <a:lstStyle/>
                    <a:p>
                      <a:pPr algn="ctr"/>
                      <a:r>
                        <a:rPr lang="en-US" altLang="zh-CN" dirty="0" smtClean="0">
                          <a:latin typeface="+mn-ea"/>
                        </a:rPr>
                        <a:t>68%</a:t>
                      </a:r>
                      <a:endParaRPr lang="en-US" altLang="zh-CN" dirty="0" smtClean="0">
                        <a:latin typeface="+mn-ea"/>
                      </a:endParaRPr>
                    </a:p>
                  </a:txBody>
                  <a:tcPr anchor="ctr"/>
                </a:tc>
                <a:tc>
                  <a:txBody>
                    <a:bodyPr/>
                    <a:lstStyle/>
                    <a:p>
                      <a:pPr algn="ctr"/>
                      <a:endParaRPr lang="zh-CN" altLang="en-US">
                        <a:latin typeface="+mn-ea"/>
                      </a:endParaRPr>
                    </a:p>
                  </a:txBody>
                  <a:tcPr anchor="b"/>
                </a:tc>
              </a:tr>
              <a:tr h="414708">
                <a:tc>
                  <a:txBody>
                    <a:bodyPr/>
                    <a:lstStyle/>
                    <a:p>
                      <a:pPr algn="ctr"/>
                      <a:r>
                        <a:rPr lang="en-US" altLang="zh-CN" dirty="0" smtClean="0">
                          <a:latin typeface="+mn-ea"/>
                          <a:cs typeface="+mn-ea"/>
                        </a:rPr>
                        <a:t>2015</a:t>
                      </a:r>
                      <a:r>
                        <a:rPr lang="zh-CN" altLang="en-US" dirty="0" smtClean="0">
                          <a:latin typeface="+mn-ea"/>
                          <a:cs typeface="+mn-ea"/>
                        </a:rPr>
                        <a:t>年</a:t>
                      </a:r>
                      <a:endParaRPr lang="zh-CN" altLang="en-US" dirty="0">
                        <a:latin typeface="+mn-ea"/>
                        <a:cs typeface="+mn-ea"/>
                      </a:endParaRPr>
                    </a:p>
                  </a:txBody>
                  <a:tcPr anchor="ctr"/>
                </a:tc>
                <a:tc>
                  <a:txBody>
                    <a:bodyPr/>
                    <a:lstStyle/>
                    <a:p>
                      <a:pPr algn="ctr"/>
                      <a:r>
                        <a:rPr lang="en-US" altLang="zh-CN" dirty="0" smtClean="0">
                          <a:latin typeface="+mn-ea"/>
                        </a:rPr>
                        <a:t>44</a:t>
                      </a:r>
                      <a:endParaRPr lang="en-US" altLang="zh-CN" dirty="0" smtClean="0">
                        <a:latin typeface="+mn-ea"/>
                      </a:endParaRPr>
                    </a:p>
                  </a:txBody>
                  <a:tcPr anchor="ctr"/>
                </a:tc>
                <a:tc>
                  <a:txBody>
                    <a:bodyPr/>
                    <a:lstStyle/>
                    <a:p>
                      <a:pPr algn="ctr"/>
                      <a:r>
                        <a:rPr lang="en-US" altLang="zh-CN" dirty="0" smtClean="0">
                          <a:latin typeface="+mn-ea"/>
                        </a:rPr>
                        <a:t>35</a:t>
                      </a:r>
                      <a:endParaRPr lang="en-US" altLang="zh-CN" dirty="0" smtClean="0">
                        <a:latin typeface="+mn-ea"/>
                      </a:endParaRPr>
                    </a:p>
                  </a:txBody>
                  <a:tcPr anchor="ctr"/>
                </a:tc>
                <a:tc>
                  <a:txBody>
                    <a:bodyPr/>
                    <a:lstStyle/>
                    <a:p>
                      <a:pPr algn="ctr"/>
                      <a:r>
                        <a:rPr lang="en-US" altLang="zh-CN" dirty="0" smtClean="0">
                          <a:latin typeface="+mn-ea"/>
                        </a:rPr>
                        <a:t>80%</a:t>
                      </a:r>
                      <a:endParaRPr lang="en-US" altLang="zh-CN" dirty="0" smtClean="0">
                        <a:latin typeface="+mn-ea"/>
                      </a:endParaRPr>
                    </a:p>
                  </a:txBody>
                  <a:tcPr anchor="ctr"/>
                </a:tc>
                <a:tc>
                  <a:txBody>
                    <a:bodyPr/>
                    <a:lstStyle/>
                    <a:p>
                      <a:pPr algn="ctr"/>
                      <a:endParaRPr lang="zh-CN" altLang="en-US">
                        <a:latin typeface="+mn-ea"/>
                      </a:endParaRPr>
                    </a:p>
                  </a:txBody>
                  <a:tcPr anchor="b"/>
                </a:tc>
              </a:tr>
              <a:tr h="414708">
                <a:tc>
                  <a:txBody>
                    <a:bodyPr/>
                    <a:lstStyle/>
                    <a:p>
                      <a:pPr algn="ctr"/>
                      <a:r>
                        <a:rPr lang="en-US" altLang="zh-CN" dirty="0" smtClean="0">
                          <a:latin typeface="+mn-ea"/>
                          <a:cs typeface="+mn-ea"/>
                        </a:rPr>
                        <a:t>2016</a:t>
                      </a:r>
                      <a:r>
                        <a:rPr lang="zh-CN" altLang="en-US" dirty="0" smtClean="0">
                          <a:latin typeface="+mn-ea"/>
                          <a:cs typeface="+mn-ea"/>
                        </a:rPr>
                        <a:t>年</a:t>
                      </a:r>
                      <a:endParaRPr lang="zh-CN" altLang="en-US" dirty="0">
                        <a:latin typeface="+mn-ea"/>
                        <a:cs typeface="+mn-ea"/>
                      </a:endParaRPr>
                    </a:p>
                  </a:txBody>
                  <a:tcPr anchor="ctr"/>
                </a:tc>
                <a:tc>
                  <a:txBody>
                    <a:bodyPr/>
                    <a:lstStyle/>
                    <a:p>
                      <a:pPr algn="ctr"/>
                      <a:r>
                        <a:rPr lang="en-US" altLang="zh-CN" dirty="0" smtClean="0">
                          <a:latin typeface="+mn-ea"/>
                        </a:rPr>
                        <a:t>41</a:t>
                      </a:r>
                      <a:endParaRPr lang="en-US" altLang="zh-CN" dirty="0" smtClean="0">
                        <a:latin typeface="+mn-ea"/>
                      </a:endParaRPr>
                    </a:p>
                  </a:txBody>
                  <a:tcPr anchor="ctr"/>
                </a:tc>
                <a:tc>
                  <a:txBody>
                    <a:bodyPr/>
                    <a:lstStyle/>
                    <a:p>
                      <a:pPr algn="ctr"/>
                      <a:r>
                        <a:rPr lang="en-US" altLang="zh-CN" dirty="0" smtClean="0">
                          <a:latin typeface="+mn-ea"/>
                          <a:cs typeface="+mn-ea"/>
                        </a:rPr>
                        <a:t>28</a:t>
                      </a:r>
                      <a:r>
                        <a:rPr lang="zh-CN" altLang="en-US" dirty="0" smtClean="0">
                          <a:latin typeface="+mn-ea"/>
                          <a:cs typeface="+mn-ea"/>
                        </a:rPr>
                        <a:t>（</a:t>
                      </a:r>
                      <a:r>
                        <a:rPr lang="zh-CN" altLang="zh-CN" sz="1800" kern="1200" dirty="0" smtClean="0">
                          <a:solidFill>
                            <a:schemeClr val="dk1"/>
                          </a:solidFill>
                          <a:effectLst/>
                          <a:latin typeface="+mn-ea"/>
                          <a:cs typeface="+mn-ea"/>
                        </a:rPr>
                        <a:t>截止到</a:t>
                      </a:r>
                      <a:r>
                        <a:rPr lang="en-US" altLang="zh-CN" sz="1800" kern="1200" dirty="0" smtClean="0">
                          <a:solidFill>
                            <a:schemeClr val="dk1"/>
                          </a:solidFill>
                          <a:effectLst/>
                          <a:latin typeface="+mn-ea"/>
                          <a:cs typeface="+mn-ea"/>
                        </a:rPr>
                        <a:t>2019.6</a:t>
                      </a:r>
                      <a:r>
                        <a:rPr lang="zh-CN" altLang="en-US" dirty="0" smtClean="0">
                          <a:latin typeface="+mn-ea"/>
                          <a:cs typeface="+mn-ea"/>
                        </a:rPr>
                        <a:t>）</a:t>
                      </a:r>
                      <a:endParaRPr lang="zh-CN" altLang="en-US" dirty="0">
                        <a:latin typeface="+mn-ea"/>
                        <a:cs typeface="+mn-ea"/>
                      </a:endParaRPr>
                    </a:p>
                  </a:txBody>
                  <a:tcPr anchor="ctr"/>
                </a:tc>
                <a:tc>
                  <a:txBody>
                    <a:bodyPr/>
                    <a:lstStyle/>
                    <a:p>
                      <a:pPr algn="ctr"/>
                      <a:r>
                        <a:rPr lang="en-US" altLang="zh-CN" dirty="0" smtClean="0">
                          <a:latin typeface="+mn-ea"/>
                        </a:rPr>
                        <a:t>-</a:t>
                      </a:r>
                      <a:endParaRPr lang="en-US" altLang="zh-CN" dirty="0" smtClean="0">
                        <a:latin typeface="+mn-ea"/>
                      </a:endParaRPr>
                    </a:p>
                  </a:txBody>
                  <a:tcPr anchor="ctr"/>
                </a:tc>
                <a:tc>
                  <a:txBody>
                    <a:bodyPr/>
                    <a:lstStyle/>
                    <a:p>
                      <a:pPr algn="ctr"/>
                      <a:endParaRPr lang="zh-CN" altLang="en-US">
                        <a:latin typeface="+mn-ea"/>
                      </a:endParaRPr>
                    </a:p>
                  </a:txBody>
                  <a:tcPr anchor="b"/>
                </a:tc>
              </a:tr>
              <a:tr h="414708">
                <a:tc>
                  <a:txBody>
                    <a:bodyPr/>
                    <a:lstStyle/>
                    <a:p>
                      <a:pPr algn="ctr"/>
                      <a:r>
                        <a:rPr lang="en-US" altLang="zh-CN" dirty="0" smtClean="0">
                          <a:latin typeface="+mn-ea"/>
                          <a:cs typeface="+mn-ea"/>
                        </a:rPr>
                        <a:t>2017</a:t>
                      </a:r>
                      <a:r>
                        <a:rPr lang="zh-CN" altLang="en-US" dirty="0" smtClean="0">
                          <a:latin typeface="+mn-ea"/>
                          <a:cs typeface="+mn-ea"/>
                        </a:rPr>
                        <a:t>年</a:t>
                      </a:r>
                      <a:endParaRPr lang="zh-CN" altLang="en-US" dirty="0">
                        <a:latin typeface="+mn-ea"/>
                        <a:cs typeface="+mn-ea"/>
                      </a:endParaRPr>
                    </a:p>
                  </a:txBody>
                  <a:tcPr anchor="ctr"/>
                </a:tc>
                <a:tc>
                  <a:txBody>
                    <a:bodyPr/>
                    <a:lstStyle/>
                    <a:p>
                      <a:pPr algn="ctr"/>
                      <a:r>
                        <a:rPr lang="en-US" altLang="zh-CN" dirty="0" smtClean="0">
                          <a:latin typeface="+mn-ea"/>
                        </a:rPr>
                        <a:t>28</a:t>
                      </a:r>
                      <a:endParaRPr lang="en-US" altLang="zh-CN" dirty="0" smtClean="0">
                        <a:latin typeface="+mn-ea"/>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dirty="0" smtClean="0">
                          <a:latin typeface="+mn-ea"/>
                          <a:cs typeface="+mn-ea"/>
                        </a:rPr>
                        <a:t>11</a:t>
                      </a:r>
                      <a:r>
                        <a:rPr lang="zh-CN" altLang="en-US" dirty="0" smtClean="0">
                          <a:latin typeface="+mn-ea"/>
                          <a:cs typeface="+mn-ea"/>
                        </a:rPr>
                        <a:t>（</a:t>
                      </a:r>
                      <a:r>
                        <a:rPr lang="zh-CN" altLang="zh-CN" sz="1800" kern="1200" dirty="0" smtClean="0">
                          <a:solidFill>
                            <a:schemeClr val="dk1"/>
                          </a:solidFill>
                          <a:effectLst/>
                          <a:latin typeface="+mn-ea"/>
                          <a:cs typeface="+mn-ea"/>
                        </a:rPr>
                        <a:t>截止到</a:t>
                      </a:r>
                      <a:r>
                        <a:rPr lang="en-US" altLang="zh-CN" sz="1800" kern="1200" dirty="0" smtClean="0">
                          <a:solidFill>
                            <a:schemeClr val="dk1"/>
                          </a:solidFill>
                          <a:effectLst/>
                          <a:latin typeface="+mn-ea"/>
                          <a:cs typeface="+mn-ea"/>
                        </a:rPr>
                        <a:t>2019.6</a:t>
                      </a:r>
                      <a:r>
                        <a:rPr lang="zh-CN" altLang="en-US" dirty="0" smtClean="0">
                          <a:latin typeface="+mn-ea"/>
                          <a:cs typeface="+mn-ea"/>
                        </a:rPr>
                        <a:t>）</a:t>
                      </a:r>
                      <a:endParaRPr lang="zh-CN" altLang="en-US" dirty="0" smtClean="0">
                        <a:latin typeface="+mn-ea"/>
                        <a:cs typeface="+mn-ea"/>
                      </a:endParaRPr>
                    </a:p>
                  </a:txBody>
                  <a:tcPr anchor="ctr"/>
                </a:tc>
                <a:tc>
                  <a:txBody>
                    <a:bodyPr/>
                    <a:lstStyle/>
                    <a:p>
                      <a:pPr algn="ctr"/>
                      <a:r>
                        <a:rPr lang="en-US" altLang="zh-CN" dirty="0" smtClean="0">
                          <a:latin typeface="+mn-ea"/>
                        </a:rPr>
                        <a:t>-</a:t>
                      </a:r>
                      <a:endParaRPr lang="en-US" altLang="zh-CN" dirty="0" smtClean="0">
                        <a:latin typeface="+mn-ea"/>
                      </a:endParaRPr>
                    </a:p>
                  </a:txBody>
                  <a:tcPr anchor="ctr"/>
                </a:tc>
                <a:tc>
                  <a:txBody>
                    <a:bodyPr/>
                    <a:lstStyle/>
                    <a:p>
                      <a:pPr algn="ctr"/>
                      <a:endParaRPr lang="zh-CN" altLang="en-US" dirty="0">
                        <a:latin typeface="+mn-ea"/>
                      </a:endParaRPr>
                    </a:p>
                  </a:txBody>
                  <a:tcPr anchor="b"/>
                </a:tc>
              </a:tr>
              <a:tr h="414708">
                <a:tc>
                  <a:txBody>
                    <a:bodyPr/>
                    <a:lstStyle/>
                    <a:p>
                      <a:pPr algn="ctr"/>
                      <a:r>
                        <a:rPr lang="en-US" altLang="zh-CN" dirty="0" smtClean="0">
                          <a:latin typeface="+mn-ea"/>
                          <a:cs typeface="+mn-ea"/>
                        </a:rPr>
                        <a:t>2018</a:t>
                      </a:r>
                      <a:r>
                        <a:rPr lang="zh-CN" altLang="en-US" dirty="0" smtClean="0">
                          <a:latin typeface="+mn-ea"/>
                          <a:cs typeface="+mn-ea"/>
                        </a:rPr>
                        <a:t>年</a:t>
                      </a:r>
                      <a:endParaRPr lang="zh-CN" altLang="en-US" dirty="0">
                        <a:latin typeface="+mn-ea"/>
                        <a:cs typeface="+mn-ea"/>
                      </a:endParaRPr>
                    </a:p>
                  </a:txBody>
                  <a:tcPr anchor="ctr"/>
                </a:tc>
                <a:tc>
                  <a:txBody>
                    <a:bodyPr/>
                    <a:lstStyle/>
                    <a:p>
                      <a:pPr algn="ctr"/>
                      <a:r>
                        <a:rPr lang="en-US" altLang="zh-CN" dirty="0" smtClean="0">
                          <a:latin typeface="+mn-ea"/>
                        </a:rPr>
                        <a:t>32</a:t>
                      </a:r>
                      <a:endParaRPr lang="en-US" altLang="zh-CN" dirty="0" smtClean="0">
                        <a:latin typeface="+mn-ea"/>
                      </a:endParaRPr>
                    </a:p>
                  </a:txBody>
                  <a:tcPr anchor="ctr"/>
                </a:tc>
                <a:tc>
                  <a:txBody>
                    <a:bodyPr/>
                    <a:lstStyle/>
                    <a:p>
                      <a:pPr algn="ctr"/>
                      <a:r>
                        <a:rPr lang="en-US" altLang="zh-CN" dirty="0" smtClean="0">
                          <a:latin typeface="+mn-ea"/>
                        </a:rPr>
                        <a:t>-</a:t>
                      </a:r>
                      <a:endParaRPr lang="en-US" altLang="zh-CN" dirty="0" smtClean="0">
                        <a:latin typeface="+mn-ea"/>
                      </a:endParaRPr>
                    </a:p>
                  </a:txBody>
                  <a:tcPr anchor="ctr"/>
                </a:tc>
                <a:tc>
                  <a:txBody>
                    <a:bodyPr/>
                    <a:lstStyle/>
                    <a:p>
                      <a:pPr algn="ctr"/>
                      <a:r>
                        <a:rPr lang="en-US" altLang="zh-CN" dirty="0" smtClean="0">
                          <a:latin typeface="+mn-ea"/>
                        </a:rPr>
                        <a:t>-</a:t>
                      </a:r>
                      <a:endParaRPr lang="en-US" altLang="zh-CN" dirty="0" smtClean="0">
                        <a:latin typeface="+mn-ea"/>
                      </a:endParaRPr>
                    </a:p>
                  </a:txBody>
                  <a:tcPr anchor="ctr"/>
                </a:tc>
                <a:tc>
                  <a:txBody>
                    <a:bodyPr/>
                    <a:lstStyle/>
                    <a:p>
                      <a:pPr algn="ctr"/>
                      <a:endParaRPr lang="zh-CN" altLang="en-US" dirty="0">
                        <a:latin typeface="+mn-ea"/>
                      </a:endParaRPr>
                    </a:p>
                  </a:txBody>
                  <a:tcPr anchor="b"/>
                </a:tc>
              </a:tr>
              <a:tr h="414708">
                <a:tc>
                  <a:txBody>
                    <a:bodyPr/>
                    <a:lstStyle/>
                    <a:p>
                      <a:pPr algn="ctr"/>
                      <a:r>
                        <a:rPr lang="zh-CN" altLang="en-US" dirty="0" smtClean="0">
                          <a:latin typeface="+mn-ea"/>
                        </a:rPr>
                        <a:t>合计</a:t>
                      </a:r>
                      <a:endParaRPr lang="zh-CN" altLang="en-US" dirty="0" smtClean="0">
                        <a:latin typeface="+mn-ea"/>
                      </a:endParaRPr>
                    </a:p>
                  </a:txBody>
                  <a:tcPr anchor="ctr"/>
                </a:tc>
                <a:tc>
                  <a:txBody>
                    <a:bodyPr/>
                    <a:lstStyle/>
                    <a:p>
                      <a:pPr algn="ctr"/>
                      <a:r>
                        <a:rPr lang="en-US" altLang="zh-CN" dirty="0" smtClean="0">
                          <a:latin typeface="+mn-ea"/>
                        </a:rPr>
                        <a:t>181</a:t>
                      </a:r>
                      <a:endParaRPr lang="en-US" altLang="zh-CN" dirty="0" smtClean="0">
                        <a:latin typeface="+mn-ea"/>
                      </a:endParaRPr>
                    </a:p>
                  </a:txBody>
                  <a:tcPr anchor="ctr"/>
                </a:tc>
                <a:tc>
                  <a:txBody>
                    <a:bodyPr/>
                    <a:lstStyle/>
                    <a:p>
                      <a:pPr algn="ctr"/>
                      <a:r>
                        <a:rPr lang="en-US" altLang="zh-CN" dirty="0" smtClean="0">
                          <a:latin typeface="+mn-ea"/>
                        </a:rPr>
                        <a:t>-</a:t>
                      </a:r>
                      <a:endParaRPr lang="en-US" altLang="zh-CN" dirty="0" smtClean="0">
                        <a:latin typeface="+mn-ea"/>
                      </a:endParaRPr>
                    </a:p>
                  </a:txBody>
                  <a:tcPr anchor="ctr"/>
                </a:tc>
                <a:tc>
                  <a:txBody>
                    <a:bodyPr/>
                    <a:lstStyle/>
                    <a:p>
                      <a:pPr algn="ctr"/>
                      <a:r>
                        <a:rPr lang="en-US" altLang="zh-CN" dirty="0" smtClean="0">
                          <a:latin typeface="+mn-ea"/>
                        </a:rPr>
                        <a:t>-</a:t>
                      </a:r>
                      <a:endParaRPr lang="en-US" altLang="zh-CN" dirty="0" smtClean="0">
                        <a:latin typeface="+mn-ea"/>
                      </a:endParaRPr>
                    </a:p>
                  </a:txBody>
                  <a:tcPr anchor="ctr"/>
                </a:tc>
                <a:tc>
                  <a:txBody>
                    <a:bodyPr/>
                    <a:lstStyle/>
                    <a:p>
                      <a:pPr algn="ctr"/>
                      <a:endParaRPr lang="zh-CN" altLang="en-US" dirty="0">
                        <a:latin typeface="+mn-ea"/>
                      </a:endParaRPr>
                    </a:p>
                  </a:txBody>
                  <a:tcPr anchor="b"/>
                </a:tc>
              </a:tr>
              <a:tr h="715797">
                <a:tc gridSpan="5">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smtClean="0">
                          <a:latin typeface="+mn-ea"/>
                          <a:cs typeface="+mn-ea"/>
                        </a:rPr>
                        <a:t>注：</a:t>
                      </a:r>
                      <a:r>
                        <a:rPr lang="zh-CN" altLang="zh-CN" sz="1800" kern="1200" dirty="0" smtClean="0">
                          <a:solidFill>
                            <a:schemeClr val="dk1"/>
                          </a:solidFill>
                          <a:effectLst/>
                          <a:latin typeface="+mn-ea"/>
                          <a:cs typeface="+mn-ea"/>
                        </a:rPr>
                        <a:t>由于发明专利审查的周期较长，因此</a:t>
                      </a:r>
                      <a:r>
                        <a:rPr lang="en-US" altLang="zh-CN" sz="1800" kern="1200" dirty="0" smtClean="0">
                          <a:solidFill>
                            <a:schemeClr val="dk1"/>
                          </a:solidFill>
                          <a:effectLst/>
                          <a:latin typeface="+mn-ea"/>
                          <a:cs typeface="+mn-ea"/>
                        </a:rPr>
                        <a:t>2016</a:t>
                      </a:r>
                      <a:r>
                        <a:rPr lang="zh-CN" altLang="zh-CN" sz="1800" kern="1200" dirty="0" smtClean="0">
                          <a:solidFill>
                            <a:schemeClr val="dk1"/>
                          </a:solidFill>
                          <a:effectLst/>
                          <a:latin typeface="+mn-ea"/>
                          <a:cs typeface="+mn-ea"/>
                        </a:rPr>
                        <a:t>年之后（包括</a:t>
                      </a:r>
                      <a:r>
                        <a:rPr lang="en-US" altLang="zh-CN" sz="1800" kern="1200" dirty="0" smtClean="0">
                          <a:solidFill>
                            <a:schemeClr val="dk1"/>
                          </a:solidFill>
                          <a:effectLst/>
                          <a:latin typeface="+mn-ea"/>
                          <a:cs typeface="+mn-ea"/>
                        </a:rPr>
                        <a:t>2016</a:t>
                      </a:r>
                      <a:r>
                        <a:rPr lang="zh-CN" altLang="zh-CN" sz="1800" kern="1200" dirty="0" smtClean="0">
                          <a:solidFill>
                            <a:schemeClr val="dk1"/>
                          </a:solidFill>
                          <a:effectLst/>
                          <a:latin typeface="+mn-ea"/>
                          <a:cs typeface="+mn-ea"/>
                        </a:rPr>
                        <a:t>年）的发明专利仍有许多未结案，故本表格中未计算</a:t>
                      </a:r>
                      <a:r>
                        <a:rPr lang="en-US" altLang="zh-CN" sz="1800" kern="1200" dirty="0" smtClean="0">
                          <a:solidFill>
                            <a:schemeClr val="dk1"/>
                          </a:solidFill>
                          <a:effectLst/>
                          <a:latin typeface="+mn-ea"/>
                          <a:cs typeface="+mn-ea"/>
                        </a:rPr>
                        <a:t>2016</a:t>
                      </a:r>
                      <a:r>
                        <a:rPr lang="zh-CN" altLang="zh-CN" sz="1800" kern="1200" dirty="0" smtClean="0">
                          <a:solidFill>
                            <a:schemeClr val="dk1"/>
                          </a:solidFill>
                          <a:effectLst/>
                          <a:latin typeface="+mn-ea"/>
                          <a:cs typeface="+mn-ea"/>
                        </a:rPr>
                        <a:t>年之后的发明专利授权率。</a:t>
                      </a:r>
                      <a:endParaRPr lang="zh-CN" altLang="zh-CN" sz="1800" kern="1200" dirty="0" smtClean="0">
                        <a:solidFill>
                          <a:schemeClr val="dk1"/>
                        </a:solidFill>
                        <a:effectLst/>
                        <a:latin typeface="+mn-ea"/>
                        <a:cs typeface="+mn-ea"/>
                      </a:endParaRPr>
                    </a:p>
                  </a:txBody>
                  <a:tcPr anchor="b"/>
                </a:tc>
                <a:tc hMerge="1">
                  <a:tcPr anchor="ctr"/>
                </a:tc>
                <a:tc hMerge="1">
                  <a:tcPr anchor="ctr"/>
                </a:tc>
                <a:tc hMerge="1">
                  <a:tcPr anchor="ctr"/>
                </a:tc>
                <a:tc hMerge="1">
                  <a:tcPr anchor="ctr"/>
                </a:tc>
              </a:tr>
            </a:tbl>
          </a:graphicData>
        </a:graphic>
      </p:graphicFrame>
      <p:sp>
        <p:nvSpPr>
          <p:cNvPr id="3" name="标题 2"/>
          <p:cNvSpPr>
            <a:spLocks noGrp="1"/>
          </p:cNvSpPr>
          <p:nvPr>
            <p:ph type="title"/>
          </p:nvPr>
        </p:nvSpPr>
        <p:spPr/>
        <p:txBody>
          <a:bodyPr>
            <a:normAutofit/>
          </a:bodyPr>
          <a:lstStyle/>
          <a:p>
            <a:r>
              <a:rPr lang="en-US" altLang="zh-CN" dirty="0"/>
              <a:t>5.</a:t>
            </a:r>
            <a:r>
              <a:rPr lang="zh-CN" altLang="en-US" dirty="0"/>
              <a:t>代理合肥研究院知识产权</a:t>
            </a:r>
            <a:r>
              <a:rPr lang="zh-CN" altLang="en-US" dirty="0" smtClean="0"/>
              <a:t>情况</a:t>
            </a:r>
            <a:endParaRPr lang="zh-CN" altLang="en-US" dirty="0"/>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244408" y="6021288"/>
            <a:ext cx="641584" cy="540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smtClean="0"/>
              <a:t>目录</a:t>
            </a:r>
            <a:endParaRPr lang="zh-CN" altLang="en-US" dirty="0"/>
          </a:p>
        </p:txBody>
      </p:sp>
      <p:sp>
        <p:nvSpPr>
          <p:cNvPr id="3" name="内容占位符 2"/>
          <p:cNvSpPr>
            <a:spLocks noGrp="1"/>
          </p:cNvSpPr>
          <p:nvPr>
            <p:ph sz="quarter" idx="13"/>
          </p:nvPr>
        </p:nvSpPr>
        <p:spPr>
          <a:xfrm>
            <a:off x="683260" y="1917065"/>
            <a:ext cx="8111490" cy="4175760"/>
          </a:xfrm>
        </p:spPr>
        <p:txBody>
          <a:bodyPr>
            <a:normAutofit/>
          </a:bodyPr>
          <a:lstStyle/>
          <a:p>
            <a:pPr>
              <a:lnSpc>
                <a:spcPts val="4000"/>
              </a:lnSpc>
              <a:buFont typeface="Wingdings" panose="05000000000000000000" pitchFamily="2" charset="2"/>
              <a:buChar char="Ø"/>
            </a:pPr>
            <a:r>
              <a:rPr lang="en-US" altLang="zh-CN" dirty="0" smtClean="0">
                <a:latin typeface="+mn-ea"/>
                <a:cs typeface="+mn-ea"/>
              </a:rPr>
              <a:t>1.</a:t>
            </a:r>
            <a:r>
              <a:rPr lang="zh-CN" altLang="en-US" dirty="0" smtClean="0">
                <a:latin typeface="+mn-ea"/>
                <a:cs typeface="+mn-ea"/>
              </a:rPr>
              <a:t>和瑞概况、资质、荣誉、近三年业绩</a:t>
            </a:r>
            <a:endParaRPr lang="en-US" altLang="zh-CN" dirty="0" smtClean="0">
              <a:latin typeface="+mn-ea"/>
              <a:cs typeface="+mn-ea"/>
            </a:endParaRPr>
          </a:p>
          <a:p>
            <a:pPr>
              <a:lnSpc>
                <a:spcPts val="4000"/>
              </a:lnSpc>
              <a:buFont typeface="Wingdings" panose="05000000000000000000" pitchFamily="2" charset="2"/>
              <a:buChar char="Ø"/>
            </a:pPr>
            <a:r>
              <a:rPr lang="en-US" altLang="zh-CN" dirty="0" smtClean="0">
                <a:latin typeface="+mn-ea"/>
                <a:cs typeface="+mn-ea"/>
              </a:rPr>
              <a:t>2.</a:t>
            </a:r>
            <a:r>
              <a:rPr lang="zh-CN" altLang="en-US" dirty="0" smtClean="0">
                <a:latin typeface="+mn-ea"/>
                <a:cs typeface="+mn-ea"/>
              </a:rPr>
              <a:t>优势代理领域介绍</a:t>
            </a:r>
            <a:endParaRPr lang="en-US" altLang="zh-CN" dirty="0" smtClean="0">
              <a:latin typeface="+mn-ea"/>
              <a:cs typeface="+mn-ea"/>
            </a:endParaRPr>
          </a:p>
          <a:p>
            <a:pPr>
              <a:lnSpc>
                <a:spcPts val="4000"/>
              </a:lnSpc>
              <a:buFont typeface="Wingdings" panose="05000000000000000000" pitchFamily="2" charset="2"/>
              <a:buChar char="Ø"/>
            </a:pPr>
            <a:r>
              <a:rPr lang="en-US" altLang="zh-CN" dirty="0" smtClean="0">
                <a:latin typeface="+mn-ea"/>
                <a:cs typeface="+mn-ea"/>
              </a:rPr>
              <a:t>3.</a:t>
            </a:r>
            <a:r>
              <a:rPr lang="zh-CN" altLang="en-US" dirty="0" smtClean="0">
                <a:latin typeface="+mn-ea"/>
                <a:cs typeface="+mn-ea"/>
              </a:rPr>
              <a:t>高价值专利代理情况介绍</a:t>
            </a:r>
            <a:endParaRPr lang="en-US" altLang="zh-CN" dirty="0" smtClean="0">
              <a:latin typeface="+mn-ea"/>
              <a:cs typeface="+mn-ea"/>
            </a:endParaRPr>
          </a:p>
          <a:p>
            <a:pPr>
              <a:lnSpc>
                <a:spcPts val="4000"/>
              </a:lnSpc>
              <a:buFont typeface="Wingdings" panose="05000000000000000000" pitchFamily="2" charset="2"/>
              <a:buChar char="Ø"/>
            </a:pPr>
            <a:r>
              <a:rPr lang="en-US" altLang="zh-CN" dirty="0" smtClean="0">
                <a:latin typeface="+mn-ea"/>
                <a:cs typeface="+mn-ea"/>
              </a:rPr>
              <a:t>4.</a:t>
            </a:r>
            <a:r>
              <a:rPr lang="zh-CN" altLang="en-US" dirty="0">
                <a:latin typeface="+mn-ea"/>
                <a:cs typeface="+mn-ea"/>
              </a:rPr>
              <a:t> </a:t>
            </a:r>
            <a:r>
              <a:rPr lang="en-US" altLang="zh-CN" dirty="0">
                <a:latin typeface="+mn-ea"/>
                <a:cs typeface="+mn-ea"/>
              </a:rPr>
              <a:t>PCT</a:t>
            </a:r>
            <a:r>
              <a:rPr lang="zh-CN" altLang="en-US" dirty="0">
                <a:latin typeface="+mn-ea"/>
                <a:cs typeface="+mn-ea"/>
              </a:rPr>
              <a:t>代理业绩</a:t>
            </a:r>
            <a:r>
              <a:rPr lang="zh-CN" altLang="en-US" dirty="0" smtClean="0">
                <a:latin typeface="+mn-ea"/>
                <a:cs typeface="+mn-ea"/>
              </a:rPr>
              <a:t>情况</a:t>
            </a:r>
            <a:endParaRPr lang="zh-CN" altLang="en-US" dirty="0" smtClean="0">
              <a:latin typeface="+mn-ea"/>
              <a:cs typeface="+mn-ea"/>
            </a:endParaRPr>
          </a:p>
          <a:p>
            <a:pPr>
              <a:lnSpc>
                <a:spcPts val="4000"/>
              </a:lnSpc>
              <a:buFont typeface="Wingdings" panose="05000000000000000000" pitchFamily="2" charset="2"/>
              <a:buChar char="Ø"/>
            </a:pPr>
            <a:r>
              <a:rPr lang="en-US" altLang="zh-CN" dirty="0">
                <a:latin typeface="+mn-ea"/>
                <a:cs typeface="+mn-ea"/>
                <a:sym typeface="+mn-ea"/>
              </a:rPr>
              <a:t>5.</a:t>
            </a:r>
            <a:r>
              <a:rPr lang="zh-CN" altLang="en-US" dirty="0">
                <a:latin typeface="+mn-ea"/>
                <a:cs typeface="+mn-ea"/>
                <a:sym typeface="+mn-ea"/>
              </a:rPr>
              <a:t>代理合肥研究院知识产权情况</a:t>
            </a:r>
            <a:endParaRPr lang="en-US" altLang="zh-CN" dirty="0">
              <a:latin typeface="+mn-ea"/>
              <a:cs typeface="+mn-ea"/>
            </a:endParaRPr>
          </a:p>
          <a:p>
            <a:pPr>
              <a:lnSpc>
                <a:spcPts val="4000"/>
              </a:lnSpc>
              <a:buFont typeface="Wingdings" panose="05000000000000000000" pitchFamily="2" charset="2"/>
              <a:buChar char="Ø"/>
            </a:pPr>
            <a:r>
              <a:rPr lang="en-US" altLang="zh-CN" dirty="0">
                <a:latin typeface="+mn-ea"/>
                <a:cs typeface="+mn-ea"/>
                <a:sym typeface="+mn-ea"/>
              </a:rPr>
              <a:t>6.</a:t>
            </a:r>
            <a:r>
              <a:rPr lang="zh-CN" altLang="en-US" dirty="0">
                <a:latin typeface="+mn-ea"/>
                <a:cs typeface="+mn-ea"/>
                <a:sym typeface="+mn-ea"/>
              </a:rPr>
              <a:t>对合肥研究院专利代理工作的建议与服务承诺</a:t>
            </a:r>
            <a:endParaRPr lang="en-US" altLang="zh-CN" dirty="0">
              <a:latin typeface="+mn-ea"/>
              <a:cs typeface="+mn-ea"/>
            </a:endParaRPr>
          </a:p>
          <a:p>
            <a:pPr>
              <a:lnSpc>
                <a:spcPts val="4000"/>
              </a:lnSpc>
              <a:buFont typeface="Wingdings" panose="05000000000000000000" pitchFamily="2" charset="2"/>
              <a:buChar char="Ø"/>
            </a:pPr>
            <a:r>
              <a:rPr lang="en-US" altLang="zh-CN" dirty="0">
                <a:latin typeface="+mn-ea"/>
                <a:cs typeface="+mn-ea"/>
                <a:sym typeface="+mn-ea"/>
              </a:rPr>
              <a:t>7.</a:t>
            </a:r>
            <a:r>
              <a:rPr lang="zh-CN" altLang="en-US" dirty="0">
                <a:latin typeface="+mn-ea"/>
                <a:cs typeface="+mn-ea"/>
                <a:sym typeface="+mn-ea"/>
              </a:rPr>
              <a:t>服务</a:t>
            </a:r>
            <a:r>
              <a:rPr lang="zh-CN" altLang="en-US" dirty="0" smtClean="0">
                <a:latin typeface="+mn-ea"/>
                <a:cs typeface="+mn-ea"/>
                <a:sym typeface="+mn-ea"/>
              </a:rPr>
              <a:t>报价</a:t>
            </a:r>
            <a:endParaRPr lang="en-US" altLang="zh-CN" dirty="0" smtClean="0">
              <a:latin typeface="+mn-ea"/>
              <a:cs typeface="+mn-ea"/>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244408" y="6021288"/>
            <a:ext cx="641584" cy="5400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关于专利复审的需求与服务</a:t>
            </a:r>
            <a:endParaRPr lang="zh-CN" altLang="en-US" dirty="0"/>
          </a:p>
        </p:txBody>
      </p:sp>
      <p:graphicFrame>
        <p:nvGraphicFramePr>
          <p:cNvPr id="8" name="表格 7"/>
          <p:cNvGraphicFramePr/>
          <p:nvPr/>
        </p:nvGraphicFramePr>
        <p:xfrm>
          <a:off x="251522" y="2204864"/>
          <a:ext cx="8568950" cy="4086424"/>
        </p:xfrm>
        <a:graphic>
          <a:graphicData uri="http://schemas.openxmlformats.org/drawingml/2006/table">
            <a:tbl>
              <a:tblPr firstRow="1" bandRow="1">
                <a:tableStyleId>{5C22544A-7EE6-4342-B048-85BDC9FD1C3A}</a:tableStyleId>
              </a:tblPr>
              <a:tblGrid>
                <a:gridCol w="504054"/>
                <a:gridCol w="1008112"/>
                <a:gridCol w="1728192"/>
                <a:gridCol w="1728192"/>
                <a:gridCol w="1080120"/>
                <a:gridCol w="1080120"/>
                <a:gridCol w="1440160"/>
              </a:tblGrid>
              <a:tr h="715124">
                <a:tc>
                  <a:txBody>
                    <a:bodyPr/>
                    <a:lstStyle/>
                    <a:p>
                      <a:pPr algn="ctr">
                        <a:buNone/>
                      </a:pPr>
                      <a:r>
                        <a:rPr lang="zh-CN" altLang="en-US" sz="1600" dirty="0">
                          <a:latin typeface="+mn-ea"/>
                        </a:rPr>
                        <a:t>序号</a:t>
                      </a:r>
                      <a:endParaRPr lang="zh-CN" altLang="en-US" sz="1600" dirty="0">
                        <a:latin typeface="+mn-ea"/>
                      </a:endParaRPr>
                    </a:p>
                  </a:txBody>
                  <a:tcPr anchor="ctr"/>
                </a:tc>
                <a:tc>
                  <a:txBody>
                    <a:bodyPr/>
                    <a:lstStyle/>
                    <a:p>
                      <a:pPr algn="ctr">
                        <a:buNone/>
                      </a:pPr>
                      <a:r>
                        <a:rPr lang="zh-CN" altLang="en-US" sz="1600" dirty="0">
                          <a:latin typeface="+mn-ea"/>
                        </a:rPr>
                        <a:t>申请日</a:t>
                      </a:r>
                      <a:endParaRPr lang="zh-CN" altLang="en-US" sz="1600" dirty="0">
                        <a:latin typeface="+mn-ea"/>
                      </a:endParaRPr>
                    </a:p>
                  </a:txBody>
                  <a:tcPr anchor="ctr"/>
                </a:tc>
                <a:tc>
                  <a:txBody>
                    <a:bodyPr/>
                    <a:lstStyle/>
                    <a:p>
                      <a:pPr algn="ctr">
                        <a:buNone/>
                      </a:pPr>
                      <a:r>
                        <a:rPr lang="zh-CN" altLang="en-US" sz="1600" dirty="0" smtClean="0">
                          <a:latin typeface="+mn-ea"/>
                          <a:sym typeface="+mn-ea"/>
                        </a:rPr>
                        <a:t>专利号</a:t>
                      </a:r>
                      <a:endParaRPr lang="zh-CN" altLang="en-US" sz="1600" dirty="0">
                        <a:latin typeface="+mn-ea"/>
                        <a:sym typeface="+mn-ea"/>
                      </a:endParaRPr>
                    </a:p>
                  </a:txBody>
                  <a:tcPr anchor="ctr"/>
                </a:tc>
                <a:tc>
                  <a:txBody>
                    <a:bodyPr/>
                    <a:lstStyle/>
                    <a:p>
                      <a:pPr algn="ctr">
                        <a:buNone/>
                      </a:pPr>
                      <a:r>
                        <a:rPr lang="zh-CN" altLang="en-US" sz="1600" dirty="0">
                          <a:latin typeface="+mn-ea"/>
                        </a:rPr>
                        <a:t>专利名称</a:t>
                      </a:r>
                      <a:endParaRPr lang="zh-CN" altLang="en-US" sz="1600" dirty="0">
                        <a:latin typeface="+mn-ea"/>
                      </a:endParaRPr>
                    </a:p>
                  </a:txBody>
                  <a:tcPr anchor="ctr"/>
                </a:tc>
                <a:tc>
                  <a:txBody>
                    <a:bodyPr/>
                    <a:lstStyle/>
                    <a:p>
                      <a:pPr marL="0" algn="ctr" defTabSz="914400" rtl="0" eaLnBrk="1" latinLnBrk="0" hangingPunct="1">
                        <a:buNone/>
                      </a:pPr>
                      <a:r>
                        <a:rPr lang="zh-CN" altLang="en-US" sz="1600" b="1" kern="1200" dirty="0">
                          <a:solidFill>
                            <a:schemeClr val="lt1"/>
                          </a:solidFill>
                          <a:latin typeface="+mn-ea"/>
                          <a:ea typeface="+mn-ea"/>
                          <a:cs typeface="+mn-cs"/>
                        </a:rPr>
                        <a:t>驳回日期</a:t>
                      </a:r>
                      <a:endParaRPr lang="zh-CN" altLang="en-US" sz="1600" b="1" kern="1200" dirty="0">
                        <a:solidFill>
                          <a:schemeClr val="lt1"/>
                        </a:solidFill>
                        <a:latin typeface="+mn-ea"/>
                        <a:ea typeface="+mn-ea"/>
                        <a:cs typeface="+mn-cs"/>
                      </a:endParaRPr>
                    </a:p>
                  </a:txBody>
                  <a:tcPr anchor="ctr"/>
                </a:tc>
                <a:tc>
                  <a:txBody>
                    <a:bodyPr/>
                    <a:lstStyle/>
                    <a:p>
                      <a:pPr marL="0" algn="ctr" defTabSz="914400" rtl="0" eaLnBrk="1" latinLnBrk="0" hangingPunct="1">
                        <a:buNone/>
                      </a:pPr>
                      <a:r>
                        <a:rPr lang="zh-CN" altLang="en-US" sz="1600" b="1" kern="1200">
                          <a:solidFill>
                            <a:schemeClr val="lt1"/>
                          </a:solidFill>
                          <a:latin typeface="+mn-ea"/>
                          <a:ea typeface="+mn-ea"/>
                          <a:cs typeface="+mn-cs"/>
                        </a:rPr>
                        <a:t>复审日期</a:t>
                      </a:r>
                      <a:endParaRPr lang="zh-CN" altLang="en-US" sz="1600" b="1" kern="1200">
                        <a:solidFill>
                          <a:schemeClr val="lt1"/>
                        </a:solidFill>
                        <a:latin typeface="+mn-ea"/>
                        <a:ea typeface="+mn-ea"/>
                        <a:cs typeface="+mn-cs"/>
                      </a:endParaRPr>
                    </a:p>
                  </a:txBody>
                  <a:tcPr anchor="ctr"/>
                </a:tc>
                <a:tc>
                  <a:txBody>
                    <a:bodyPr/>
                    <a:lstStyle/>
                    <a:p>
                      <a:pPr marL="0" algn="ctr" defTabSz="914400" rtl="0" eaLnBrk="1" latinLnBrk="0" hangingPunct="1">
                        <a:buNone/>
                      </a:pPr>
                      <a:r>
                        <a:rPr lang="zh-CN" altLang="en-US" sz="1600" b="1" kern="1200" dirty="0">
                          <a:solidFill>
                            <a:schemeClr val="lt1"/>
                          </a:solidFill>
                          <a:latin typeface="+mn-ea"/>
                          <a:ea typeface="+mn-ea"/>
                          <a:cs typeface="+mn-cs"/>
                        </a:rPr>
                        <a:t>当前状态</a:t>
                      </a:r>
                      <a:endParaRPr lang="zh-CN" altLang="en-US" sz="1600" b="1" kern="1200" dirty="0">
                        <a:solidFill>
                          <a:schemeClr val="lt1"/>
                        </a:solidFill>
                        <a:latin typeface="+mn-ea"/>
                        <a:ea typeface="+mn-ea"/>
                        <a:cs typeface="+mn-cs"/>
                      </a:endParaRPr>
                    </a:p>
                  </a:txBody>
                  <a:tcPr anchor="ctr"/>
                </a:tc>
              </a:tr>
              <a:tr h="1021606">
                <a:tc>
                  <a:txBody>
                    <a:bodyPr/>
                    <a:lstStyle/>
                    <a:p>
                      <a:pPr algn="ctr">
                        <a:buNone/>
                      </a:pPr>
                      <a:r>
                        <a:rPr lang="en-US" altLang="zh-CN" sz="1600">
                          <a:latin typeface="+mn-ea"/>
                        </a:rPr>
                        <a:t>1</a:t>
                      </a:r>
                      <a:endParaRPr lang="en-US" altLang="zh-CN" sz="1600">
                        <a:latin typeface="+mn-ea"/>
                      </a:endParaRPr>
                    </a:p>
                  </a:txBody>
                  <a:tcPr anchor="ctr"/>
                </a:tc>
                <a:tc>
                  <a:txBody>
                    <a:bodyPr/>
                    <a:lstStyle/>
                    <a:p>
                      <a:pPr algn="ctr">
                        <a:buNone/>
                      </a:pPr>
                      <a:r>
                        <a:rPr lang="zh-CN" altLang="en-US" sz="1600" dirty="0">
                          <a:latin typeface="+mn-ea"/>
                          <a:sym typeface="+mn-ea"/>
                        </a:rPr>
                        <a:t>20151215</a:t>
                      </a:r>
                      <a:endParaRPr lang="zh-CN" altLang="en-US" sz="1600" dirty="0">
                        <a:latin typeface="+mn-ea"/>
                        <a:sym typeface="+mn-ea"/>
                      </a:endParaRPr>
                    </a:p>
                  </a:txBody>
                  <a:tcPr anchor="ctr"/>
                </a:tc>
                <a:tc>
                  <a:txBody>
                    <a:bodyPr/>
                    <a:lstStyle/>
                    <a:p>
                      <a:pPr algn="ctr">
                        <a:buNone/>
                      </a:pPr>
                      <a:r>
                        <a:rPr lang="en-US" altLang="zh-CN" sz="1600" dirty="0" smtClean="0">
                          <a:latin typeface="+mn-ea"/>
                        </a:rPr>
                        <a:t>ZL</a:t>
                      </a:r>
                      <a:r>
                        <a:rPr lang="zh-CN" altLang="en-US" sz="1600" dirty="0" smtClean="0">
                          <a:latin typeface="+mn-ea"/>
                        </a:rPr>
                        <a:t>201510944138</a:t>
                      </a:r>
                      <a:r>
                        <a:rPr lang="zh-CN" altLang="en-US" sz="1600" dirty="0">
                          <a:latin typeface="+mn-ea"/>
                        </a:rPr>
                        <a:t>.1</a:t>
                      </a:r>
                      <a:endParaRPr lang="zh-CN" altLang="en-US" sz="1600" dirty="0">
                        <a:latin typeface="+mn-ea"/>
                      </a:endParaRPr>
                    </a:p>
                  </a:txBody>
                  <a:tcPr anchor="ctr"/>
                </a:tc>
                <a:tc>
                  <a:txBody>
                    <a:bodyPr/>
                    <a:lstStyle/>
                    <a:p>
                      <a:pPr algn="ctr">
                        <a:buNone/>
                      </a:pPr>
                      <a:r>
                        <a:rPr lang="zh-CN" altLang="en-US" sz="1600" dirty="0">
                          <a:latin typeface="+mn-ea"/>
                        </a:rPr>
                        <a:t>一种具有定位功能的胶囊内镜</a:t>
                      </a:r>
                      <a:endParaRPr lang="zh-CN" altLang="en-US" sz="1600" dirty="0">
                        <a:latin typeface="+mn-ea"/>
                      </a:endParaRPr>
                    </a:p>
                  </a:txBody>
                  <a:tcPr anchor="ctr"/>
                </a:tc>
                <a:tc>
                  <a:txBody>
                    <a:bodyPr/>
                    <a:lstStyle/>
                    <a:p>
                      <a:pPr algn="ctr">
                        <a:buNone/>
                      </a:pPr>
                      <a:r>
                        <a:rPr lang="en-US" altLang="zh-CN" sz="1600" dirty="0" smtClean="0">
                          <a:latin typeface="+mn-ea"/>
                        </a:rPr>
                        <a:t>2017-07-04</a:t>
                      </a:r>
                      <a:endParaRPr lang="zh-CN" altLang="en-US" sz="1600" dirty="0">
                        <a:latin typeface="+mn-ea"/>
                      </a:endParaRPr>
                    </a:p>
                  </a:txBody>
                  <a:tcPr anchor="ctr"/>
                </a:tc>
                <a:tc>
                  <a:txBody>
                    <a:bodyPr/>
                    <a:lstStyle/>
                    <a:p>
                      <a:pPr algn="ctr">
                        <a:buNone/>
                      </a:pPr>
                      <a:r>
                        <a:rPr lang="en-US" altLang="zh-CN" sz="1600" dirty="0" smtClean="0">
                          <a:latin typeface="+mn-ea"/>
                        </a:rPr>
                        <a:t>2017-10-19</a:t>
                      </a:r>
                      <a:endParaRPr lang="en-US" altLang="zh-CN" sz="1600" dirty="0">
                        <a:latin typeface="+mn-ea"/>
                      </a:endParaRPr>
                    </a:p>
                  </a:txBody>
                  <a:tcPr anchor="ctr"/>
                </a:tc>
                <a:tc>
                  <a:txBody>
                    <a:bodyPr/>
                    <a:lstStyle/>
                    <a:p>
                      <a:pPr algn="ctr">
                        <a:buNone/>
                      </a:pPr>
                      <a:r>
                        <a:rPr lang="en-US" altLang="zh-CN" sz="1600" dirty="0" smtClean="0">
                          <a:latin typeface="+mn-ea"/>
                          <a:cs typeface="+mn-ea"/>
                        </a:rPr>
                        <a:t>20180914</a:t>
                      </a:r>
                      <a:r>
                        <a:rPr lang="zh-CN" altLang="en-US" sz="1600" dirty="0" smtClean="0">
                          <a:latin typeface="+mn-ea"/>
                          <a:cs typeface="+mn-ea"/>
                        </a:rPr>
                        <a:t>复审决定书，撤销驳回决定</a:t>
                      </a:r>
                      <a:endParaRPr lang="en-US" altLang="zh-CN" sz="1600" dirty="0">
                        <a:latin typeface="+mn-ea"/>
                        <a:cs typeface="+mn-ea"/>
                      </a:endParaRPr>
                    </a:p>
                  </a:txBody>
                  <a:tcPr anchor="ctr"/>
                </a:tc>
              </a:tr>
              <a:tr h="1021606">
                <a:tc>
                  <a:txBody>
                    <a:bodyPr/>
                    <a:lstStyle/>
                    <a:p>
                      <a:pPr algn="ctr">
                        <a:buNone/>
                      </a:pPr>
                      <a:r>
                        <a:rPr lang="en-US" altLang="zh-CN" sz="1600">
                          <a:latin typeface="+mn-ea"/>
                        </a:rPr>
                        <a:t>2</a:t>
                      </a:r>
                      <a:endParaRPr lang="en-US" altLang="zh-CN" sz="1600">
                        <a:latin typeface="+mn-ea"/>
                      </a:endParaRPr>
                    </a:p>
                  </a:txBody>
                  <a:tcPr anchor="ctr"/>
                </a:tc>
                <a:tc>
                  <a:txBody>
                    <a:bodyPr/>
                    <a:lstStyle/>
                    <a:p>
                      <a:pPr algn="ctr">
                        <a:buNone/>
                      </a:pPr>
                      <a:r>
                        <a:rPr lang="zh-CN" altLang="en-US" sz="1600">
                          <a:latin typeface="+mn-ea"/>
                        </a:rPr>
                        <a:t>20151215</a:t>
                      </a:r>
                      <a:endParaRPr lang="zh-CN" altLang="en-US" sz="1600">
                        <a:latin typeface="+mn-ea"/>
                      </a:endParaRPr>
                    </a:p>
                  </a:txBody>
                  <a:tcPr anchor="ctr"/>
                </a:tc>
                <a:tc>
                  <a:txBody>
                    <a:bodyPr/>
                    <a:lstStyle/>
                    <a:p>
                      <a:pPr algn="ctr">
                        <a:buNone/>
                      </a:pPr>
                      <a:r>
                        <a:rPr lang="en-US" altLang="zh-CN" sz="1600" dirty="0" smtClean="0">
                          <a:latin typeface="+mn-ea"/>
                        </a:rPr>
                        <a:t>ZL</a:t>
                      </a:r>
                      <a:r>
                        <a:rPr lang="zh-CN" altLang="en-US" sz="1600" dirty="0" smtClean="0">
                          <a:latin typeface="+mn-ea"/>
                        </a:rPr>
                        <a:t>201510944262</a:t>
                      </a:r>
                      <a:r>
                        <a:rPr lang="zh-CN" altLang="en-US" sz="1600" dirty="0">
                          <a:latin typeface="+mn-ea"/>
                        </a:rPr>
                        <a:t>.8</a:t>
                      </a:r>
                      <a:endParaRPr lang="zh-CN" altLang="en-US" sz="1600" dirty="0">
                        <a:latin typeface="+mn-ea"/>
                      </a:endParaRPr>
                    </a:p>
                  </a:txBody>
                  <a:tcPr anchor="ctr"/>
                </a:tc>
                <a:tc>
                  <a:txBody>
                    <a:bodyPr/>
                    <a:lstStyle/>
                    <a:p>
                      <a:pPr algn="ctr">
                        <a:buNone/>
                      </a:pPr>
                      <a:r>
                        <a:rPr lang="zh-CN" altLang="en-US" sz="1600" dirty="0">
                          <a:latin typeface="+mn-ea"/>
                        </a:rPr>
                        <a:t>一种具有精确定位功能的胶囊内镜</a:t>
                      </a:r>
                      <a:endParaRPr lang="zh-CN" altLang="en-US" sz="1600" dirty="0">
                        <a:latin typeface="+mn-ea"/>
                      </a:endParaRPr>
                    </a:p>
                  </a:txBody>
                  <a:tcPr anchor="ctr"/>
                </a:tc>
                <a:tc>
                  <a:txBody>
                    <a:bodyPr/>
                    <a:lstStyle/>
                    <a:p>
                      <a:pPr algn="ctr">
                        <a:buNone/>
                      </a:pPr>
                      <a:r>
                        <a:rPr lang="en-US" altLang="zh-CN" sz="1600" dirty="0" smtClean="0">
                          <a:latin typeface="+mn-ea"/>
                        </a:rPr>
                        <a:t>2017-06-02</a:t>
                      </a:r>
                      <a:endParaRPr lang="zh-CN" altLang="en-US" sz="1600" dirty="0">
                        <a:latin typeface="+mn-ea"/>
                      </a:endParaRPr>
                    </a:p>
                  </a:txBody>
                  <a:tcPr anchor="ctr"/>
                </a:tc>
                <a:tc>
                  <a:txBody>
                    <a:bodyPr/>
                    <a:lstStyle/>
                    <a:p>
                      <a:pPr algn="ctr">
                        <a:buNone/>
                      </a:pPr>
                      <a:r>
                        <a:rPr lang="en-US" altLang="zh-CN" sz="1600" dirty="0" smtClean="0">
                          <a:latin typeface="+mn-ea"/>
                        </a:rPr>
                        <a:t>2017-09-15</a:t>
                      </a:r>
                      <a:endParaRPr lang="zh-CN" altLang="en-US" sz="1600" dirty="0">
                        <a:latin typeface="+mn-ea"/>
                      </a:endParaRPr>
                    </a:p>
                  </a:txBody>
                  <a:tcPr anchor="ctr"/>
                </a:tc>
                <a:tc>
                  <a:txBody>
                    <a:bodyPr/>
                    <a:lstStyle/>
                    <a:p>
                      <a:pPr algn="ctr">
                        <a:buNone/>
                      </a:pPr>
                      <a:r>
                        <a:rPr lang="en-US" altLang="zh-CN" sz="1600" dirty="0" smtClean="0">
                          <a:latin typeface="+mn-ea"/>
                          <a:cs typeface="+mn-ea"/>
                          <a:sym typeface="+mn-ea"/>
                        </a:rPr>
                        <a:t>20181023</a:t>
                      </a:r>
                      <a:r>
                        <a:rPr lang="zh-CN" altLang="en-US" sz="1600" dirty="0" smtClean="0">
                          <a:latin typeface="+mn-ea"/>
                          <a:cs typeface="+mn-ea"/>
                          <a:sym typeface="+mn-ea"/>
                        </a:rPr>
                        <a:t>复审决定书，撤销驳回决定</a:t>
                      </a:r>
                      <a:endParaRPr lang="zh-CN" altLang="en-US" sz="1600" dirty="0">
                        <a:latin typeface="+mn-ea"/>
                        <a:cs typeface="+mn-ea"/>
                        <a:sym typeface="+mn-ea"/>
                      </a:endParaRPr>
                    </a:p>
                  </a:txBody>
                  <a:tcPr anchor="ctr"/>
                </a:tc>
              </a:tr>
              <a:tr h="1328088">
                <a:tc>
                  <a:txBody>
                    <a:bodyPr/>
                    <a:lstStyle/>
                    <a:p>
                      <a:pPr algn="ctr">
                        <a:buNone/>
                      </a:pPr>
                      <a:r>
                        <a:rPr lang="en-US" altLang="zh-CN" sz="1600">
                          <a:latin typeface="+mn-ea"/>
                        </a:rPr>
                        <a:t>3</a:t>
                      </a:r>
                      <a:endParaRPr lang="en-US" altLang="zh-CN" sz="1600">
                        <a:latin typeface="+mn-ea"/>
                      </a:endParaRPr>
                    </a:p>
                  </a:txBody>
                  <a:tcPr anchor="ctr"/>
                </a:tc>
                <a:tc>
                  <a:txBody>
                    <a:bodyPr/>
                    <a:lstStyle/>
                    <a:p>
                      <a:pPr algn="ctr">
                        <a:buNone/>
                      </a:pPr>
                      <a:r>
                        <a:rPr lang="zh-CN" altLang="en-US" sz="1600">
                          <a:latin typeface="+mn-ea"/>
                          <a:sym typeface="+mn-ea"/>
                        </a:rPr>
                        <a:t>20151230</a:t>
                      </a:r>
                      <a:endParaRPr lang="zh-CN" altLang="en-US" sz="1600">
                        <a:latin typeface="+mn-ea"/>
                        <a:sym typeface="+mn-ea"/>
                      </a:endParaRPr>
                    </a:p>
                  </a:txBody>
                  <a:tcPr anchor="ctr"/>
                </a:tc>
                <a:tc>
                  <a:txBody>
                    <a:bodyPr/>
                    <a:lstStyle/>
                    <a:p>
                      <a:pPr algn="ctr">
                        <a:buNone/>
                      </a:pPr>
                      <a:r>
                        <a:rPr lang="en-US" altLang="zh-CN" sz="1600" dirty="0" smtClean="0">
                          <a:latin typeface="+mn-ea"/>
                        </a:rPr>
                        <a:t>ZL</a:t>
                      </a:r>
                      <a:r>
                        <a:rPr lang="zh-CN" altLang="en-US" sz="1600" dirty="0" smtClean="0">
                          <a:latin typeface="+mn-ea"/>
                        </a:rPr>
                        <a:t>201511023464</a:t>
                      </a:r>
                      <a:r>
                        <a:rPr lang="zh-CN" altLang="en-US" sz="1600" dirty="0">
                          <a:latin typeface="+mn-ea"/>
                        </a:rPr>
                        <a:t>.5</a:t>
                      </a:r>
                      <a:endParaRPr lang="zh-CN" altLang="en-US" sz="1600" dirty="0">
                        <a:latin typeface="+mn-ea"/>
                      </a:endParaRPr>
                    </a:p>
                  </a:txBody>
                  <a:tcPr anchor="ctr"/>
                </a:tc>
                <a:tc>
                  <a:txBody>
                    <a:bodyPr/>
                    <a:lstStyle/>
                    <a:p>
                      <a:pPr algn="ctr">
                        <a:buNone/>
                      </a:pPr>
                      <a:r>
                        <a:rPr lang="zh-CN" altLang="en-US" sz="1600" dirty="0">
                          <a:latin typeface="+mn-ea"/>
                        </a:rPr>
                        <a:t>一种用于检查食管疾病的胶囊内窥镜</a:t>
                      </a:r>
                      <a:endParaRPr lang="zh-CN" altLang="en-US" sz="1600" dirty="0">
                        <a:latin typeface="+mn-ea"/>
                      </a:endParaRPr>
                    </a:p>
                  </a:txBody>
                  <a:tcPr anchor="ctr"/>
                </a:tc>
                <a:tc>
                  <a:txBody>
                    <a:bodyPr/>
                    <a:lstStyle/>
                    <a:p>
                      <a:pPr algn="ctr">
                        <a:buNone/>
                      </a:pPr>
                      <a:r>
                        <a:rPr lang="en-US" altLang="zh-CN" sz="1600" dirty="0" smtClean="0">
                          <a:latin typeface="+mn-ea"/>
                        </a:rPr>
                        <a:t>2017-07-04</a:t>
                      </a:r>
                      <a:endParaRPr lang="zh-CN" altLang="en-US" sz="1600" dirty="0">
                        <a:latin typeface="+mn-ea"/>
                      </a:endParaRPr>
                    </a:p>
                  </a:txBody>
                  <a:tcPr anchor="ctr"/>
                </a:tc>
                <a:tc>
                  <a:txBody>
                    <a:bodyPr/>
                    <a:lstStyle/>
                    <a:p>
                      <a:pPr algn="ctr">
                        <a:buNone/>
                      </a:pPr>
                      <a:r>
                        <a:rPr lang="en-US" altLang="zh-CN" sz="1600" dirty="0" smtClean="0">
                          <a:latin typeface="+mn-ea"/>
                        </a:rPr>
                        <a:t>2017-10-19</a:t>
                      </a:r>
                      <a:endParaRPr lang="zh-CN" altLang="en-US" sz="1600" dirty="0">
                        <a:latin typeface="+mn-ea"/>
                      </a:endParaRPr>
                    </a:p>
                  </a:txBody>
                  <a:tcPr anchor="ctr"/>
                </a:tc>
                <a:tc>
                  <a:txBody>
                    <a:bodyPr/>
                    <a:lstStyle/>
                    <a:p>
                      <a:pPr algn="ctr">
                        <a:buNone/>
                      </a:pPr>
                      <a:r>
                        <a:rPr lang="en-US" altLang="zh-CN" sz="1600" dirty="0" smtClean="0">
                          <a:latin typeface="+mn-ea"/>
                          <a:cs typeface="+mn-ea"/>
                        </a:rPr>
                        <a:t>20180710</a:t>
                      </a:r>
                      <a:r>
                        <a:rPr lang="zh-CN" altLang="en-US" sz="1600" dirty="0" smtClean="0">
                          <a:latin typeface="+mn-ea"/>
                          <a:cs typeface="+mn-ea"/>
                        </a:rPr>
                        <a:t>复审决定书，撤销驳回决定</a:t>
                      </a:r>
                      <a:endParaRPr lang="en-US" altLang="zh-CN" sz="1600" dirty="0">
                        <a:latin typeface="+mn-ea"/>
                        <a:cs typeface="+mn-ea"/>
                      </a:endParaRPr>
                    </a:p>
                  </a:txBody>
                  <a:tcPr anchor="ctr"/>
                </a:tc>
              </a:tr>
            </a:tbl>
          </a:graphicData>
        </a:graphic>
      </p:graphicFrame>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206948" y="6095863"/>
            <a:ext cx="641584" cy="540000"/>
          </a:xfrm>
          <a:prstGeom prst="rect">
            <a:avLst/>
          </a:prstGeom>
        </p:spPr>
      </p:pic>
      <p:sp>
        <p:nvSpPr>
          <p:cNvPr id="9" name="内容占位符 8"/>
          <p:cNvSpPr>
            <a:spLocks noGrp="1"/>
          </p:cNvSpPr>
          <p:nvPr>
            <p:ph sz="quarter" idx="13"/>
          </p:nvPr>
        </p:nvSpPr>
        <p:spPr>
          <a:xfrm>
            <a:off x="462915" y="1549400"/>
            <a:ext cx="8224520" cy="763270"/>
          </a:xfrm>
        </p:spPr>
        <p:txBody>
          <a:bodyPr>
            <a:noAutofit/>
          </a:bodyPr>
          <a:lstStyle/>
          <a:p>
            <a:pPr marL="0" indent="0" algn="l">
              <a:buNone/>
            </a:pPr>
            <a:r>
              <a:rPr lang="zh-CN" altLang="en-US" sz="2000" b="1" dirty="0">
                <a:latin typeface="+mn-ea"/>
              </a:rPr>
              <a:t>我所还积极开展其他代理机构被驳回发明专利的复审服务，包括代为答复审查意见的服务</a:t>
            </a:r>
            <a:r>
              <a:rPr lang="zh-CN" altLang="en-US" sz="2000" b="1" dirty="0" smtClean="0">
                <a:latin typeface="+mn-ea"/>
              </a:rPr>
              <a:t>。以</a:t>
            </a:r>
            <a:r>
              <a:rPr lang="zh-CN" altLang="en-US" sz="2000" b="1" dirty="0">
                <a:latin typeface="+mn-ea"/>
              </a:rPr>
              <a:t>“</a:t>
            </a:r>
            <a:r>
              <a:rPr lang="zh-CN" altLang="en-US" sz="2000" b="1" dirty="0" smtClean="0">
                <a:latin typeface="+mn-ea"/>
              </a:rPr>
              <a:t>中科院合肥技术创新工程院”驳回复审为例：</a:t>
            </a:r>
            <a:endParaRPr lang="zh-CN" altLang="en-US" sz="2000" b="1" dirty="0">
              <a:latin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nSpc>
                <a:spcPts val="4000"/>
              </a:lnSpc>
            </a:pPr>
            <a:r>
              <a:rPr lang="en-US" altLang="zh-CN" dirty="0"/>
              <a:t>6.</a:t>
            </a:r>
            <a:r>
              <a:rPr lang="zh-CN" altLang="en-US" dirty="0"/>
              <a:t>对合肥研究院专利代理工作的建议与服务承诺</a:t>
            </a:r>
            <a:endParaRPr lang="en-US" altLang="zh-CN" dirty="0"/>
          </a:p>
        </p:txBody>
      </p:sp>
      <p:sp>
        <p:nvSpPr>
          <p:cNvPr id="3" name="内容占位符 2"/>
          <p:cNvSpPr>
            <a:spLocks noGrp="1"/>
          </p:cNvSpPr>
          <p:nvPr>
            <p:ph sz="quarter" idx="13"/>
          </p:nvPr>
        </p:nvSpPr>
        <p:spPr>
          <a:xfrm>
            <a:off x="546100" y="1644015"/>
            <a:ext cx="7987030" cy="4694555"/>
          </a:xfrm>
        </p:spPr>
        <p:txBody>
          <a:bodyPr>
            <a:noAutofit/>
          </a:bodyPr>
          <a:lstStyle/>
          <a:p>
            <a:pPr algn="l"/>
            <a:r>
              <a:rPr lang="zh-CN" altLang="en-US" sz="1800" b="1" u="sng" dirty="0">
                <a:latin typeface="+mn-ea"/>
                <a:cs typeface="+mn-ea"/>
              </a:rPr>
              <a:t>专利的价值</a:t>
            </a:r>
            <a:r>
              <a:rPr lang="zh-CN" altLang="en-US" sz="1800" b="1" u="sng" dirty="0">
                <a:latin typeface="+mn-ea"/>
                <a:cs typeface="+mn-ea"/>
                <a:sym typeface="+mn-ea"/>
              </a:rPr>
              <a:t>＝专利的技术价值×专利的经济价值×专利的法律价值</a:t>
            </a:r>
            <a:endParaRPr lang="zh-CN" altLang="en-US" sz="1800" dirty="0">
              <a:latin typeface="+mn-ea"/>
              <a:cs typeface="+mn-ea"/>
              <a:sym typeface="+mn-ea"/>
            </a:endParaRPr>
          </a:p>
          <a:p>
            <a:pPr marL="0" indent="0" algn="l">
              <a:buNone/>
            </a:pPr>
            <a:r>
              <a:rPr lang="en-US" altLang="zh-CN" sz="1800" dirty="0">
                <a:latin typeface="+mn-ea"/>
                <a:cs typeface="+mn-ea"/>
                <a:sym typeface="+mn-ea"/>
              </a:rPr>
              <a:t>     </a:t>
            </a:r>
            <a:r>
              <a:rPr lang="zh-CN" altLang="en-US" sz="1800" dirty="0">
                <a:latin typeface="+mn-ea"/>
                <a:cs typeface="+mn-ea"/>
                <a:sym typeface="+mn-ea"/>
              </a:rPr>
              <a:t>高价值专利在任一方面的价值都应该是高的。</a:t>
            </a:r>
            <a:endParaRPr lang="zh-CN" altLang="en-US" sz="1800" dirty="0">
              <a:latin typeface="+mn-ea"/>
              <a:cs typeface="+mn-ea"/>
              <a:sym typeface="+mn-ea"/>
            </a:endParaRPr>
          </a:p>
          <a:p>
            <a:pPr marL="0" indent="0" algn="l">
              <a:buNone/>
            </a:pPr>
            <a:r>
              <a:rPr lang="zh-CN" altLang="en-US" sz="1800" dirty="0">
                <a:latin typeface="+mn-ea"/>
                <a:cs typeface="+mn-ea"/>
                <a:sym typeface="+mn-ea"/>
              </a:rPr>
              <a:t>     专利技术的先进性和不可替代性；专利技术市场的广阔性；专利授权文本的稳定性和上位性。</a:t>
            </a:r>
            <a:endParaRPr lang="en-US" altLang="zh-CN" sz="1800" dirty="0">
              <a:latin typeface="+mn-ea"/>
              <a:cs typeface="+mn-ea"/>
              <a:sym typeface="+mn-ea"/>
            </a:endParaRPr>
          </a:p>
          <a:p>
            <a:pPr marL="0" indent="0" algn="l">
              <a:buNone/>
            </a:pPr>
            <a:r>
              <a:rPr lang="zh-CN" altLang="en-US" sz="1800" dirty="0">
                <a:latin typeface="+mn-ea"/>
                <a:cs typeface="+mn-ea"/>
                <a:sym typeface="+mn-ea"/>
              </a:rPr>
              <a:t>     参考山东理工大学毕玉遂教授团队研发的“聚氨酯新型化学发泡剂”20年的独占许可使用权卖出5.2亿元“天价”。</a:t>
            </a:r>
            <a:endParaRPr lang="zh-CN" altLang="en-US" sz="1800" dirty="0">
              <a:latin typeface="+mn-ea"/>
              <a:cs typeface="+mn-ea"/>
            </a:endParaRPr>
          </a:p>
          <a:p>
            <a:pPr algn="l"/>
            <a:r>
              <a:rPr lang="zh-CN" altLang="en-US" sz="1800" b="1" u="sng" dirty="0">
                <a:latin typeface="+mn-ea"/>
                <a:cs typeface="+mn-ea"/>
                <a:sym typeface="+mn-ea"/>
              </a:rPr>
              <a:t>专利申请的整体性</a:t>
            </a:r>
            <a:endParaRPr lang="zh-CN" altLang="en-US" sz="1800" dirty="0">
              <a:latin typeface="+mn-ea"/>
              <a:cs typeface="+mn-ea"/>
              <a:sym typeface="+mn-ea"/>
            </a:endParaRPr>
          </a:p>
          <a:p>
            <a:pPr marL="0" indent="0" algn="l">
              <a:buNone/>
            </a:pPr>
            <a:r>
              <a:rPr lang="zh-CN" altLang="en-US" sz="1800" dirty="0">
                <a:latin typeface="+mn-ea"/>
                <a:cs typeface="+mn-ea"/>
                <a:sym typeface="+mn-ea"/>
              </a:rPr>
              <a:t>     认真分析某一技术不同部分的创新点，拆分成不同的专利，按照局部与整体相结合的方式进行专利申请。</a:t>
            </a:r>
            <a:endParaRPr lang="zh-CN" altLang="en-US" sz="1800" dirty="0">
              <a:latin typeface="+mn-ea"/>
              <a:cs typeface="+mn-ea"/>
              <a:sym typeface="+mn-ea"/>
            </a:endParaRPr>
          </a:p>
          <a:p>
            <a:pPr marL="0" indent="0" algn="l">
              <a:buNone/>
            </a:pPr>
            <a:r>
              <a:rPr lang="zh-CN" altLang="en-US" sz="1800" dirty="0">
                <a:latin typeface="+mn-ea"/>
                <a:cs typeface="+mn-ea"/>
                <a:sym typeface="+mn-ea"/>
              </a:rPr>
              <a:t>     重视发明专利的同时，不能忽略实用新型专利。</a:t>
            </a:r>
            <a:endParaRPr lang="zh-CN" altLang="en-US" sz="1800" dirty="0">
              <a:latin typeface="+mn-ea"/>
              <a:cs typeface="+mn-ea"/>
              <a:sym typeface="+mn-ea"/>
            </a:endParaRPr>
          </a:p>
          <a:p>
            <a:pPr marL="0" indent="0" algn="l">
              <a:buNone/>
            </a:pPr>
            <a:r>
              <a:rPr lang="zh-CN" altLang="en-US" sz="1800" dirty="0">
                <a:latin typeface="+mn-ea"/>
                <a:cs typeface="+mn-ea"/>
                <a:sym typeface="+mn-ea"/>
              </a:rPr>
              <a:t>     参考浙江正泰集团与天津施耐德、格力与美的的实用新型之诉。</a:t>
            </a:r>
            <a:endParaRPr lang="zh-CN" altLang="en-US" sz="1800" dirty="0">
              <a:latin typeface="+mn-ea"/>
              <a:cs typeface="+mn-ea"/>
              <a:sym typeface="+mn-ea"/>
            </a:endParaRPr>
          </a:p>
          <a:p>
            <a:pPr algn="l"/>
            <a:r>
              <a:rPr lang="zh-CN" altLang="en-US" sz="1800" b="1" u="sng" dirty="0">
                <a:latin typeface="+mn-ea"/>
                <a:cs typeface="+mn-ea"/>
                <a:sym typeface="+mn-ea"/>
              </a:rPr>
              <a:t>专利申请的连续性</a:t>
            </a:r>
            <a:endParaRPr lang="zh-CN" altLang="en-US" sz="1800" dirty="0">
              <a:latin typeface="+mn-ea"/>
              <a:cs typeface="+mn-ea"/>
              <a:sym typeface="+mn-ea"/>
            </a:endParaRPr>
          </a:p>
          <a:p>
            <a:pPr marL="0" algn="l">
              <a:buSzTx/>
              <a:buNone/>
            </a:pPr>
            <a:r>
              <a:rPr lang="zh-CN" altLang="en-US" sz="1800" dirty="0">
                <a:latin typeface="+mn-ea"/>
                <a:cs typeface="+mn-ea"/>
              </a:rPr>
              <a:t>     在先专利的公开会影响在后专利的授权，对于有持续性相关研发任务且需要在不同时期就阶段性研发成果申请专利的团队，需要考虑在先专利申请和在后专利申请的衔接性和彼此之间的影响。</a:t>
            </a:r>
            <a:endParaRPr lang="zh-CN" altLang="en-US" sz="1800" dirty="0">
              <a:latin typeface="+mn-ea"/>
              <a:cs typeface="+mn-ea"/>
            </a:endParaRPr>
          </a:p>
          <a:p>
            <a:pPr marL="0" algn="l">
              <a:buSzTx/>
              <a:buNone/>
            </a:pPr>
            <a:endParaRPr lang="zh-CN" altLang="en-US" sz="1800" dirty="0">
              <a:latin typeface="+mn-ea"/>
              <a:cs typeface="+mn-ea"/>
            </a:endParaRPr>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244408" y="6021288"/>
            <a:ext cx="641584" cy="540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normAutofit/>
          </a:bodyPr>
          <a:lstStyle/>
          <a:p>
            <a:pPr>
              <a:lnSpc>
                <a:spcPts val="4000"/>
              </a:lnSpc>
            </a:pPr>
            <a:r>
              <a:rPr lang="en-US" altLang="zh-CN" dirty="0"/>
              <a:t>6.</a:t>
            </a:r>
            <a:r>
              <a:rPr lang="zh-CN" altLang="en-US" dirty="0"/>
              <a:t>对合肥研究院专利代理工作的建议与服务承诺</a:t>
            </a:r>
            <a:endParaRPr lang="en-US" altLang="zh-CN" dirty="0"/>
          </a:p>
        </p:txBody>
      </p:sp>
      <p:sp>
        <p:nvSpPr>
          <p:cNvPr id="14" name="内容占位符 13"/>
          <p:cNvSpPr>
            <a:spLocks noGrp="1"/>
          </p:cNvSpPr>
          <p:nvPr>
            <p:ph sz="quarter" idx="13"/>
          </p:nvPr>
        </p:nvSpPr>
        <p:spPr>
          <a:xfrm>
            <a:off x="676910" y="2129155"/>
            <a:ext cx="8010525" cy="3758565"/>
          </a:xfrm>
        </p:spPr>
        <p:txBody>
          <a:bodyPr>
            <a:noAutofit/>
          </a:bodyPr>
          <a:lstStyle/>
          <a:p>
            <a:r>
              <a:rPr lang="zh-CN" altLang="en-US" sz="2000" dirty="0">
                <a:latin typeface="+mn-ea"/>
                <a:cs typeface="+mn-ea"/>
                <a:sym typeface="+mn-ea"/>
              </a:rPr>
              <a:t>和瑞所的承诺：</a:t>
            </a:r>
            <a:endParaRPr lang="zh-CN" altLang="en-US" sz="2000" dirty="0">
              <a:latin typeface="+mn-ea"/>
              <a:cs typeface="+mn-ea"/>
              <a:sym typeface="+mn-ea"/>
            </a:endParaRPr>
          </a:p>
          <a:p>
            <a:pPr marL="0" indent="0">
              <a:buNone/>
            </a:pPr>
            <a:r>
              <a:rPr lang="zh-CN" altLang="en-US" sz="2000" dirty="0">
                <a:latin typeface="+mn-ea"/>
                <a:cs typeface="+mn-ea"/>
                <a:sym typeface="+mn-ea"/>
              </a:rPr>
              <a:t>     </a:t>
            </a:r>
            <a:r>
              <a:rPr lang="zh-CN" altLang="en-US" sz="2000" b="1" u="sng" dirty="0">
                <a:latin typeface="+mn-ea"/>
                <a:cs typeface="+mn-ea"/>
                <a:sym typeface="+mn-ea"/>
              </a:rPr>
              <a:t>我们将一如既往地，以稳定的高质量代理服务和踏实的工作态度，从专利的创造、保护、运用出发，做好贵院的每一份专利申请。</a:t>
            </a:r>
            <a:endParaRPr lang="zh-CN" altLang="en-US" sz="2000" dirty="0">
              <a:latin typeface="+mn-ea"/>
              <a:cs typeface="+mn-ea"/>
              <a:sym typeface="+mn-ea"/>
            </a:endParaRPr>
          </a:p>
          <a:p>
            <a:pPr marL="0" indent="0">
              <a:buNone/>
            </a:pPr>
            <a:r>
              <a:rPr lang="zh-CN" altLang="en-US" sz="2000" dirty="0">
                <a:latin typeface="+mn-ea"/>
                <a:cs typeface="+mn-ea"/>
                <a:sym typeface="+mn-ea"/>
              </a:rPr>
              <a:t>    和瑞所的高质量代理服务不是花言巧语，也不是豪言壮语，而是过去七年来一步一个脚印，实实在在做出来的。</a:t>
            </a:r>
            <a:br>
              <a:rPr lang="zh-CN" altLang="en-US" sz="2000" dirty="0">
                <a:latin typeface="+mn-ea"/>
                <a:cs typeface="+mn-ea"/>
                <a:sym typeface="+mn-ea"/>
              </a:rPr>
            </a:br>
            <a:r>
              <a:rPr lang="zh-CN" altLang="en-US" sz="2000" dirty="0">
                <a:latin typeface="+mn-ea"/>
                <a:cs typeface="+mn-ea"/>
                <a:sym typeface="+mn-ea"/>
              </a:rPr>
              <a:t>    和瑞所的踏实的工作态度也不是自封的，而是多年来的</a:t>
            </a:r>
            <a:r>
              <a:rPr lang="zh-CN" altLang="en-US" sz="2000" dirty="0" smtClean="0">
                <a:latin typeface="+mn-ea"/>
                <a:cs typeface="+mn-ea"/>
                <a:sym typeface="+mn-ea"/>
              </a:rPr>
              <a:t>新老客户</a:t>
            </a:r>
            <a:r>
              <a:rPr lang="zh-CN" altLang="en-US" sz="2000" dirty="0">
                <a:latin typeface="+mn-ea"/>
                <a:cs typeface="+mn-ea"/>
                <a:sym typeface="+mn-ea"/>
              </a:rPr>
              <a:t>对和瑞所</a:t>
            </a:r>
            <a:r>
              <a:rPr lang="zh-CN" altLang="en-US" sz="2000" dirty="0" smtClean="0">
                <a:latin typeface="+mn-ea"/>
                <a:cs typeface="+mn-ea"/>
                <a:sym typeface="+mn-ea"/>
              </a:rPr>
              <a:t>的口碑</a:t>
            </a:r>
            <a:r>
              <a:rPr lang="zh-CN" altLang="en-US" sz="2000" dirty="0">
                <a:latin typeface="+mn-ea"/>
                <a:cs typeface="+mn-ea"/>
                <a:sym typeface="+mn-ea"/>
              </a:rPr>
              <a:t>。</a:t>
            </a:r>
            <a:endParaRPr lang="zh-CN" altLang="en-US" sz="2000" dirty="0">
              <a:latin typeface="+mn-ea"/>
              <a:cs typeface="+mn-ea"/>
              <a:sym typeface="+mn-ea"/>
            </a:endParaRPr>
          </a:p>
          <a:p>
            <a:r>
              <a:rPr lang="zh-CN" altLang="en-US" sz="2000" dirty="0">
                <a:latin typeface="+mn-ea"/>
                <a:cs typeface="+mn-ea"/>
                <a:sym typeface="+mn-ea"/>
              </a:rPr>
              <a:t>和瑞所在近年来迅猛的知识产权发展中始终坚持本心：诚信为本，服务至上，质量第一。</a:t>
            </a:r>
            <a:endParaRPr lang="zh-CN" altLang="en-US" sz="2000" dirty="0">
              <a:latin typeface="+mn-ea"/>
              <a:cs typeface="+mn-ea"/>
              <a:sym typeface="+mn-ea"/>
            </a:endParaRPr>
          </a:p>
          <a:p>
            <a:r>
              <a:rPr lang="zh-CN" altLang="en-US" sz="2000" dirty="0">
                <a:latin typeface="+mn-ea"/>
                <a:cs typeface="+mn-ea"/>
                <a:sym typeface="+mn-ea"/>
              </a:rPr>
              <a:t>和瑞所不唯钱至上，不忽悠客户，不为扩张牺牲服务质量。</a:t>
            </a:r>
            <a:endParaRPr lang="zh-CN" altLang="en-US" sz="2000" dirty="0">
              <a:latin typeface="+mn-ea"/>
              <a:cs typeface="+mn-ea"/>
              <a:sym typeface="+mn-ea"/>
            </a:endParaRPr>
          </a:p>
          <a:p>
            <a:r>
              <a:rPr lang="zh-CN" altLang="en-US" sz="2000" dirty="0">
                <a:latin typeface="+mn-ea"/>
                <a:cs typeface="+mn-ea"/>
                <a:sym typeface="+mn-ea"/>
              </a:rPr>
              <a:t>过去的事实可以为未来的我们证明：</a:t>
            </a:r>
            <a:r>
              <a:rPr lang="zh-CN" altLang="en-US" sz="2000" b="1" u="sng" dirty="0">
                <a:latin typeface="+mn-ea"/>
                <a:cs typeface="+mn-ea"/>
                <a:sym typeface="+mn-ea"/>
              </a:rPr>
              <a:t>和瑞所的承诺是靠谱的</a:t>
            </a:r>
            <a:r>
              <a:rPr lang="zh-CN" altLang="en-US" sz="2000" dirty="0">
                <a:latin typeface="+mn-ea"/>
                <a:cs typeface="+mn-ea"/>
                <a:sym typeface="+mn-ea"/>
              </a:rPr>
              <a:t>。</a:t>
            </a:r>
            <a:endParaRPr lang="zh-CN" altLang="en-US" sz="2000" dirty="0">
              <a:latin typeface="+mn-ea"/>
              <a:cs typeface="+mn-ea"/>
              <a:sym typeface="+mn-ea"/>
            </a:endParaRPr>
          </a:p>
        </p:txBody>
      </p:sp>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244408" y="6021288"/>
            <a:ext cx="641584" cy="540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内容占位符 5"/>
          <p:cNvGraphicFramePr>
            <a:graphicFrameLocks noGrp="1"/>
          </p:cNvGraphicFramePr>
          <p:nvPr>
            <p:ph idx="1"/>
          </p:nvPr>
        </p:nvGraphicFramePr>
        <p:xfrm>
          <a:off x="194272" y="1606828"/>
          <a:ext cx="8755380" cy="4414520"/>
        </p:xfrm>
        <a:graphic>
          <a:graphicData uri="http://schemas.openxmlformats.org/drawingml/2006/table">
            <a:tbl>
              <a:tblPr firstRow="1" bandRow="1">
                <a:tableStyleId>{5C22544A-7EE6-4342-B048-85BDC9FD1C3A}</a:tableStyleId>
              </a:tblPr>
              <a:tblGrid>
                <a:gridCol w="1422400"/>
                <a:gridCol w="2363218"/>
                <a:gridCol w="2331085"/>
                <a:gridCol w="2638425"/>
              </a:tblGrid>
              <a:tr h="815340">
                <a:tc>
                  <a:txBody>
                    <a:bodyPr/>
                    <a:lstStyle/>
                    <a:p>
                      <a:pPr algn="ctr"/>
                      <a:r>
                        <a:rPr lang="zh-CN" altLang="en-US" dirty="0" smtClean="0">
                          <a:latin typeface="+mn-ea"/>
                        </a:rPr>
                        <a:t>专利类型</a:t>
                      </a:r>
                      <a:endParaRPr lang="zh-CN" altLang="en-US" dirty="0" smtClean="0">
                        <a:latin typeface="+mn-ea"/>
                      </a:endParaRPr>
                    </a:p>
                  </a:txBody>
                  <a:tcPr anchor="ctr"/>
                </a:tc>
                <a:tc>
                  <a:txBody>
                    <a:bodyPr/>
                    <a:lstStyle/>
                    <a:p>
                      <a:pPr algn="ctr"/>
                      <a:r>
                        <a:rPr lang="zh-CN" altLang="en-US" dirty="0" smtClean="0">
                          <a:latin typeface="+mn-ea"/>
                        </a:rPr>
                        <a:t>发明专利代理费</a:t>
                      </a:r>
                      <a:endParaRPr lang="zh-CN" altLang="en-US" dirty="0" smtClean="0">
                        <a:latin typeface="+mn-ea"/>
                      </a:endParaRPr>
                    </a:p>
                  </a:txBody>
                  <a:tcPr anchor="ctr"/>
                </a:tc>
                <a:tc>
                  <a:txBody>
                    <a:bodyPr/>
                    <a:lstStyle/>
                    <a:p>
                      <a:pPr algn="ctr"/>
                      <a:r>
                        <a:rPr lang="zh-CN" altLang="en-US" dirty="0" smtClean="0">
                          <a:latin typeface="+mn-ea"/>
                        </a:rPr>
                        <a:t>实用新型专利代理费</a:t>
                      </a:r>
                      <a:endParaRPr lang="zh-CN" altLang="en-US" dirty="0" smtClean="0">
                        <a:latin typeface="+mn-ea"/>
                      </a:endParaRPr>
                    </a:p>
                  </a:txBody>
                  <a:tcPr anchor="ctr"/>
                </a:tc>
                <a:tc>
                  <a:txBody>
                    <a:bodyPr/>
                    <a:lstStyle/>
                    <a:p>
                      <a:pPr algn="ctr"/>
                      <a:r>
                        <a:rPr lang="zh-CN" altLang="en-US" dirty="0" smtClean="0">
                          <a:latin typeface="+mn-ea"/>
                        </a:rPr>
                        <a:t>备注</a:t>
                      </a:r>
                      <a:endParaRPr lang="zh-CN" altLang="en-US" dirty="0" smtClean="0">
                        <a:latin typeface="+mn-ea"/>
                      </a:endParaRPr>
                    </a:p>
                  </a:txBody>
                  <a:tcPr anchor="ctr"/>
                </a:tc>
              </a:tr>
              <a:tr h="1068020">
                <a:tc>
                  <a:txBody>
                    <a:bodyPr/>
                    <a:lstStyle/>
                    <a:p>
                      <a:pPr algn="ctr"/>
                      <a:r>
                        <a:rPr lang="zh-CN" altLang="en-US" dirty="0" smtClean="0">
                          <a:latin typeface="+mn-ea"/>
                        </a:rPr>
                        <a:t>普通专利</a:t>
                      </a:r>
                      <a:endParaRPr lang="zh-CN" altLang="en-US" dirty="0" smtClean="0">
                        <a:latin typeface="+mn-ea"/>
                      </a:endParaRPr>
                    </a:p>
                  </a:txBody>
                  <a:tcPr anchor="ctr"/>
                </a:tc>
                <a:tc>
                  <a:txBody>
                    <a:bodyPr/>
                    <a:lstStyle/>
                    <a:p>
                      <a:pPr algn="ctr"/>
                      <a:r>
                        <a:rPr lang="en-US" altLang="zh-CN" dirty="0" smtClean="0">
                          <a:latin typeface="+mn-ea"/>
                          <a:cs typeface="+mn-ea"/>
                        </a:rPr>
                        <a:t>3000</a:t>
                      </a:r>
                      <a:r>
                        <a:rPr lang="zh-CN" altLang="en-US" dirty="0" smtClean="0">
                          <a:latin typeface="+mn-ea"/>
                          <a:cs typeface="+mn-ea"/>
                        </a:rPr>
                        <a:t>元</a:t>
                      </a:r>
                      <a:r>
                        <a:rPr lang="en-US" altLang="zh-CN" dirty="0" smtClean="0">
                          <a:latin typeface="+mn-ea"/>
                          <a:cs typeface="+mn-ea"/>
                        </a:rPr>
                        <a:t>/</a:t>
                      </a:r>
                      <a:r>
                        <a:rPr lang="zh-CN" altLang="en-US" dirty="0" smtClean="0">
                          <a:latin typeface="+mn-ea"/>
                          <a:cs typeface="+mn-ea"/>
                        </a:rPr>
                        <a:t>件</a:t>
                      </a:r>
                      <a:endParaRPr lang="zh-CN" altLang="en-US" dirty="0">
                        <a:latin typeface="+mn-ea"/>
                        <a:cs typeface="+mn-ea"/>
                      </a:endParaRPr>
                    </a:p>
                  </a:txBody>
                  <a:tcPr anchor="ctr"/>
                </a:tc>
                <a:tc>
                  <a:txBody>
                    <a:bodyPr/>
                    <a:lstStyle/>
                    <a:p>
                      <a:pPr algn="ctr"/>
                      <a:r>
                        <a:rPr lang="en-US" altLang="zh-CN" dirty="0" smtClean="0">
                          <a:latin typeface="+mn-ea"/>
                          <a:cs typeface="+mn-ea"/>
                        </a:rPr>
                        <a:t>1500</a:t>
                      </a:r>
                      <a:r>
                        <a:rPr lang="zh-CN" altLang="en-US" dirty="0" smtClean="0">
                          <a:latin typeface="+mn-ea"/>
                          <a:cs typeface="+mn-ea"/>
                        </a:rPr>
                        <a:t>元</a:t>
                      </a:r>
                      <a:r>
                        <a:rPr lang="en-US" altLang="zh-CN" dirty="0" smtClean="0">
                          <a:latin typeface="+mn-ea"/>
                          <a:cs typeface="+mn-ea"/>
                        </a:rPr>
                        <a:t>/</a:t>
                      </a:r>
                      <a:r>
                        <a:rPr lang="zh-CN" altLang="en-US" dirty="0" smtClean="0">
                          <a:latin typeface="+mn-ea"/>
                          <a:cs typeface="+mn-ea"/>
                        </a:rPr>
                        <a:t>件</a:t>
                      </a:r>
                      <a:endParaRPr lang="zh-CN" altLang="en-US" dirty="0">
                        <a:latin typeface="+mn-ea"/>
                        <a:cs typeface="+mn-ea"/>
                      </a:endParaRPr>
                    </a:p>
                  </a:txBody>
                  <a:tcPr anchor="ctr"/>
                </a:tc>
                <a:tc>
                  <a:txBody>
                    <a:bodyPr/>
                    <a:lstStyle/>
                    <a:p>
                      <a:pPr algn="l"/>
                      <a:r>
                        <a:rPr lang="en-US" altLang="zh-CN" sz="1800" dirty="0">
                          <a:latin typeface="+mn-ea"/>
                          <a:sym typeface="+mn-ea"/>
                        </a:rPr>
                        <a:t>1</a:t>
                      </a:r>
                      <a:r>
                        <a:rPr lang="zh-CN" altLang="en-US" sz="1800" dirty="0">
                          <a:latin typeface="+mn-ea"/>
                          <a:sym typeface="+mn-ea"/>
                        </a:rPr>
                        <a:t>）不含优先审查服务；</a:t>
                      </a:r>
                      <a:endParaRPr lang="zh-CN" altLang="en-US" sz="1800" dirty="0">
                        <a:latin typeface="+mn-ea"/>
                        <a:sym typeface="+mn-ea"/>
                      </a:endParaRPr>
                    </a:p>
                    <a:p>
                      <a:pPr algn="l"/>
                      <a:r>
                        <a:rPr lang="en-US" altLang="zh-CN" sz="1800" dirty="0">
                          <a:latin typeface="+mn-ea"/>
                          <a:sym typeface="+mn-ea"/>
                        </a:rPr>
                        <a:t>2</a:t>
                      </a:r>
                      <a:r>
                        <a:rPr lang="zh-CN" altLang="en-US" sz="1800" dirty="0">
                          <a:latin typeface="+mn-ea"/>
                          <a:sym typeface="+mn-ea"/>
                        </a:rPr>
                        <a:t>）权利要求不超过</a:t>
                      </a:r>
                      <a:r>
                        <a:rPr lang="en-US" altLang="zh-CN" sz="1800" dirty="0">
                          <a:latin typeface="+mn-ea"/>
                          <a:sym typeface="+mn-ea"/>
                        </a:rPr>
                        <a:t>10</a:t>
                      </a:r>
                      <a:r>
                        <a:rPr lang="zh-CN" altLang="en-US" sz="1800" dirty="0">
                          <a:latin typeface="+mn-ea"/>
                          <a:sym typeface="+mn-ea"/>
                        </a:rPr>
                        <a:t>条</a:t>
                      </a:r>
                      <a:r>
                        <a:rPr lang="en-US" altLang="zh-CN" sz="1800" dirty="0">
                          <a:latin typeface="+mn-ea"/>
                          <a:sym typeface="+mn-ea"/>
                        </a:rPr>
                        <a:t>/</a:t>
                      </a:r>
                      <a:r>
                        <a:rPr lang="zh-CN" altLang="en-US" sz="1800" dirty="0">
                          <a:latin typeface="+mn-ea"/>
                          <a:sym typeface="+mn-ea"/>
                        </a:rPr>
                        <a:t>每件专利申请</a:t>
                      </a:r>
                      <a:endParaRPr lang="zh-CN" altLang="en-US" sz="1800" dirty="0">
                        <a:latin typeface="+mn-ea"/>
                        <a:sym typeface="+mn-ea"/>
                      </a:endParaRPr>
                    </a:p>
                  </a:txBody>
                  <a:tcPr anchor="ctr"/>
                </a:tc>
              </a:tr>
              <a:tr h="1068020">
                <a:tc>
                  <a:txBody>
                    <a:bodyPr/>
                    <a:lstStyle/>
                    <a:p>
                      <a:pPr algn="ctr"/>
                      <a:r>
                        <a:rPr lang="zh-CN" altLang="en-US" dirty="0" smtClean="0">
                          <a:latin typeface="+mn-ea"/>
                        </a:rPr>
                        <a:t>高价值专利</a:t>
                      </a:r>
                      <a:endParaRPr lang="zh-CN" altLang="en-US" dirty="0" smtClean="0">
                        <a:latin typeface="+mn-ea"/>
                      </a:endParaRPr>
                    </a:p>
                  </a:txBody>
                  <a:tcPr anchor="ctr"/>
                </a:tc>
                <a:tc>
                  <a:txBody>
                    <a:bodyPr/>
                    <a:lstStyle/>
                    <a:p>
                      <a:pPr algn="ctr"/>
                      <a:r>
                        <a:rPr lang="en-US" altLang="zh-CN" dirty="0" smtClean="0">
                          <a:latin typeface="+mn-ea"/>
                          <a:cs typeface="+mn-ea"/>
                        </a:rPr>
                        <a:t>4000</a:t>
                      </a:r>
                      <a:r>
                        <a:rPr lang="zh-CN" altLang="en-US" dirty="0" smtClean="0">
                          <a:latin typeface="+mn-ea"/>
                          <a:cs typeface="+mn-ea"/>
                        </a:rPr>
                        <a:t>元</a:t>
                      </a:r>
                      <a:r>
                        <a:rPr lang="en-US" altLang="zh-CN" dirty="0" smtClean="0">
                          <a:latin typeface="+mn-ea"/>
                          <a:cs typeface="+mn-ea"/>
                        </a:rPr>
                        <a:t>/</a:t>
                      </a:r>
                      <a:r>
                        <a:rPr lang="zh-CN" altLang="en-US" dirty="0" smtClean="0">
                          <a:latin typeface="+mn-ea"/>
                          <a:cs typeface="+mn-ea"/>
                        </a:rPr>
                        <a:t>件</a:t>
                      </a:r>
                      <a:endParaRPr lang="zh-CN" altLang="en-US" dirty="0">
                        <a:latin typeface="+mn-ea"/>
                        <a:cs typeface="+mn-ea"/>
                      </a:endParaRPr>
                    </a:p>
                  </a:txBody>
                  <a:tcPr anchor="ctr"/>
                </a:tc>
                <a:tc>
                  <a:txBody>
                    <a:bodyPr/>
                    <a:lstStyle/>
                    <a:p>
                      <a:pPr algn="ctr"/>
                      <a:r>
                        <a:rPr lang="en-US" altLang="zh-CN" dirty="0" smtClean="0">
                          <a:latin typeface="+mn-ea"/>
                          <a:cs typeface="+mn-ea"/>
                        </a:rPr>
                        <a:t>2000</a:t>
                      </a:r>
                      <a:r>
                        <a:rPr lang="zh-CN" altLang="en-US" dirty="0" smtClean="0">
                          <a:latin typeface="+mn-ea"/>
                          <a:cs typeface="+mn-ea"/>
                        </a:rPr>
                        <a:t>元</a:t>
                      </a:r>
                      <a:r>
                        <a:rPr lang="en-US" altLang="zh-CN" dirty="0" smtClean="0">
                          <a:latin typeface="+mn-ea"/>
                          <a:cs typeface="+mn-ea"/>
                        </a:rPr>
                        <a:t>/</a:t>
                      </a:r>
                      <a:r>
                        <a:rPr lang="zh-CN" altLang="en-US" dirty="0" smtClean="0">
                          <a:latin typeface="+mn-ea"/>
                          <a:cs typeface="+mn-ea"/>
                        </a:rPr>
                        <a:t>件</a:t>
                      </a:r>
                      <a:endParaRPr lang="zh-CN" altLang="en-US" dirty="0">
                        <a:latin typeface="+mn-ea"/>
                        <a:cs typeface="+mn-ea"/>
                      </a:endParaRPr>
                    </a:p>
                  </a:txBody>
                  <a:tcPr anchor="ctr"/>
                </a:tc>
                <a:tc>
                  <a:txBody>
                    <a:bodyPr/>
                    <a:lstStyle/>
                    <a:p>
                      <a:pPr algn="l"/>
                      <a:r>
                        <a:rPr lang="en-US" altLang="zh-CN" dirty="0">
                          <a:latin typeface="+mn-ea"/>
                        </a:rPr>
                        <a:t>1</a:t>
                      </a:r>
                      <a:r>
                        <a:rPr lang="zh-CN" altLang="en-US" dirty="0">
                          <a:latin typeface="+mn-ea"/>
                        </a:rPr>
                        <a:t>）包括优先审查服务；</a:t>
                      </a:r>
                      <a:endParaRPr lang="zh-CN" altLang="en-US" dirty="0">
                        <a:latin typeface="+mn-ea"/>
                      </a:endParaRPr>
                    </a:p>
                    <a:p>
                      <a:pPr algn="l"/>
                      <a:r>
                        <a:rPr lang="en-US" altLang="zh-CN" sz="1800" dirty="0">
                          <a:latin typeface="+mn-ea"/>
                          <a:sym typeface="+mn-ea"/>
                        </a:rPr>
                        <a:t>2</a:t>
                      </a:r>
                      <a:r>
                        <a:rPr lang="zh-CN" altLang="en-US" sz="1800" dirty="0">
                          <a:latin typeface="+mn-ea"/>
                          <a:sym typeface="+mn-ea"/>
                        </a:rPr>
                        <a:t>）权利要求不超过</a:t>
                      </a:r>
                      <a:r>
                        <a:rPr lang="en-US" altLang="zh-CN" sz="1800" dirty="0">
                          <a:latin typeface="+mn-ea"/>
                          <a:sym typeface="+mn-ea"/>
                        </a:rPr>
                        <a:t>10</a:t>
                      </a:r>
                      <a:r>
                        <a:rPr lang="zh-CN" altLang="en-US" sz="1800" dirty="0">
                          <a:latin typeface="+mn-ea"/>
                          <a:sym typeface="+mn-ea"/>
                        </a:rPr>
                        <a:t>条</a:t>
                      </a:r>
                      <a:r>
                        <a:rPr lang="en-US" altLang="zh-CN" sz="1800" dirty="0">
                          <a:latin typeface="+mn-ea"/>
                          <a:sym typeface="+mn-ea"/>
                        </a:rPr>
                        <a:t>/</a:t>
                      </a:r>
                      <a:r>
                        <a:rPr lang="zh-CN" altLang="en-US" sz="1800" dirty="0">
                          <a:latin typeface="+mn-ea"/>
                          <a:sym typeface="+mn-ea"/>
                        </a:rPr>
                        <a:t>每件专利申请</a:t>
                      </a:r>
                      <a:endParaRPr lang="zh-CN" altLang="en-US" dirty="0">
                        <a:latin typeface="+mn-ea"/>
                      </a:endParaRPr>
                    </a:p>
                  </a:txBody>
                  <a:tcPr anchor="ctr"/>
                </a:tc>
              </a:tr>
              <a:tr h="1068020">
                <a:tc>
                  <a:txBody>
                    <a:bodyPr/>
                    <a:lstStyle/>
                    <a:p>
                      <a:pPr algn="ctr"/>
                      <a:r>
                        <a:rPr lang="zh-CN" altLang="en-US" dirty="0" smtClean="0">
                          <a:latin typeface="+mn-ea"/>
                        </a:rPr>
                        <a:t>涉外专利</a:t>
                      </a:r>
                      <a:endParaRPr lang="zh-CN" altLang="en-US" dirty="0" smtClean="0">
                        <a:latin typeface="+mn-ea"/>
                      </a:endParaRPr>
                    </a:p>
                  </a:txBody>
                  <a:tcPr anchor="ctr"/>
                </a:tc>
                <a:tc gridSpan="2">
                  <a:txBody>
                    <a:bodyPr/>
                    <a:lstStyle/>
                    <a:p>
                      <a:pPr algn="ctr"/>
                      <a:r>
                        <a:rPr lang="en-US" altLang="zh-CN" sz="1800" dirty="0" smtClean="0">
                          <a:latin typeface="+mn-ea"/>
                          <a:cs typeface="+mn-ea"/>
                          <a:sym typeface="+mn-ea"/>
                        </a:rPr>
                        <a:t>6000</a:t>
                      </a:r>
                      <a:r>
                        <a:rPr lang="zh-CN" altLang="en-US" sz="1800" dirty="0" smtClean="0">
                          <a:latin typeface="+mn-ea"/>
                          <a:cs typeface="+mn-ea"/>
                          <a:sym typeface="+mn-ea"/>
                        </a:rPr>
                        <a:t>元</a:t>
                      </a:r>
                      <a:r>
                        <a:rPr lang="en-US" altLang="zh-CN" sz="1800" dirty="0" smtClean="0">
                          <a:latin typeface="+mn-ea"/>
                          <a:cs typeface="+mn-ea"/>
                          <a:sym typeface="+mn-ea"/>
                        </a:rPr>
                        <a:t>/</a:t>
                      </a:r>
                      <a:r>
                        <a:rPr lang="zh-CN" altLang="en-US" sz="1800" dirty="0" smtClean="0">
                          <a:latin typeface="+mn-ea"/>
                          <a:cs typeface="+mn-ea"/>
                          <a:sym typeface="+mn-ea"/>
                        </a:rPr>
                        <a:t>件（巴黎公约途径）</a:t>
                      </a:r>
                      <a:endParaRPr lang="zh-CN" altLang="en-US" sz="1800" dirty="0" smtClean="0">
                        <a:latin typeface="+mn-ea"/>
                        <a:cs typeface="+mn-ea"/>
                        <a:sym typeface="+mn-ea"/>
                      </a:endParaRPr>
                    </a:p>
                    <a:p>
                      <a:pPr algn="ctr"/>
                      <a:r>
                        <a:rPr lang="en-US" altLang="zh-CN" sz="1800" dirty="0">
                          <a:latin typeface="华文楷体" panose="02010600040101010101" charset="-122"/>
                          <a:sym typeface="华文楷体" panose="02010600040101010101" charset="-122"/>
                        </a:rPr>
                        <a:t>9000</a:t>
                      </a:r>
                      <a:r>
                        <a:rPr lang="zh-CN" altLang="en-US" sz="1800" dirty="0">
                          <a:latin typeface="华文楷体" panose="02010600040101010101" charset="-122"/>
                          <a:sym typeface="华文楷体" panose="02010600040101010101" charset="-122"/>
                        </a:rPr>
                        <a:t>元</a:t>
                      </a:r>
                      <a:r>
                        <a:rPr lang="en-US" altLang="zh-CN" sz="1800" dirty="0">
                          <a:latin typeface="华文楷体" panose="02010600040101010101" charset="-122"/>
                          <a:sym typeface="华文楷体" panose="02010600040101010101" charset="-122"/>
                        </a:rPr>
                        <a:t>/</a:t>
                      </a:r>
                      <a:r>
                        <a:rPr lang="zh-CN" altLang="en-US" sz="1800" dirty="0">
                          <a:latin typeface="华文楷体" panose="02010600040101010101" charset="-122"/>
                          <a:sym typeface="华文楷体" panose="02010600040101010101" charset="-122"/>
                        </a:rPr>
                        <a:t>件</a:t>
                      </a:r>
                      <a:r>
                        <a:rPr lang="zh-CN" altLang="en-US" sz="1800" dirty="0" smtClean="0">
                          <a:latin typeface="+mn-ea"/>
                          <a:cs typeface="+mn-ea"/>
                          <a:sym typeface="+mn-ea"/>
                        </a:rPr>
                        <a:t>（</a:t>
                      </a:r>
                      <a:r>
                        <a:rPr lang="en-US" altLang="zh-CN" sz="1800" dirty="0" smtClean="0">
                          <a:latin typeface="+mn-ea"/>
                          <a:cs typeface="+mn-ea"/>
                          <a:sym typeface="+mn-ea"/>
                        </a:rPr>
                        <a:t>PCT</a:t>
                      </a:r>
                      <a:r>
                        <a:rPr lang="zh-CN" altLang="en-US" sz="1800" dirty="0" smtClean="0">
                          <a:latin typeface="+mn-ea"/>
                          <a:cs typeface="+mn-ea"/>
                          <a:sym typeface="+mn-ea"/>
                        </a:rPr>
                        <a:t>途径）</a:t>
                      </a:r>
                      <a:endParaRPr lang="zh-CN" altLang="en-US" sz="1800" dirty="0" smtClean="0">
                        <a:latin typeface="+mn-ea"/>
                        <a:cs typeface="+mn-ea"/>
                        <a:sym typeface="+mn-ea"/>
                      </a:endParaRPr>
                    </a:p>
                  </a:txBody>
                  <a:tcPr anchor="ctr"/>
                </a:tc>
                <a:tc hMerge="1">
                  <a:tcPr anchor="ctr"/>
                </a:tc>
                <a:tc>
                  <a:txBody>
                    <a:bodyPr/>
                    <a:lstStyle/>
                    <a:p>
                      <a:pPr algn="l"/>
                      <a:r>
                        <a:rPr lang="en-US" altLang="zh-CN" dirty="0">
                          <a:latin typeface="+mn-ea"/>
                        </a:rPr>
                        <a:t>1</a:t>
                      </a:r>
                      <a:r>
                        <a:rPr lang="zh-CN" altLang="en-US" dirty="0">
                          <a:latin typeface="+mn-ea"/>
                        </a:rPr>
                        <a:t>）单个国家申请；</a:t>
                      </a:r>
                      <a:endParaRPr lang="zh-CN" altLang="en-US" dirty="0">
                        <a:latin typeface="+mn-ea"/>
                      </a:endParaRPr>
                    </a:p>
                    <a:p>
                      <a:pPr algn="l"/>
                      <a:r>
                        <a:rPr lang="en-US" altLang="zh-CN" sz="1800" dirty="0">
                          <a:latin typeface="+mn-ea"/>
                          <a:sym typeface="+mn-ea"/>
                        </a:rPr>
                        <a:t>2</a:t>
                      </a:r>
                      <a:r>
                        <a:rPr lang="zh-CN" altLang="en-US" sz="1800" dirty="0">
                          <a:latin typeface="+mn-ea"/>
                          <a:sym typeface="+mn-ea"/>
                        </a:rPr>
                        <a:t>）权利要求不超过</a:t>
                      </a:r>
                      <a:r>
                        <a:rPr lang="en-US" altLang="zh-CN" sz="1800" dirty="0">
                          <a:latin typeface="+mn-ea"/>
                          <a:sym typeface="+mn-ea"/>
                        </a:rPr>
                        <a:t>10</a:t>
                      </a:r>
                      <a:r>
                        <a:rPr lang="zh-CN" altLang="en-US" sz="1800" dirty="0">
                          <a:latin typeface="+mn-ea"/>
                          <a:sym typeface="+mn-ea"/>
                        </a:rPr>
                        <a:t>条</a:t>
                      </a:r>
                      <a:r>
                        <a:rPr lang="en-US" altLang="zh-CN" sz="1800" dirty="0">
                          <a:latin typeface="+mn-ea"/>
                          <a:sym typeface="+mn-ea"/>
                        </a:rPr>
                        <a:t>/</a:t>
                      </a:r>
                      <a:r>
                        <a:rPr lang="zh-CN" altLang="en-US" sz="1800" dirty="0">
                          <a:latin typeface="+mn-ea"/>
                          <a:sym typeface="+mn-ea"/>
                        </a:rPr>
                        <a:t>每件专利申请；</a:t>
                      </a:r>
                      <a:endParaRPr lang="zh-CN" altLang="en-US" dirty="0">
                        <a:latin typeface="+mn-ea"/>
                      </a:endParaRPr>
                    </a:p>
                    <a:p>
                      <a:pPr algn="l"/>
                      <a:r>
                        <a:rPr lang="en-US" altLang="zh-CN" sz="1800" dirty="0">
                          <a:latin typeface="+mn-ea"/>
                          <a:sym typeface="+mn-ea"/>
                        </a:rPr>
                        <a:t>3</a:t>
                      </a:r>
                      <a:r>
                        <a:rPr lang="zh-CN" altLang="en-US" sz="1800" dirty="0">
                          <a:latin typeface="+mn-ea"/>
                          <a:sym typeface="+mn-ea"/>
                        </a:rPr>
                        <a:t>）</a:t>
                      </a:r>
                      <a:r>
                        <a:rPr lang="zh-CN" altLang="en-US" dirty="0">
                          <a:latin typeface="+mn-ea"/>
                        </a:rPr>
                        <a:t>含税，不含国外代理机构费用。</a:t>
                      </a:r>
                      <a:endParaRPr lang="en-US" altLang="zh-CN" dirty="0">
                        <a:latin typeface="+mn-ea"/>
                      </a:endParaRPr>
                    </a:p>
                  </a:txBody>
                  <a:tcPr anchor="ctr"/>
                </a:tc>
              </a:tr>
            </a:tbl>
          </a:graphicData>
        </a:graphic>
      </p:graphicFrame>
      <p:sp>
        <p:nvSpPr>
          <p:cNvPr id="2" name="标题 1"/>
          <p:cNvSpPr>
            <a:spLocks noGrp="1"/>
          </p:cNvSpPr>
          <p:nvPr>
            <p:ph type="title"/>
          </p:nvPr>
        </p:nvSpPr>
        <p:spPr/>
        <p:txBody>
          <a:bodyPr/>
          <a:lstStyle/>
          <a:p>
            <a:pPr>
              <a:lnSpc>
                <a:spcPts val="4000"/>
              </a:lnSpc>
            </a:pPr>
            <a:r>
              <a:rPr lang="en-US" altLang="zh-CN" dirty="0"/>
              <a:t>7.</a:t>
            </a:r>
            <a:r>
              <a:rPr lang="zh-CN" altLang="en-US" dirty="0"/>
              <a:t>服务报价</a:t>
            </a:r>
            <a:endParaRPr lang="zh-CN" altLang="en-US" dirty="0"/>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244408" y="6021288"/>
            <a:ext cx="641584" cy="5400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587240" y="2400935"/>
            <a:ext cx="3812540" cy="1156970"/>
          </a:xfrm>
        </p:spPr>
        <p:txBody>
          <a:bodyPr/>
          <a:lstStyle/>
          <a:p>
            <a:r>
              <a:rPr lang="zh-CN" altLang="en-US" sz="6000" dirty="0" smtClean="0"/>
              <a:t>谢谢聆听！</a:t>
            </a:r>
            <a:endParaRPr lang="zh-CN" altLang="en-US" sz="6000" dirty="0" smtClean="0"/>
          </a:p>
        </p:txBody>
      </p:sp>
      <p:pic>
        <p:nvPicPr>
          <p:cNvPr id="7" name="图片占位符 6"/>
          <p:cNvPicPr>
            <a:picLocks noGrp="1" noChangeAspect="1"/>
          </p:cNvPicPr>
          <p:nvPr>
            <p:ph type="pic" idx="1"/>
          </p:nvPr>
        </p:nvPicPr>
        <p:blipFill>
          <a:blip r:embed="rId1">
            <a:extLst>
              <a:ext uri="{28A0092B-C50C-407E-A947-70E740481C1C}">
                <a14:useLocalDpi xmlns:a14="http://schemas.microsoft.com/office/drawing/2010/main" val="0"/>
              </a:ext>
            </a:extLst>
          </a:blip>
          <a:srcRect t="1253" b="1253"/>
          <a:stretch>
            <a:fillRect/>
          </a:stretch>
        </p:blip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en-US" altLang="zh-CN" dirty="0" smtClean="0"/>
              <a:t>1.</a:t>
            </a:r>
            <a:r>
              <a:rPr lang="zh-CN" altLang="en-US" dirty="0" smtClean="0"/>
              <a:t>和瑞概况</a:t>
            </a:r>
            <a:endParaRPr lang="zh-CN" altLang="en-US" dirty="0"/>
          </a:p>
        </p:txBody>
      </p:sp>
      <p:graphicFrame>
        <p:nvGraphicFramePr>
          <p:cNvPr id="8" name="内容占位符 7"/>
          <p:cNvGraphicFramePr>
            <a:graphicFrameLocks noGrp="1"/>
          </p:cNvGraphicFramePr>
          <p:nvPr>
            <p:ph sz="quarter" idx="13"/>
          </p:nvPr>
        </p:nvGraphicFramePr>
        <p:xfrm>
          <a:off x="899592" y="1773069"/>
          <a:ext cx="7344817" cy="4434278"/>
        </p:xfrm>
        <a:graphic>
          <a:graphicData uri="http://schemas.openxmlformats.org/drawingml/2006/table">
            <a:tbl>
              <a:tblPr firstRow="1" bandRow="1">
                <a:tableStyleId>{5C22544A-7EE6-4342-B048-85BDC9FD1C3A}</a:tableStyleId>
              </a:tblPr>
              <a:tblGrid>
                <a:gridCol w="2520280"/>
                <a:gridCol w="4824537"/>
              </a:tblGrid>
              <a:tr h="520350">
                <a:tc>
                  <a:txBody>
                    <a:bodyPr/>
                    <a:lstStyle/>
                    <a:p>
                      <a:pPr algn="ctr"/>
                      <a:r>
                        <a:rPr lang="zh-CN" altLang="en-US" sz="2000" dirty="0" smtClean="0">
                          <a:latin typeface="+mn-ea"/>
                        </a:rPr>
                        <a:t>企业名称</a:t>
                      </a:r>
                      <a:endParaRPr lang="zh-CN" altLang="en-US" sz="2000" dirty="0" smtClean="0">
                        <a:latin typeface="+mn-ea"/>
                      </a:endParaRPr>
                    </a:p>
                  </a:txBody>
                  <a:tcPr anchor="ctr"/>
                </a:tc>
                <a:tc>
                  <a:txBody>
                    <a:bodyPr/>
                    <a:lstStyle/>
                    <a:p>
                      <a:pPr algn="ctr"/>
                      <a:r>
                        <a:rPr lang="zh-CN" altLang="en-US" sz="2000" dirty="0" smtClean="0">
                          <a:latin typeface="+mn-ea"/>
                        </a:rPr>
                        <a:t>合肥和瑞知识产权代理事务所（普通合伙）</a:t>
                      </a:r>
                      <a:endParaRPr lang="zh-CN" altLang="en-US" sz="2000" dirty="0" smtClean="0">
                        <a:latin typeface="+mn-ea"/>
                      </a:endParaRPr>
                    </a:p>
                  </a:txBody>
                  <a:tcPr anchor="ctr"/>
                </a:tc>
              </a:tr>
              <a:tr h="301472">
                <a:tc>
                  <a:txBody>
                    <a:bodyPr/>
                    <a:lstStyle/>
                    <a:p>
                      <a:pPr algn="ctr"/>
                      <a:r>
                        <a:rPr lang="zh-CN" altLang="en-US" sz="2000" dirty="0" smtClean="0">
                          <a:solidFill>
                            <a:schemeClr val="bg2">
                              <a:lumMod val="25000"/>
                            </a:schemeClr>
                          </a:solidFill>
                          <a:latin typeface="+mn-ea"/>
                        </a:rPr>
                        <a:t>注册地址</a:t>
                      </a:r>
                      <a:endParaRPr lang="zh-CN" altLang="en-US" sz="2000" dirty="0" smtClean="0">
                        <a:solidFill>
                          <a:schemeClr val="bg2">
                            <a:lumMod val="25000"/>
                          </a:schemeClr>
                        </a:solidFill>
                        <a:latin typeface="+mn-ea"/>
                      </a:endParaRPr>
                    </a:p>
                  </a:txBody>
                  <a:tcPr anchor="ctr"/>
                </a:tc>
                <a:tc>
                  <a:txBody>
                    <a:bodyPr/>
                    <a:lstStyle/>
                    <a:p>
                      <a:pPr algn="ctr"/>
                      <a:r>
                        <a:rPr lang="zh-CN" altLang="en-US" sz="2000" dirty="0" smtClean="0">
                          <a:solidFill>
                            <a:schemeClr val="bg2">
                              <a:lumMod val="25000"/>
                            </a:schemeClr>
                          </a:solidFill>
                          <a:latin typeface="+mn-ea"/>
                          <a:cs typeface="+mn-ea"/>
                        </a:rPr>
                        <a:t>安徽</a:t>
                      </a:r>
                      <a:r>
                        <a:rPr lang="en-US" altLang="zh-CN" sz="2000" dirty="0" smtClean="0">
                          <a:solidFill>
                            <a:schemeClr val="bg2">
                              <a:lumMod val="25000"/>
                            </a:schemeClr>
                          </a:solidFill>
                          <a:latin typeface="+mn-ea"/>
                          <a:cs typeface="+mn-ea"/>
                        </a:rPr>
                        <a:t>·</a:t>
                      </a:r>
                      <a:r>
                        <a:rPr lang="zh-CN" altLang="en-US" sz="2000" dirty="0" smtClean="0">
                          <a:solidFill>
                            <a:schemeClr val="bg2">
                              <a:lumMod val="25000"/>
                            </a:schemeClr>
                          </a:solidFill>
                          <a:latin typeface="+mn-ea"/>
                          <a:cs typeface="+mn-ea"/>
                        </a:rPr>
                        <a:t>合肥</a:t>
                      </a:r>
                      <a:endParaRPr lang="zh-CN" altLang="en-US" sz="2000" dirty="0">
                        <a:solidFill>
                          <a:schemeClr val="bg2">
                            <a:lumMod val="25000"/>
                          </a:schemeClr>
                        </a:solidFill>
                        <a:latin typeface="+mn-ea"/>
                        <a:cs typeface="+mn-ea"/>
                      </a:endParaRPr>
                    </a:p>
                  </a:txBody>
                  <a:tcPr anchor="ctr"/>
                </a:tc>
              </a:tr>
              <a:tr h="301472">
                <a:tc>
                  <a:txBody>
                    <a:bodyPr/>
                    <a:lstStyle/>
                    <a:p>
                      <a:pPr algn="ctr"/>
                      <a:r>
                        <a:rPr lang="zh-CN" altLang="en-US" sz="2000" dirty="0" smtClean="0">
                          <a:solidFill>
                            <a:schemeClr val="bg2">
                              <a:lumMod val="25000"/>
                            </a:schemeClr>
                          </a:solidFill>
                          <a:latin typeface="+mn-ea"/>
                        </a:rPr>
                        <a:t>成立时间</a:t>
                      </a:r>
                      <a:endParaRPr lang="zh-CN" altLang="en-US" sz="2000" dirty="0" smtClean="0">
                        <a:solidFill>
                          <a:schemeClr val="bg2">
                            <a:lumMod val="25000"/>
                          </a:schemeClr>
                        </a:solidFill>
                        <a:latin typeface="+mn-ea"/>
                      </a:endParaRPr>
                    </a:p>
                  </a:txBody>
                  <a:tcPr anchor="ctr"/>
                </a:tc>
                <a:tc>
                  <a:txBody>
                    <a:bodyPr/>
                    <a:lstStyle/>
                    <a:p>
                      <a:pPr algn="ctr"/>
                      <a:r>
                        <a:rPr lang="en-US" altLang="zh-CN" sz="2000" dirty="0" smtClean="0">
                          <a:solidFill>
                            <a:schemeClr val="bg2">
                              <a:lumMod val="25000"/>
                            </a:schemeClr>
                          </a:solidFill>
                          <a:latin typeface="+mn-ea"/>
                          <a:cs typeface="+mn-ea"/>
                        </a:rPr>
                        <a:t>2012</a:t>
                      </a:r>
                      <a:r>
                        <a:rPr lang="zh-CN" altLang="en-US" sz="2000" dirty="0" smtClean="0">
                          <a:solidFill>
                            <a:schemeClr val="bg2">
                              <a:lumMod val="25000"/>
                            </a:schemeClr>
                          </a:solidFill>
                          <a:latin typeface="+mn-ea"/>
                          <a:cs typeface="+mn-ea"/>
                        </a:rPr>
                        <a:t>年</a:t>
                      </a:r>
                      <a:r>
                        <a:rPr lang="en-US" altLang="zh-CN" sz="2000" dirty="0" smtClean="0">
                          <a:solidFill>
                            <a:schemeClr val="bg2">
                              <a:lumMod val="25000"/>
                            </a:schemeClr>
                          </a:solidFill>
                          <a:latin typeface="+mn-ea"/>
                          <a:cs typeface="+mn-ea"/>
                        </a:rPr>
                        <a:t>05</a:t>
                      </a:r>
                      <a:r>
                        <a:rPr lang="zh-CN" altLang="en-US" sz="2000" dirty="0" smtClean="0">
                          <a:solidFill>
                            <a:schemeClr val="bg2">
                              <a:lumMod val="25000"/>
                            </a:schemeClr>
                          </a:solidFill>
                          <a:latin typeface="+mn-ea"/>
                          <a:cs typeface="+mn-ea"/>
                        </a:rPr>
                        <a:t>月</a:t>
                      </a:r>
                      <a:r>
                        <a:rPr lang="en-US" altLang="zh-CN" sz="2000" dirty="0" smtClean="0">
                          <a:solidFill>
                            <a:schemeClr val="bg2">
                              <a:lumMod val="25000"/>
                            </a:schemeClr>
                          </a:solidFill>
                          <a:latin typeface="+mn-ea"/>
                          <a:cs typeface="+mn-ea"/>
                        </a:rPr>
                        <a:t>14</a:t>
                      </a:r>
                      <a:r>
                        <a:rPr lang="zh-CN" altLang="en-US" sz="2000" dirty="0" smtClean="0">
                          <a:solidFill>
                            <a:schemeClr val="bg2">
                              <a:lumMod val="25000"/>
                            </a:schemeClr>
                          </a:solidFill>
                          <a:latin typeface="+mn-ea"/>
                          <a:cs typeface="+mn-ea"/>
                        </a:rPr>
                        <a:t>日</a:t>
                      </a:r>
                      <a:endParaRPr lang="zh-CN" altLang="en-US" sz="2000" dirty="0">
                        <a:solidFill>
                          <a:schemeClr val="bg2">
                            <a:lumMod val="25000"/>
                          </a:schemeClr>
                        </a:solidFill>
                        <a:latin typeface="+mn-ea"/>
                        <a:cs typeface="+mn-ea"/>
                      </a:endParaRPr>
                    </a:p>
                  </a:txBody>
                  <a:tcPr anchor="ctr"/>
                </a:tc>
              </a:tr>
              <a:tr h="520350">
                <a:tc>
                  <a:txBody>
                    <a:bodyPr/>
                    <a:lstStyle/>
                    <a:p>
                      <a:pPr algn="ctr"/>
                      <a:r>
                        <a:rPr lang="zh-CN" altLang="zh-CN" sz="2000" kern="1200" dirty="0" smtClean="0">
                          <a:solidFill>
                            <a:schemeClr val="bg2">
                              <a:lumMod val="25000"/>
                            </a:schemeClr>
                          </a:solidFill>
                          <a:effectLst/>
                          <a:latin typeface="+mn-ea"/>
                          <a:cs typeface="+mn-cs"/>
                        </a:rPr>
                        <a:t>专利代理资质年限</a:t>
                      </a:r>
                      <a:endParaRPr lang="zh-CN" altLang="zh-CN" sz="2000" kern="1200" dirty="0" smtClean="0">
                        <a:solidFill>
                          <a:schemeClr val="bg2">
                            <a:lumMod val="25000"/>
                          </a:schemeClr>
                        </a:solidFill>
                        <a:effectLst/>
                        <a:latin typeface="+mn-ea"/>
                        <a:cs typeface="+mn-cs"/>
                      </a:endParaRPr>
                    </a:p>
                  </a:txBody>
                  <a:tcPr anchor="ctr"/>
                </a:tc>
                <a:tc>
                  <a:txBody>
                    <a:bodyPr/>
                    <a:lstStyle/>
                    <a:p>
                      <a:pPr algn="ctr"/>
                      <a:r>
                        <a:rPr lang="en-US" altLang="zh-CN" sz="2000" dirty="0" smtClean="0">
                          <a:solidFill>
                            <a:schemeClr val="bg2">
                              <a:lumMod val="25000"/>
                            </a:schemeClr>
                          </a:solidFill>
                          <a:latin typeface="+mn-ea"/>
                          <a:cs typeface="+mn-ea"/>
                        </a:rPr>
                        <a:t>7</a:t>
                      </a:r>
                      <a:r>
                        <a:rPr lang="zh-CN" altLang="en-US" sz="2000" dirty="0" smtClean="0">
                          <a:solidFill>
                            <a:schemeClr val="bg2">
                              <a:lumMod val="25000"/>
                            </a:schemeClr>
                          </a:solidFill>
                          <a:latin typeface="+mn-ea"/>
                          <a:cs typeface="+mn-ea"/>
                        </a:rPr>
                        <a:t>年</a:t>
                      </a:r>
                      <a:endParaRPr lang="zh-CN" altLang="en-US" sz="2000" dirty="0">
                        <a:solidFill>
                          <a:schemeClr val="bg2">
                            <a:lumMod val="25000"/>
                          </a:schemeClr>
                        </a:solidFill>
                        <a:latin typeface="+mn-ea"/>
                        <a:cs typeface="+mn-ea"/>
                      </a:endParaRPr>
                    </a:p>
                  </a:txBody>
                  <a:tcPr anchor="ctr"/>
                </a:tc>
              </a:tr>
              <a:tr h="301472">
                <a:tc>
                  <a:txBody>
                    <a:bodyPr/>
                    <a:lstStyle/>
                    <a:p>
                      <a:pPr algn="ctr"/>
                      <a:r>
                        <a:rPr lang="zh-CN" altLang="en-US" sz="2000" dirty="0" smtClean="0">
                          <a:solidFill>
                            <a:schemeClr val="bg2">
                              <a:lumMod val="25000"/>
                            </a:schemeClr>
                          </a:solidFill>
                          <a:latin typeface="+mn-ea"/>
                        </a:rPr>
                        <a:t>注册资金</a:t>
                      </a:r>
                      <a:endParaRPr lang="zh-CN" altLang="en-US" sz="2000" dirty="0" smtClean="0">
                        <a:solidFill>
                          <a:schemeClr val="bg2">
                            <a:lumMod val="25000"/>
                          </a:schemeClr>
                        </a:solidFill>
                        <a:latin typeface="+mn-ea"/>
                      </a:endParaRPr>
                    </a:p>
                  </a:txBody>
                  <a:tcPr anchor="ctr"/>
                </a:tc>
                <a:tc>
                  <a:txBody>
                    <a:bodyPr/>
                    <a:lstStyle/>
                    <a:p>
                      <a:pPr algn="ctr"/>
                      <a:r>
                        <a:rPr lang="en-US" altLang="zh-CN" sz="2000" dirty="0" smtClean="0">
                          <a:solidFill>
                            <a:schemeClr val="bg2">
                              <a:lumMod val="25000"/>
                            </a:schemeClr>
                          </a:solidFill>
                          <a:latin typeface="+mn-ea"/>
                          <a:cs typeface="+mn-ea"/>
                        </a:rPr>
                        <a:t>100</a:t>
                      </a:r>
                      <a:r>
                        <a:rPr lang="zh-CN" altLang="en-US" sz="2000" dirty="0" smtClean="0">
                          <a:solidFill>
                            <a:schemeClr val="bg2">
                              <a:lumMod val="25000"/>
                            </a:schemeClr>
                          </a:solidFill>
                          <a:latin typeface="+mn-ea"/>
                          <a:cs typeface="+mn-ea"/>
                        </a:rPr>
                        <a:t>万</a:t>
                      </a:r>
                      <a:endParaRPr lang="zh-CN" altLang="en-US" sz="2000" dirty="0">
                        <a:solidFill>
                          <a:schemeClr val="bg2">
                            <a:lumMod val="25000"/>
                          </a:schemeClr>
                        </a:solidFill>
                        <a:latin typeface="+mn-ea"/>
                        <a:cs typeface="+mn-ea"/>
                      </a:endParaRPr>
                    </a:p>
                  </a:txBody>
                  <a:tcPr anchor="ctr"/>
                </a:tc>
              </a:tr>
              <a:tr h="301472">
                <a:tc>
                  <a:txBody>
                    <a:bodyPr/>
                    <a:lstStyle/>
                    <a:p>
                      <a:pPr algn="ctr"/>
                      <a:r>
                        <a:rPr lang="zh-CN" altLang="en-US" sz="2000" dirty="0" smtClean="0">
                          <a:solidFill>
                            <a:schemeClr val="bg2">
                              <a:lumMod val="25000"/>
                            </a:schemeClr>
                          </a:solidFill>
                          <a:latin typeface="+mn-ea"/>
                        </a:rPr>
                        <a:t>执业代理人</a:t>
                      </a:r>
                      <a:endParaRPr lang="zh-CN" altLang="en-US" sz="2000" dirty="0" smtClean="0">
                        <a:solidFill>
                          <a:schemeClr val="bg2">
                            <a:lumMod val="25000"/>
                          </a:schemeClr>
                        </a:solidFill>
                        <a:latin typeface="+mn-ea"/>
                      </a:endParaRPr>
                    </a:p>
                  </a:txBody>
                  <a:tcPr anchor="ctr"/>
                </a:tc>
                <a:tc>
                  <a:txBody>
                    <a:bodyPr/>
                    <a:lstStyle/>
                    <a:p>
                      <a:pPr algn="ctr"/>
                      <a:r>
                        <a:rPr lang="en-US" altLang="zh-CN" sz="2000" dirty="0" smtClean="0">
                          <a:solidFill>
                            <a:schemeClr val="bg2">
                              <a:lumMod val="25000"/>
                            </a:schemeClr>
                          </a:solidFill>
                          <a:latin typeface="+mn-ea"/>
                          <a:cs typeface="+mn-ea"/>
                        </a:rPr>
                        <a:t>7</a:t>
                      </a:r>
                      <a:r>
                        <a:rPr lang="zh-CN" altLang="en-US" sz="2000" dirty="0" smtClean="0">
                          <a:solidFill>
                            <a:schemeClr val="bg2">
                              <a:lumMod val="25000"/>
                            </a:schemeClr>
                          </a:solidFill>
                          <a:latin typeface="+mn-ea"/>
                          <a:cs typeface="+mn-ea"/>
                        </a:rPr>
                        <a:t>人</a:t>
                      </a:r>
                      <a:endParaRPr lang="zh-CN" altLang="en-US" sz="2000" dirty="0">
                        <a:solidFill>
                          <a:schemeClr val="bg2">
                            <a:lumMod val="25000"/>
                          </a:schemeClr>
                        </a:solidFill>
                        <a:latin typeface="+mn-ea"/>
                        <a:cs typeface="+mn-ea"/>
                      </a:endParaRPr>
                    </a:p>
                  </a:txBody>
                  <a:tcPr anchor="ctr"/>
                </a:tc>
              </a:tr>
              <a:tr h="301472">
                <a:tc>
                  <a:txBody>
                    <a:bodyPr/>
                    <a:lstStyle/>
                    <a:p>
                      <a:pPr algn="ctr"/>
                      <a:r>
                        <a:rPr lang="zh-CN" altLang="en-US" sz="2000" dirty="0" smtClean="0">
                          <a:solidFill>
                            <a:schemeClr val="bg2">
                              <a:lumMod val="25000"/>
                            </a:schemeClr>
                          </a:solidFill>
                          <a:latin typeface="+mn-ea"/>
                        </a:rPr>
                        <a:t>高级职称人员</a:t>
                      </a:r>
                      <a:endParaRPr lang="zh-CN" altLang="en-US" sz="2000" dirty="0" smtClean="0">
                        <a:solidFill>
                          <a:schemeClr val="bg2">
                            <a:lumMod val="25000"/>
                          </a:schemeClr>
                        </a:solidFill>
                        <a:latin typeface="+mn-ea"/>
                      </a:endParaRPr>
                    </a:p>
                  </a:txBody>
                  <a:tcPr anchor="ctr"/>
                </a:tc>
                <a:tc>
                  <a:txBody>
                    <a:bodyPr/>
                    <a:lstStyle/>
                    <a:p>
                      <a:pPr marL="0" algn="ctr" defTabSz="914400" rtl="0" eaLnBrk="1" latinLnBrk="0" hangingPunct="1"/>
                      <a:r>
                        <a:rPr lang="en-US" altLang="zh-CN" sz="2000" kern="1200" dirty="0" smtClean="0">
                          <a:solidFill>
                            <a:schemeClr val="bg2">
                              <a:lumMod val="25000"/>
                            </a:schemeClr>
                          </a:solidFill>
                          <a:latin typeface="+mn-ea"/>
                          <a:cs typeface="+mn-ea"/>
                        </a:rPr>
                        <a:t>2</a:t>
                      </a:r>
                      <a:r>
                        <a:rPr lang="zh-CN" altLang="en-US" sz="2000" kern="1200" dirty="0" smtClean="0">
                          <a:solidFill>
                            <a:schemeClr val="bg2">
                              <a:lumMod val="25000"/>
                            </a:schemeClr>
                          </a:solidFill>
                          <a:latin typeface="+mn-ea"/>
                          <a:cs typeface="+mn-ea"/>
                        </a:rPr>
                        <a:t>人</a:t>
                      </a:r>
                      <a:endParaRPr lang="zh-CN" altLang="en-US" sz="2000" kern="1200" dirty="0">
                        <a:solidFill>
                          <a:schemeClr val="bg2">
                            <a:lumMod val="25000"/>
                          </a:schemeClr>
                        </a:solidFill>
                        <a:latin typeface="+mn-ea"/>
                        <a:cs typeface="+mn-ea"/>
                      </a:endParaRPr>
                    </a:p>
                  </a:txBody>
                  <a:tcPr anchor="ctr"/>
                </a:tc>
              </a:tr>
              <a:tr h="1412378">
                <a:tc>
                  <a:txBody>
                    <a:bodyPr/>
                    <a:lstStyle/>
                    <a:p>
                      <a:pPr algn="ctr"/>
                      <a:r>
                        <a:rPr lang="zh-CN" altLang="en-US" sz="2000" dirty="0" smtClean="0">
                          <a:solidFill>
                            <a:schemeClr val="bg2">
                              <a:lumMod val="25000"/>
                            </a:schemeClr>
                          </a:solidFill>
                          <a:latin typeface="+mn-ea"/>
                        </a:rPr>
                        <a:t>代理人结构</a:t>
                      </a:r>
                      <a:endParaRPr lang="zh-CN" altLang="en-US" sz="2000" dirty="0" smtClean="0">
                        <a:solidFill>
                          <a:schemeClr val="bg2">
                            <a:lumMod val="25000"/>
                          </a:schemeClr>
                        </a:solidFill>
                        <a:latin typeface="+mn-ea"/>
                      </a:endParaRPr>
                    </a:p>
                  </a:txBody>
                  <a:tcPr anchor="ctr"/>
                </a:tc>
                <a:tc>
                  <a:txBody>
                    <a:bodyPr/>
                    <a:lstStyle/>
                    <a:p>
                      <a:pPr marL="0" algn="l" defTabSz="914400" rtl="0" eaLnBrk="1" latinLnBrk="0" hangingPunct="1"/>
                      <a:r>
                        <a:rPr lang="zh-CN" altLang="en-US" sz="2000" kern="1200" dirty="0" smtClean="0">
                          <a:solidFill>
                            <a:schemeClr val="bg2">
                              <a:lumMod val="25000"/>
                            </a:schemeClr>
                          </a:solidFill>
                          <a:effectLst/>
                          <a:latin typeface="+mn-ea"/>
                          <a:cs typeface="+mn-ea"/>
                        </a:rPr>
                        <a:t>执业专利代理人</a:t>
                      </a:r>
                      <a:r>
                        <a:rPr lang="en-US" altLang="zh-CN" sz="2000" kern="1200" dirty="0" smtClean="0">
                          <a:solidFill>
                            <a:schemeClr val="bg2">
                              <a:lumMod val="25000"/>
                            </a:schemeClr>
                          </a:solidFill>
                          <a:effectLst/>
                          <a:latin typeface="+mn-ea"/>
                          <a:cs typeface="+mn-ea"/>
                        </a:rPr>
                        <a:t>7</a:t>
                      </a:r>
                      <a:r>
                        <a:rPr lang="zh-CN" altLang="zh-CN" sz="2000" kern="1200" dirty="0" smtClean="0">
                          <a:solidFill>
                            <a:schemeClr val="bg2">
                              <a:lumMod val="25000"/>
                            </a:schemeClr>
                          </a:solidFill>
                          <a:effectLst/>
                          <a:latin typeface="+mn-ea"/>
                          <a:cs typeface="+mn-ea"/>
                        </a:rPr>
                        <a:t>人，</a:t>
                      </a:r>
                      <a:r>
                        <a:rPr lang="zh-CN" altLang="en-US" sz="2000" kern="1200" dirty="0" smtClean="0">
                          <a:solidFill>
                            <a:schemeClr val="bg2">
                              <a:lumMod val="25000"/>
                            </a:schemeClr>
                          </a:solidFill>
                          <a:effectLst/>
                          <a:latin typeface="+mn-ea"/>
                          <a:cs typeface="+mn-ea"/>
                        </a:rPr>
                        <a:t>中高级指导老师</a:t>
                      </a:r>
                      <a:r>
                        <a:rPr lang="en-US" altLang="zh-CN" sz="2000" kern="1200" dirty="0" smtClean="0">
                          <a:solidFill>
                            <a:schemeClr val="bg2">
                              <a:lumMod val="25000"/>
                            </a:schemeClr>
                          </a:solidFill>
                          <a:effectLst/>
                          <a:latin typeface="+mn-ea"/>
                          <a:cs typeface="+mn-ea"/>
                        </a:rPr>
                        <a:t>3</a:t>
                      </a:r>
                      <a:r>
                        <a:rPr lang="zh-CN" altLang="en-US" sz="2000" kern="1200" dirty="0" smtClean="0">
                          <a:solidFill>
                            <a:schemeClr val="bg2">
                              <a:lumMod val="25000"/>
                            </a:schemeClr>
                          </a:solidFill>
                          <a:effectLst/>
                          <a:latin typeface="+mn-ea"/>
                          <a:cs typeface="+mn-ea"/>
                        </a:rPr>
                        <a:t>人，</a:t>
                      </a:r>
                      <a:r>
                        <a:rPr lang="zh-CN" altLang="zh-CN" sz="2000" kern="1200" dirty="0" smtClean="0">
                          <a:solidFill>
                            <a:schemeClr val="bg2">
                              <a:lumMod val="25000"/>
                            </a:schemeClr>
                          </a:solidFill>
                          <a:effectLst/>
                          <a:latin typeface="+mn-ea"/>
                          <a:cs typeface="+mn-ea"/>
                        </a:rPr>
                        <a:t>专利代理人助理</a:t>
                      </a:r>
                      <a:r>
                        <a:rPr lang="en-US" altLang="zh-CN" sz="2000" kern="1200" dirty="0" smtClean="0">
                          <a:solidFill>
                            <a:schemeClr val="bg2">
                              <a:lumMod val="25000"/>
                            </a:schemeClr>
                          </a:solidFill>
                          <a:effectLst/>
                          <a:latin typeface="+mn-ea"/>
                          <a:cs typeface="+mn-ea"/>
                        </a:rPr>
                        <a:t>7</a:t>
                      </a:r>
                      <a:r>
                        <a:rPr lang="zh-CN" altLang="zh-CN" sz="2000" kern="1200" dirty="0" smtClean="0">
                          <a:solidFill>
                            <a:schemeClr val="bg2">
                              <a:lumMod val="25000"/>
                            </a:schemeClr>
                          </a:solidFill>
                          <a:effectLst/>
                          <a:latin typeface="+mn-ea"/>
                          <a:cs typeface="+mn-ea"/>
                        </a:rPr>
                        <a:t>人，流程人员</a:t>
                      </a:r>
                      <a:r>
                        <a:rPr lang="en-US" altLang="zh-CN" sz="2000" kern="1200" dirty="0" smtClean="0">
                          <a:solidFill>
                            <a:schemeClr val="bg2">
                              <a:lumMod val="25000"/>
                            </a:schemeClr>
                          </a:solidFill>
                          <a:effectLst/>
                          <a:latin typeface="+mn-ea"/>
                          <a:cs typeface="+mn-ea"/>
                        </a:rPr>
                        <a:t>2</a:t>
                      </a:r>
                      <a:r>
                        <a:rPr lang="zh-CN" altLang="zh-CN" sz="2000" kern="1200" dirty="0" smtClean="0">
                          <a:solidFill>
                            <a:schemeClr val="bg2">
                              <a:lumMod val="25000"/>
                            </a:schemeClr>
                          </a:solidFill>
                          <a:effectLst/>
                          <a:latin typeface="+mn-ea"/>
                          <a:cs typeface="+mn-ea"/>
                        </a:rPr>
                        <a:t>人。</a:t>
                      </a:r>
                      <a:endParaRPr lang="zh-CN" altLang="zh-CN" sz="2000" kern="1200" dirty="0" smtClean="0">
                        <a:solidFill>
                          <a:schemeClr val="bg2">
                            <a:lumMod val="25000"/>
                          </a:schemeClr>
                        </a:solidFill>
                        <a:effectLst/>
                        <a:latin typeface="+mn-ea"/>
                        <a:cs typeface="+mn-ea"/>
                      </a:endParaRPr>
                    </a:p>
                    <a:p>
                      <a:pPr marL="0" algn="l" defTabSz="914400" rtl="0" eaLnBrk="1" latinLnBrk="0" hangingPunct="1"/>
                      <a:r>
                        <a:rPr lang="zh-CN" altLang="zh-CN" sz="2000" kern="1200" dirty="0" smtClean="0">
                          <a:solidFill>
                            <a:schemeClr val="bg2">
                              <a:lumMod val="25000"/>
                            </a:schemeClr>
                          </a:solidFill>
                          <a:effectLst/>
                          <a:latin typeface="+mn-ea"/>
                          <a:cs typeface="+mn-ea"/>
                        </a:rPr>
                        <a:t>各领域的主管代理人在本领域从事专利代理的工作</a:t>
                      </a:r>
                      <a:r>
                        <a:rPr lang="zh-CN" altLang="en-US" sz="2000" kern="1200" dirty="0" smtClean="0">
                          <a:solidFill>
                            <a:schemeClr val="bg2">
                              <a:lumMod val="25000"/>
                            </a:schemeClr>
                          </a:solidFill>
                          <a:effectLst/>
                          <a:latin typeface="+mn-ea"/>
                          <a:cs typeface="+mn-ea"/>
                        </a:rPr>
                        <a:t>年限</a:t>
                      </a:r>
                      <a:r>
                        <a:rPr lang="zh-CN" altLang="zh-CN" sz="2000" kern="1200" dirty="0" smtClean="0">
                          <a:solidFill>
                            <a:schemeClr val="bg2">
                              <a:lumMod val="25000"/>
                            </a:schemeClr>
                          </a:solidFill>
                          <a:effectLst/>
                          <a:latin typeface="+mn-ea"/>
                          <a:cs typeface="+mn-ea"/>
                        </a:rPr>
                        <a:t>平均为</a:t>
                      </a:r>
                      <a:r>
                        <a:rPr lang="en-US" altLang="zh-CN" sz="2000" kern="1200" dirty="0" smtClean="0">
                          <a:solidFill>
                            <a:schemeClr val="bg2">
                              <a:lumMod val="25000"/>
                            </a:schemeClr>
                          </a:solidFill>
                          <a:effectLst/>
                          <a:latin typeface="+mn-ea"/>
                          <a:cs typeface="+mn-ea"/>
                        </a:rPr>
                        <a:t>7</a:t>
                      </a:r>
                      <a:r>
                        <a:rPr lang="zh-CN" altLang="zh-CN" sz="2000" kern="1200" dirty="0" smtClean="0">
                          <a:solidFill>
                            <a:schemeClr val="bg2">
                              <a:lumMod val="25000"/>
                            </a:schemeClr>
                          </a:solidFill>
                          <a:effectLst/>
                          <a:latin typeface="+mn-ea"/>
                          <a:cs typeface="+mn-ea"/>
                        </a:rPr>
                        <a:t>年。</a:t>
                      </a:r>
                      <a:endParaRPr lang="zh-CN" altLang="en-US" sz="2000" kern="1200" dirty="0">
                        <a:solidFill>
                          <a:schemeClr val="bg2">
                            <a:lumMod val="25000"/>
                          </a:schemeClr>
                        </a:solidFill>
                        <a:latin typeface="+mn-ea"/>
                        <a:cs typeface="+mn-ea"/>
                      </a:endParaRPr>
                    </a:p>
                  </a:txBody>
                  <a:tcPr anchor="ct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244408" y="6021288"/>
            <a:ext cx="641584" cy="540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zh-CN" altLang="en-US" dirty="0"/>
              <a:t>和</a:t>
            </a:r>
            <a:r>
              <a:rPr lang="zh-CN" altLang="en-US" dirty="0" smtClean="0"/>
              <a:t>瑞资质</a:t>
            </a:r>
            <a:endParaRPr lang="zh-CN" altLang="en-US" dirty="0"/>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244408" y="6021288"/>
            <a:ext cx="641584" cy="540000"/>
          </a:xfrm>
          <a:prstGeom prst="rect">
            <a:avLst/>
          </a:prstGeom>
        </p:spPr>
      </p:pic>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l="1893" b="2414"/>
          <a:stretch>
            <a:fillRect/>
          </a:stretch>
        </p:blipFill>
        <p:spPr>
          <a:xfrm>
            <a:off x="1115616" y="1363188"/>
            <a:ext cx="7008728" cy="49281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内容占位符 14"/>
          <p:cNvSpPr>
            <a:spLocks noGrp="1"/>
          </p:cNvSpPr>
          <p:nvPr>
            <p:ph idx="1"/>
          </p:nvPr>
        </p:nvSpPr>
        <p:spPr>
          <a:xfrm>
            <a:off x="323215" y="1630680"/>
            <a:ext cx="8470265" cy="4526915"/>
          </a:xfrm>
        </p:spPr>
        <p:txBody>
          <a:bodyPr>
            <a:noAutofit/>
          </a:bodyPr>
          <a:lstStyle/>
          <a:p>
            <a:pPr marL="0" indent="0">
              <a:lnSpc>
                <a:spcPts val="3000"/>
              </a:lnSpc>
              <a:buNone/>
            </a:pPr>
            <a:r>
              <a:rPr lang="en-US" altLang="zh-CN" sz="1600" kern="1400" spc="100" dirty="0">
                <a:latin typeface="+mn-ea"/>
                <a:cs typeface="+mn-ea"/>
              </a:rPr>
              <a:t>1.</a:t>
            </a:r>
            <a:r>
              <a:rPr lang="zh-CN" altLang="en-US" sz="1600" kern="1400" spc="100" dirty="0">
                <a:latin typeface="+mn-ea"/>
                <a:cs typeface="+mn-ea"/>
              </a:rPr>
              <a:t>安徽省发明专利代理质量简报（</a:t>
            </a:r>
            <a:r>
              <a:rPr lang="en-US" altLang="zh-CN" sz="1600" kern="1400" spc="100" dirty="0">
                <a:latin typeface="+mn-ea"/>
                <a:cs typeface="+mn-ea"/>
              </a:rPr>
              <a:t>2015.1-2016.11</a:t>
            </a:r>
            <a:r>
              <a:rPr lang="zh-CN" altLang="en-US" sz="1600" kern="1400" spc="100" dirty="0">
                <a:latin typeface="+mn-ea"/>
                <a:cs typeface="+mn-ea"/>
              </a:rPr>
              <a:t>）省内代理机构代理质量评比排名第二。</a:t>
            </a:r>
            <a:endParaRPr lang="zh-CN" altLang="en-US" sz="1600" kern="1400" spc="100" dirty="0">
              <a:latin typeface="+mn-ea"/>
              <a:cs typeface="+mn-ea"/>
            </a:endParaRPr>
          </a:p>
          <a:p>
            <a:pPr marL="0" indent="0">
              <a:lnSpc>
                <a:spcPts val="3000"/>
              </a:lnSpc>
              <a:buNone/>
            </a:pPr>
            <a:r>
              <a:rPr lang="en-US" altLang="zh-CN" sz="1600" kern="1400" spc="100" dirty="0" smtClean="0">
                <a:latin typeface="+mn-ea"/>
                <a:cs typeface="+mn-ea"/>
              </a:rPr>
              <a:t>2</a:t>
            </a:r>
            <a:r>
              <a:rPr lang="en-US" altLang="zh-CN" sz="1600" kern="1400" spc="100" dirty="0">
                <a:latin typeface="+mn-ea"/>
                <a:cs typeface="+mn-ea"/>
              </a:rPr>
              <a:t>.</a:t>
            </a:r>
            <a:r>
              <a:rPr lang="zh-CN" altLang="en-US" sz="1600" kern="1400" spc="100" dirty="0">
                <a:latin typeface="+mn-ea"/>
                <a:cs typeface="+mn-ea"/>
              </a:rPr>
              <a:t>安徽省发明专利代理质量简报（</a:t>
            </a:r>
            <a:r>
              <a:rPr lang="en-US" altLang="zh-CN" sz="1600" kern="1400" spc="100" dirty="0">
                <a:latin typeface="+mn-ea"/>
                <a:cs typeface="+mn-ea"/>
              </a:rPr>
              <a:t>2017.1-2017.12</a:t>
            </a:r>
            <a:r>
              <a:rPr lang="zh-CN" altLang="en-US" sz="1600" kern="1400" spc="100" dirty="0">
                <a:latin typeface="+mn-ea"/>
                <a:cs typeface="+mn-ea"/>
              </a:rPr>
              <a:t>）省内代理机构代理质量评比排名第二。</a:t>
            </a:r>
            <a:endParaRPr lang="zh-CN" altLang="en-US" sz="1600" kern="1400" spc="100" dirty="0">
              <a:latin typeface="+mn-ea"/>
              <a:cs typeface="+mn-ea"/>
            </a:endParaRPr>
          </a:p>
          <a:p>
            <a:pPr marL="0" indent="0">
              <a:lnSpc>
                <a:spcPts val="3000"/>
              </a:lnSpc>
              <a:buNone/>
            </a:pPr>
            <a:r>
              <a:rPr lang="en-US" altLang="zh-CN" sz="1600" kern="1400" spc="100" dirty="0" smtClean="0">
                <a:latin typeface="+mn-ea"/>
                <a:cs typeface="+mn-ea"/>
              </a:rPr>
              <a:t>3</a:t>
            </a:r>
            <a:r>
              <a:rPr lang="en-US" altLang="zh-CN" sz="1600" kern="1400" spc="100" dirty="0">
                <a:latin typeface="+mn-ea"/>
                <a:cs typeface="+mn-ea"/>
              </a:rPr>
              <a:t>.</a:t>
            </a:r>
            <a:r>
              <a:rPr lang="zh-CN" altLang="en-US" sz="1600" kern="1400" spc="100" dirty="0">
                <a:latin typeface="+mn-ea"/>
                <a:cs typeface="+mn-ea"/>
              </a:rPr>
              <a:t>安徽省发明专利代理质量简报（</a:t>
            </a:r>
            <a:r>
              <a:rPr lang="en-US" altLang="zh-CN" sz="1600" kern="1400" spc="100" dirty="0">
                <a:latin typeface="+mn-ea"/>
                <a:cs typeface="+mn-ea"/>
              </a:rPr>
              <a:t>2018.1-2018.12</a:t>
            </a:r>
            <a:r>
              <a:rPr lang="zh-CN" altLang="en-US" sz="1600" kern="1400" spc="100" dirty="0">
                <a:latin typeface="+mn-ea"/>
                <a:cs typeface="+mn-ea"/>
              </a:rPr>
              <a:t>）省内代理机构代理质量评比排名第一。</a:t>
            </a:r>
            <a:endParaRPr lang="zh-CN" altLang="en-US" sz="1600" kern="1400" spc="100" dirty="0">
              <a:latin typeface="+mn-ea"/>
              <a:cs typeface="+mn-ea"/>
            </a:endParaRPr>
          </a:p>
          <a:p>
            <a:pPr marL="0" indent="0">
              <a:lnSpc>
                <a:spcPts val="3000"/>
              </a:lnSpc>
              <a:buNone/>
            </a:pPr>
            <a:r>
              <a:rPr lang="en-US" altLang="zh-CN" sz="1600" kern="1400" spc="100" dirty="0" smtClean="0">
                <a:latin typeface="+mn-ea"/>
                <a:cs typeface="+mn-ea"/>
                <a:sym typeface="+mn-ea"/>
              </a:rPr>
              <a:t>4.</a:t>
            </a:r>
            <a:r>
              <a:rPr lang="zh-CN" altLang="en-US" sz="1600" kern="1400" spc="100" dirty="0">
                <a:latin typeface="+mn-ea"/>
                <a:cs typeface="+mn-ea"/>
                <a:sym typeface="+mn-ea"/>
              </a:rPr>
              <a:t>我所代理人任岗生是首批安徽省知识产权专家顾问团专家</a:t>
            </a:r>
            <a:r>
              <a:rPr lang="zh-CN" altLang="en-US" sz="1600" kern="1400" spc="100" dirty="0" smtClean="0">
                <a:latin typeface="+mn-ea"/>
                <a:cs typeface="+mn-ea"/>
                <a:sym typeface="+mn-ea"/>
              </a:rPr>
              <a:t>和全国首批诉讼代理人。                                                                                             </a:t>
            </a:r>
            <a:endParaRPr lang="zh-CN" altLang="en-US" sz="1600" kern="1400" spc="100" dirty="0" smtClean="0">
              <a:latin typeface="+mn-ea"/>
              <a:cs typeface="+mn-ea"/>
              <a:sym typeface="+mn-ea"/>
            </a:endParaRPr>
          </a:p>
          <a:p>
            <a:pPr marL="0" indent="0">
              <a:lnSpc>
                <a:spcPts val="3000"/>
              </a:lnSpc>
              <a:buNone/>
            </a:pPr>
            <a:r>
              <a:rPr lang="en-US" altLang="zh-CN" sz="1600" kern="1400" spc="100" dirty="0" smtClean="0">
                <a:latin typeface="+mn-ea"/>
                <a:cs typeface="+mn-ea"/>
                <a:sym typeface="+mn-ea"/>
              </a:rPr>
              <a:t>5.2017</a:t>
            </a:r>
            <a:r>
              <a:rPr lang="zh-CN" altLang="en-US" sz="1600" kern="1400" spc="100" dirty="0">
                <a:latin typeface="+mn-ea"/>
                <a:cs typeface="+mn-ea"/>
                <a:sym typeface="+mn-ea"/>
              </a:rPr>
              <a:t>年我所代理人王挺获得</a:t>
            </a:r>
            <a:r>
              <a:rPr lang="en-US" altLang="zh-CN" sz="1600" kern="1400" spc="100" dirty="0">
                <a:latin typeface="+mn-ea"/>
                <a:cs typeface="+mn-ea"/>
                <a:sym typeface="+mn-ea"/>
              </a:rPr>
              <a:t>《</a:t>
            </a:r>
            <a:r>
              <a:rPr lang="zh-CN" altLang="en-US" sz="1600" kern="1400" spc="100" dirty="0">
                <a:latin typeface="+mn-ea"/>
                <a:cs typeface="+mn-ea"/>
                <a:sym typeface="+mn-ea"/>
              </a:rPr>
              <a:t>中国知识产权报社</a:t>
            </a:r>
            <a:r>
              <a:rPr lang="en-US" altLang="zh-CN" sz="1600" kern="1400" spc="100" dirty="0">
                <a:latin typeface="+mn-ea"/>
                <a:cs typeface="+mn-ea"/>
                <a:sym typeface="+mn-ea"/>
              </a:rPr>
              <a:t>》</a:t>
            </a:r>
            <a:r>
              <a:rPr lang="zh-CN" altLang="en-US" sz="1600" kern="1400" spc="100" dirty="0">
                <a:latin typeface="+mn-ea"/>
                <a:cs typeface="+mn-ea"/>
                <a:sym typeface="+mn-ea"/>
              </a:rPr>
              <a:t>颁发的星级代理人荣誉证书。</a:t>
            </a:r>
            <a:endParaRPr lang="zh-CN" altLang="en-US" sz="1600" kern="1400" spc="100" dirty="0" smtClean="0">
              <a:latin typeface="+mn-ea"/>
              <a:cs typeface="+mn-ea"/>
              <a:sym typeface="+mn-ea"/>
            </a:endParaRPr>
          </a:p>
          <a:p>
            <a:pPr marL="0" lvl="0" indent="0">
              <a:lnSpc>
                <a:spcPts val="3000"/>
              </a:lnSpc>
              <a:buNone/>
            </a:pPr>
            <a:r>
              <a:rPr lang="en-US" altLang="zh-CN" sz="1600" kern="1400" spc="100" dirty="0" smtClean="0">
                <a:solidFill>
                  <a:schemeClr val="tx2"/>
                </a:solidFill>
                <a:latin typeface="+mn-ea"/>
                <a:cs typeface="+mn-ea"/>
                <a:sym typeface="+mn-ea"/>
              </a:rPr>
              <a:t>6.2017</a:t>
            </a:r>
            <a:r>
              <a:rPr lang="zh-CN" altLang="en-US" sz="1600" kern="1400" spc="100" dirty="0">
                <a:latin typeface="+mn-ea"/>
                <a:cs typeface="+mn-ea"/>
                <a:sym typeface="+mn-ea"/>
              </a:rPr>
              <a:t>年我所获得</a:t>
            </a:r>
            <a:r>
              <a:rPr lang="en-US" altLang="zh-CN" sz="1600" kern="1400" spc="100" dirty="0">
                <a:latin typeface="+mn-ea"/>
                <a:cs typeface="+mn-ea"/>
                <a:sym typeface="+mn-ea"/>
              </a:rPr>
              <a:t>《</a:t>
            </a:r>
            <a:r>
              <a:rPr lang="zh-CN" altLang="en-US" sz="1600" kern="1400" spc="100" dirty="0">
                <a:latin typeface="+mn-ea"/>
                <a:cs typeface="+mn-ea"/>
                <a:sym typeface="+mn-ea"/>
              </a:rPr>
              <a:t>中国知识产权报社</a:t>
            </a:r>
            <a:r>
              <a:rPr lang="en-US" altLang="zh-CN" sz="1600" kern="1400" spc="100" dirty="0">
                <a:latin typeface="+mn-ea"/>
                <a:cs typeface="+mn-ea"/>
                <a:sym typeface="+mn-ea"/>
              </a:rPr>
              <a:t>》</a:t>
            </a:r>
            <a:r>
              <a:rPr lang="zh-CN" altLang="en-US" sz="1600" kern="1400" spc="100" dirty="0">
                <a:latin typeface="+mn-ea"/>
                <a:cs typeface="+mn-ea"/>
                <a:sym typeface="+mn-ea"/>
              </a:rPr>
              <a:t>颁发的星级代理机构匾牌。                  </a:t>
            </a:r>
            <a:r>
              <a:rPr lang="zh-CN" altLang="en-US" sz="1600" kern="1400" spc="100" dirty="0" smtClean="0">
                <a:latin typeface="+mn-ea"/>
                <a:cs typeface="+mn-ea"/>
                <a:sym typeface="+mn-ea"/>
              </a:rPr>
              <a:t>                                                                                                  </a:t>
            </a:r>
            <a:r>
              <a:rPr lang="en-US" altLang="zh-CN" sz="1600" kern="1400" spc="100" dirty="0" smtClean="0">
                <a:latin typeface="+mn-ea"/>
                <a:cs typeface="+mn-ea"/>
                <a:sym typeface="+mn-ea"/>
              </a:rPr>
              <a:t>7.</a:t>
            </a:r>
            <a:r>
              <a:rPr lang="en-US" altLang="zh-CN" sz="1600" kern="1400" spc="100" dirty="0">
                <a:latin typeface="+mn-ea"/>
                <a:cs typeface="+mn-ea"/>
                <a:sym typeface="+mn-ea"/>
              </a:rPr>
              <a:t>2018</a:t>
            </a:r>
            <a:r>
              <a:rPr lang="zh-CN" altLang="en-US" sz="1600" kern="1400" spc="100" dirty="0">
                <a:latin typeface="+mn-ea"/>
                <a:cs typeface="+mn-ea"/>
                <a:sym typeface="+mn-ea"/>
              </a:rPr>
              <a:t>年</a:t>
            </a:r>
            <a:r>
              <a:rPr lang="en-US" altLang="zh-CN" sz="1600" kern="1400" spc="100" dirty="0">
                <a:latin typeface="+mn-ea"/>
                <a:cs typeface="+mn-ea"/>
                <a:sym typeface="+mn-ea"/>
              </a:rPr>
              <a:t>6</a:t>
            </a:r>
            <a:r>
              <a:rPr lang="zh-CN" altLang="en-US" sz="1600" kern="1400" spc="100" dirty="0">
                <a:latin typeface="+mn-ea"/>
                <a:cs typeface="+mn-ea"/>
                <a:sym typeface="+mn-ea"/>
              </a:rPr>
              <a:t>月我所中标安徽省知识产权局“专利质量评价技术规范”推广使用服务项目。 </a:t>
            </a:r>
            <a:endParaRPr lang="en-US" altLang="zh-CN" sz="1600" kern="1400" spc="100" dirty="0" smtClean="0">
              <a:latin typeface="+mn-ea"/>
              <a:cs typeface="+mn-ea"/>
            </a:endParaRPr>
          </a:p>
          <a:p>
            <a:pPr marL="0" indent="0">
              <a:lnSpc>
                <a:spcPts val="3000"/>
              </a:lnSpc>
              <a:buNone/>
            </a:pPr>
            <a:r>
              <a:rPr lang="en-US" altLang="zh-CN" sz="1600" kern="1400" spc="100" dirty="0" smtClean="0">
                <a:latin typeface="+mn-ea"/>
                <a:cs typeface="+mn-ea"/>
                <a:sym typeface="+mn-ea"/>
              </a:rPr>
              <a:t>8.</a:t>
            </a:r>
            <a:r>
              <a:rPr lang="en-US" altLang="zh-CN" sz="1600" kern="1400" spc="100" dirty="0">
                <a:latin typeface="+mn-ea"/>
                <a:cs typeface="+mn-ea"/>
                <a:sym typeface="+mn-ea"/>
              </a:rPr>
              <a:t>2018</a:t>
            </a:r>
            <a:r>
              <a:rPr lang="zh-CN" altLang="en-US" sz="1600" kern="1400" spc="100" dirty="0">
                <a:latin typeface="+mn-ea"/>
                <a:cs typeface="+mn-ea"/>
                <a:sym typeface="+mn-ea"/>
              </a:rPr>
              <a:t>年</a:t>
            </a:r>
            <a:r>
              <a:rPr lang="en-US" altLang="zh-CN" sz="1600" kern="1400" spc="100" dirty="0">
                <a:latin typeface="+mn-ea"/>
                <a:cs typeface="+mn-ea"/>
                <a:sym typeface="+mn-ea"/>
              </a:rPr>
              <a:t>11</a:t>
            </a:r>
            <a:r>
              <a:rPr lang="zh-CN" altLang="en-US" sz="1600" kern="1400" spc="100" dirty="0">
                <a:latin typeface="+mn-ea"/>
                <a:cs typeface="+mn-ea"/>
                <a:sym typeface="+mn-ea"/>
              </a:rPr>
              <a:t>月我所所长王挺被评选为安徽省知识产权研究会常务理事。</a:t>
            </a:r>
            <a:endParaRPr lang="zh-CN" altLang="en-US" sz="1600" kern="1400" spc="100" dirty="0">
              <a:latin typeface="+mn-ea"/>
              <a:cs typeface="+mn-ea"/>
              <a:sym typeface="+mn-ea"/>
            </a:endParaRPr>
          </a:p>
        </p:txBody>
      </p:sp>
      <p:sp>
        <p:nvSpPr>
          <p:cNvPr id="5" name="标题 4"/>
          <p:cNvSpPr>
            <a:spLocks noGrp="1"/>
          </p:cNvSpPr>
          <p:nvPr>
            <p:ph type="title"/>
          </p:nvPr>
        </p:nvSpPr>
        <p:spPr/>
        <p:txBody>
          <a:bodyPr/>
          <a:lstStyle/>
          <a:p>
            <a:r>
              <a:rPr lang="zh-CN" altLang="en-US" dirty="0" smtClean="0"/>
              <a:t>荣    誉</a:t>
            </a:r>
            <a:endParaRPr lang="zh-CN" altLang="en-US" dirty="0"/>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244408" y="6021288"/>
            <a:ext cx="641584" cy="540000"/>
          </a:xfrm>
          <a:prstGeom prst="rect">
            <a:avLst/>
          </a:prstGeom>
        </p:spPr>
      </p:pic>
    </p:spTree>
    <p:custDataLst>
      <p:tags r:id="rId2"/>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rotWithShape="1">
          <a:blip r:embed="rId1">
            <a:extLst>
              <a:ext uri="{28A0092B-C50C-407E-A947-70E740481C1C}">
                <a14:useLocalDpi xmlns:a14="http://schemas.microsoft.com/office/drawing/2010/main" val="0"/>
              </a:ext>
            </a:extLst>
          </a:blip>
          <a:srcRect l="534" t="8716" b="16165"/>
          <a:stretch>
            <a:fillRect/>
          </a:stretch>
        </p:blipFill>
        <p:spPr>
          <a:xfrm>
            <a:off x="226423" y="1412776"/>
            <a:ext cx="8741060" cy="5040560"/>
          </a:xfrm>
        </p:spPr>
      </p:pic>
      <p:sp>
        <p:nvSpPr>
          <p:cNvPr id="3" name="标题 2"/>
          <p:cNvSpPr>
            <a:spLocks noGrp="1"/>
          </p:cNvSpPr>
          <p:nvPr>
            <p:ph type="title"/>
          </p:nvPr>
        </p:nvSpPr>
        <p:spPr/>
        <p:txBody>
          <a:bodyPr/>
          <a:lstStyle/>
          <a:p>
            <a:r>
              <a:rPr lang="zh-CN" altLang="en-US" dirty="0" smtClean="0"/>
              <a:t>荣誉展示</a:t>
            </a:r>
            <a:endParaRPr lang="zh-CN"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荣誉展示</a:t>
            </a:r>
            <a:endParaRPr lang="zh-CN" altLang="en-US" dirty="0"/>
          </a:p>
        </p:txBody>
      </p:sp>
      <p:sp>
        <p:nvSpPr>
          <p:cNvPr id="2" name="内容占位符 1"/>
          <p:cNvSpPr>
            <a:spLocks noGrp="1"/>
          </p:cNvSpPr>
          <p:nvPr>
            <p:ph idx="1"/>
          </p:nvPr>
        </p:nvSpPr>
        <p:spPr/>
        <p:txBody>
          <a:bodyPr/>
          <a:lstStyle/>
          <a:p>
            <a:endParaRPr lang="zh-CN" altLang="en-US"/>
          </a:p>
        </p:txBody>
      </p:sp>
      <p:pic>
        <p:nvPicPr>
          <p:cNvPr id="11" name="图片 10"/>
          <p:cNvPicPr>
            <a:picLocks noChangeAspect="1"/>
          </p:cNvPicPr>
          <p:nvPr/>
        </p:nvPicPr>
        <p:blipFill rotWithShape="1">
          <a:blip r:embed="rId1">
            <a:extLst>
              <a:ext uri="{28A0092B-C50C-407E-A947-70E740481C1C}">
                <a14:useLocalDpi xmlns:a14="http://schemas.microsoft.com/office/drawing/2010/main" val="0"/>
              </a:ext>
            </a:extLst>
          </a:blip>
          <a:srcRect l="3779" t="2369" r="2025" b="12987"/>
          <a:stretch>
            <a:fillRect/>
          </a:stretch>
        </p:blipFill>
        <p:spPr>
          <a:xfrm>
            <a:off x="208584" y="1412774"/>
            <a:ext cx="8712969" cy="511256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荣誉展示</a:t>
            </a:r>
            <a:endParaRPr lang="zh-CN" altLang="en-US" dirty="0"/>
          </a:p>
        </p:txBody>
      </p:sp>
      <p:sp>
        <p:nvSpPr>
          <p:cNvPr id="2" name="内容占位符 1"/>
          <p:cNvSpPr>
            <a:spLocks noGrp="1"/>
          </p:cNvSpPr>
          <p:nvPr>
            <p:ph idx="1"/>
          </p:nvPr>
        </p:nvSpPr>
        <p:spPr/>
        <p:txBody>
          <a:bodyPr/>
          <a:lstStyle/>
          <a:p>
            <a:endParaRPr lang="zh-CN" altLang="en-US"/>
          </a:p>
        </p:txBody>
      </p:sp>
      <p:pic>
        <p:nvPicPr>
          <p:cNvPr id="11" name="图片 10"/>
          <p:cNvPicPr>
            <a:picLocks noChangeAspect="1"/>
          </p:cNvPicPr>
          <p:nvPr/>
        </p:nvPicPr>
        <p:blipFill rotWithShape="1">
          <a:blip r:embed="rId1">
            <a:extLst>
              <a:ext uri="{28A0092B-C50C-407E-A947-70E740481C1C}">
                <a14:useLocalDpi xmlns:a14="http://schemas.microsoft.com/office/drawing/2010/main" val="0"/>
              </a:ext>
            </a:extLst>
          </a:blip>
          <a:srcRect t="6409"/>
          <a:stretch>
            <a:fillRect/>
          </a:stretch>
        </p:blipFill>
        <p:spPr>
          <a:xfrm>
            <a:off x="213559" y="1412774"/>
            <a:ext cx="8707993" cy="513522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荣誉展示</a:t>
            </a:r>
            <a:endParaRPr lang="zh-CN" altLang="en-US" dirty="0"/>
          </a:p>
        </p:txBody>
      </p:sp>
      <p:pic>
        <p:nvPicPr>
          <p:cNvPr id="11" name="图片 10"/>
          <p:cNvPicPr>
            <a:picLocks noChangeAspect="1"/>
          </p:cNvPicPr>
          <p:nvPr/>
        </p:nvPicPr>
        <p:blipFill rotWithShape="1">
          <a:blip r:embed="rId1">
            <a:extLst>
              <a:ext uri="{28A0092B-C50C-407E-A947-70E740481C1C}">
                <a14:useLocalDpi xmlns:a14="http://schemas.microsoft.com/office/drawing/2010/main" val="0"/>
              </a:ext>
            </a:extLst>
          </a:blip>
          <a:srcRect l="3390" t="1962" r="3775" b="2977"/>
          <a:stretch>
            <a:fillRect/>
          </a:stretch>
        </p:blipFill>
        <p:spPr>
          <a:xfrm>
            <a:off x="971600" y="1412774"/>
            <a:ext cx="7141403" cy="5171804"/>
          </a:xfrm>
          <a:prstGeom prst="rect">
            <a:avLst/>
          </a:prstGeom>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SLIDE_MODEL_TYPE" val="timelin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emplate>
  <TotalTime>0</TotalTime>
  <Words>3571</Words>
  <Application>WPS 演示</Application>
  <PresentationFormat>全屏显示(4:3)</PresentationFormat>
  <Paragraphs>445</Paragraphs>
  <Slides>24</Slides>
  <Notes>6</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24</vt:i4>
      </vt:variant>
    </vt:vector>
  </HeadingPairs>
  <TitlesOfParts>
    <vt:vector size="37" baseType="lpstr">
      <vt:lpstr>Arial</vt:lpstr>
      <vt:lpstr>宋体</vt:lpstr>
      <vt:lpstr>Wingdings</vt:lpstr>
      <vt:lpstr>Symbol</vt:lpstr>
      <vt:lpstr>Candara</vt:lpstr>
      <vt:lpstr>华文新魏</vt:lpstr>
      <vt:lpstr>AMGDT</vt:lpstr>
      <vt:lpstr>微软雅黑</vt:lpstr>
      <vt:lpstr>Arial Unicode MS</vt:lpstr>
      <vt:lpstr>华文楷体</vt:lpstr>
      <vt:lpstr>Calibri</vt:lpstr>
      <vt:lpstr>华文楷体</vt:lpstr>
      <vt:lpstr>波形</vt:lpstr>
      <vt:lpstr>中科院合肥研究院专利代理机构招募复审答辩</vt:lpstr>
      <vt:lpstr>目录</vt:lpstr>
      <vt:lpstr>1.和瑞概况</vt:lpstr>
      <vt:lpstr>和瑞资质</vt:lpstr>
      <vt:lpstr>荣    誉</vt:lpstr>
      <vt:lpstr>荣誉展示</vt:lpstr>
      <vt:lpstr>荣誉展示</vt:lpstr>
      <vt:lpstr>荣誉展示</vt:lpstr>
      <vt:lpstr>荣誉展示</vt:lpstr>
      <vt:lpstr>荣誉展示</vt:lpstr>
      <vt:lpstr>荣誉展示</vt:lpstr>
      <vt:lpstr>荣誉展示</vt:lpstr>
      <vt:lpstr>近三年业绩</vt:lpstr>
      <vt:lpstr>2.优势代理领域介绍</vt:lpstr>
      <vt:lpstr>3.高价值专利代理情况介绍</vt:lpstr>
      <vt:lpstr>获奖类高价值专利</vt:lpstr>
      <vt:lpstr>4. PCT代理业绩情况</vt:lpstr>
      <vt:lpstr>PowerPoint 演示文稿</vt:lpstr>
      <vt:lpstr>5.代理合肥研究院知识产权情况</vt:lpstr>
      <vt:lpstr>关于专利复审的需求与服务</vt:lpstr>
      <vt:lpstr>6.对合肥研究院专利代理工作的建议与服务承诺</vt:lpstr>
      <vt:lpstr>6.对合肥研究院专利代理工作的建议与服务承诺</vt:lpstr>
      <vt:lpstr>7.服务报价</vt:lpstr>
      <vt:lpstr>谢谢聆听！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王挺-合肥和瑞知识产权</cp:lastModifiedBy>
  <cp:revision>83</cp:revision>
  <dcterms:created xsi:type="dcterms:W3CDTF">2019-06-15T12:32:00Z</dcterms:created>
  <dcterms:modified xsi:type="dcterms:W3CDTF">2019-06-17T01:29:00Z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2052-11.1.0.8661</vt:lpwstr>
  </property>
</Properties>
</file>