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tableStyles.xml" ContentType="application/vnd.openxmlformats-officedocument.presentationml.tableStyles+xml"/>
  <Override PartName="/ppt/slides/slide147.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diagrams/drawing3.xml" ContentType="application/vnd.ms-office.drawingml.diagramDrawing+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heme/themeOverride2.xml" ContentType="application/vnd.openxmlformats-officedocument.themeOverr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heme/themeOverride7.xml" ContentType="application/vnd.openxmlformats-officedocument.themeOverr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theme/themeOverride3.xml" ContentType="application/vnd.openxmlformats-officedocument.themeOverr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s/slide138.xml" ContentType="application/vnd.openxmlformats-officedocument.presentationml.slid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notesSlides/notesSlide10.xml" ContentType="application/vnd.openxmlformats-officedocument.presentationml.notesSlide+xml"/>
  <Override PartName="/ppt/diagrams/colors6.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theme/themeOverride8.xml" ContentType="application/vnd.openxmlformats-officedocument.themeOverr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Override PartName="/ppt/theme/themeOverride4.xml" ContentType="application/vnd.openxmlformats-officedocument.themeOverr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s/slide139.xml" ContentType="application/vnd.openxmlformats-officedocument.presentationml.slide+xml"/>
  <Override PartName="/ppt/notesSlides/notesSlide11.xml" ContentType="application/vnd.openxmlformats-officedocument.presentationml.notesSlide+xml"/>
  <Override PartName="/ppt/diagrams/data5.xml" ContentType="application/vnd.openxmlformats-officedocument.drawingml.diagramData+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notesSlides/notesSlide6.xml" ContentType="application/vnd.openxmlformats-officedocument.presentationml.notesSlide+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theme/themeOverride9.xml" ContentType="application/vnd.openxmlformats-officedocument.themeOverride+xml"/>
  <Override PartName="/ppt/diagrams/quickStyle6.xml" ContentType="application/vnd.openxmlformats-officedocument.drawingml.diagramStyl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Override5.xml" ContentType="application/vnd.openxmlformats-officedocument.themeOverr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slides/slide129.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52"/>
  </p:notesMasterIdLst>
  <p:handoutMasterIdLst>
    <p:handoutMasterId r:id="rId153"/>
  </p:handoutMasterIdLst>
  <p:sldIdLst>
    <p:sldId id="256" r:id="rId2"/>
    <p:sldId id="386" r:id="rId3"/>
    <p:sldId id="270" r:id="rId4"/>
    <p:sldId id="258" r:id="rId5"/>
    <p:sldId id="271" r:id="rId6"/>
    <p:sldId id="279" r:id="rId7"/>
    <p:sldId id="272" r:id="rId8"/>
    <p:sldId id="280" r:id="rId9"/>
    <p:sldId id="273" r:id="rId10"/>
    <p:sldId id="274" r:id="rId11"/>
    <p:sldId id="275" r:id="rId12"/>
    <p:sldId id="276" r:id="rId13"/>
    <p:sldId id="281" r:id="rId14"/>
    <p:sldId id="282" r:id="rId15"/>
    <p:sldId id="283" r:id="rId16"/>
    <p:sldId id="277" r:id="rId17"/>
    <p:sldId id="278" r:id="rId18"/>
    <p:sldId id="284" r:id="rId19"/>
    <p:sldId id="288" r:id="rId20"/>
    <p:sldId id="289" r:id="rId21"/>
    <p:sldId id="285" r:id="rId22"/>
    <p:sldId id="290" r:id="rId23"/>
    <p:sldId id="291"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 id="314" r:id="rId46"/>
    <p:sldId id="316" r:id="rId47"/>
    <p:sldId id="317" r:id="rId48"/>
    <p:sldId id="318" r:id="rId49"/>
    <p:sldId id="319" r:id="rId50"/>
    <p:sldId id="387" r:id="rId51"/>
    <p:sldId id="322" r:id="rId52"/>
    <p:sldId id="323" r:id="rId53"/>
    <p:sldId id="324" r:id="rId54"/>
    <p:sldId id="325" r:id="rId55"/>
    <p:sldId id="326" r:id="rId56"/>
    <p:sldId id="327" r:id="rId57"/>
    <p:sldId id="433" r:id="rId58"/>
    <p:sldId id="389" r:id="rId59"/>
    <p:sldId id="328" r:id="rId60"/>
    <p:sldId id="329" r:id="rId61"/>
    <p:sldId id="330" r:id="rId62"/>
    <p:sldId id="331" r:id="rId63"/>
    <p:sldId id="332" r:id="rId64"/>
    <p:sldId id="333" r:id="rId65"/>
    <p:sldId id="334" r:id="rId66"/>
    <p:sldId id="388" r:id="rId67"/>
    <p:sldId id="338" r:id="rId68"/>
    <p:sldId id="344" r:id="rId69"/>
    <p:sldId id="346" r:id="rId70"/>
    <p:sldId id="348" r:id="rId71"/>
    <p:sldId id="352" r:id="rId72"/>
    <p:sldId id="353" r:id="rId73"/>
    <p:sldId id="354" r:id="rId74"/>
    <p:sldId id="356" r:id="rId75"/>
    <p:sldId id="355" r:id="rId76"/>
    <p:sldId id="357" r:id="rId77"/>
    <p:sldId id="431" r:id="rId78"/>
    <p:sldId id="341" r:id="rId79"/>
    <p:sldId id="347" r:id="rId80"/>
    <p:sldId id="358" r:id="rId81"/>
    <p:sldId id="359" r:id="rId82"/>
    <p:sldId id="360" r:id="rId83"/>
    <p:sldId id="361" r:id="rId84"/>
    <p:sldId id="362" r:id="rId85"/>
    <p:sldId id="363" r:id="rId86"/>
    <p:sldId id="364" r:id="rId87"/>
    <p:sldId id="365" r:id="rId88"/>
    <p:sldId id="366" r:id="rId89"/>
    <p:sldId id="367" r:id="rId90"/>
    <p:sldId id="342" r:id="rId91"/>
    <p:sldId id="368" r:id="rId92"/>
    <p:sldId id="369" r:id="rId93"/>
    <p:sldId id="371" r:id="rId94"/>
    <p:sldId id="370" r:id="rId95"/>
    <p:sldId id="432" r:id="rId96"/>
    <p:sldId id="343" r:id="rId97"/>
    <p:sldId id="372" r:id="rId98"/>
    <p:sldId id="373" r:id="rId99"/>
    <p:sldId id="374" r:id="rId100"/>
    <p:sldId id="340" r:id="rId101"/>
    <p:sldId id="375" r:id="rId102"/>
    <p:sldId id="339" r:id="rId103"/>
    <p:sldId id="337" r:id="rId104"/>
    <p:sldId id="376" r:id="rId105"/>
    <p:sldId id="377" r:id="rId106"/>
    <p:sldId id="378" r:id="rId107"/>
    <p:sldId id="379" r:id="rId108"/>
    <p:sldId id="380" r:id="rId109"/>
    <p:sldId id="391" r:id="rId110"/>
    <p:sldId id="393" r:id="rId111"/>
    <p:sldId id="394" r:id="rId112"/>
    <p:sldId id="395" r:id="rId113"/>
    <p:sldId id="396" r:id="rId114"/>
    <p:sldId id="398" r:id="rId115"/>
    <p:sldId id="381" r:id="rId116"/>
    <p:sldId id="399" r:id="rId117"/>
    <p:sldId id="404" r:id="rId118"/>
    <p:sldId id="405" r:id="rId119"/>
    <p:sldId id="406" r:id="rId120"/>
    <p:sldId id="407" r:id="rId121"/>
    <p:sldId id="408" r:id="rId122"/>
    <p:sldId id="382" r:id="rId123"/>
    <p:sldId id="400" r:id="rId124"/>
    <p:sldId id="420" r:id="rId125"/>
    <p:sldId id="421" r:id="rId126"/>
    <p:sldId id="422" r:id="rId127"/>
    <p:sldId id="423" r:id="rId128"/>
    <p:sldId id="424" r:id="rId129"/>
    <p:sldId id="425" r:id="rId130"/>
    <p:sldId id="383" r:id="rId131"/>
    <p:sldId id="401" r:id="rId132"/>
    <p:sldId id="409" r:id="rId133"/>
    <p:sldId id="410" r:id="rId134"/>
    <p:sldId id="426" r:id="rId135"/>
    <p:sldId id="427" r:id="rId136"/>
    <p:sldId id="428" r:id="rId137"/>
    <p:sldId id="430" r:id="rId138"/>
    <p:sldId id="384" r:id="rId139"/>
    <p:sldId id="402" r:id="rId140"/>
    <p:sldId id="416" r:id="rId141"/>
    <p:sldId id="417" r:id="rId142"/>
    <p:sldId id="418" r:id="rId143"/>
    <p:sldId id="419" r:id="rId144"/>
    <p:sldId id="385" r:id="rId145"/>
    <p:sldId id="403" r:id="rId146"/>
    <p:sldId id="411" r:id="rId147"/>
    <p:sldId id="412" r:id="rId148"/>
    <p:sldId id="413" r:id="rId149"/>
    <p:sldId id="414" r:id="rId150"/>
    <p:sldId id="390" r:id="rId15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CC3300"/>
    <a:srgbClr val="0000CC"/>
    <a:srgbClr val="333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86198" autoAdjust="0"/>
  </p:normalViewPr>
  <p:slideViewPr>
    <p:cSldViewPr>
      <p:cViewPr>
        <p:scale>
          <a:sx n="75" d="100"/>
          <a:sy n="75" d="100"/>
        </p:scale>
        <p:origin x="-1422" y="-114"/>
      </p:cViewPr>
      <p:guideLst>
        <p:guide orient="horz" pos="2160"/>
        <p:guide pos="2880"/>
      </p:guideLst>
    </p:cSldViewPr>
  </p:slideViewPr>
  <p:outlineViewPr>
    <p:cViewPr>
      <p:scale>
        <a:sx n="33" d="100"/>
        <a:sy n="33" d="100"/>
      </p:scale>
      <p:origin x="0" y="6048"/>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 r:id="rId72" collapse="1"/>
      <p:sld r:id="rId73" collapse="1"/>
      <p:sld r:id="rId74" collapse="1"/>
      <p:sld r:id="rId75" collapse="1"/>
      <p:sld r:id="rId76" collapse="1"/>
      <p:sld r:id="rId77" collapse="1"/>
      <p:sld r:id="rId78" collapse="1"/>
      <p:sld r:id="rId79" collapse="1"/>
      <p:sld r:id="rId80" collapse="1"/>
      <p:sld r:id="rId81" collapse="1"/>
      <p:sld r:id="rId82" collapse="1"/>
      <p:sld r:id="rId83" collapse="1"/>
      <p:sld r:id="rId84" collapse="1"/>
      <p:sld r:id="rId85" collapse="1"/>
      <p:sld r:id="rId86" collapse="1"/>
      <p:sld r:id="rId87" collapse="1"/>
      <p:sld r:id="rId88" collapse="1"/>
      <p:sld r:id="rId89" collapse="1"/>
      <p:sld r:id="rId90" collapse="1"/>
      <p:sld r:id="rId91" collapse="1"/>
      <p:sld r:id="rId92" collapse="1"/>
      <p:sld r:id="rId93" collapse="1"/>
      <p:sld r:id="rId94" collapse="1"/>
      <p:sld r:id="rId95" collapse="1"/>
      <p:sld r:id="rId96" collapse="1"/>
      <p:sld r:id="rId97" collapse="1"/>
      <p:sld r:id="rId98" collapse="1"/>
      <p:sld r:id="rId99" collapse="1"/>
      <p:sld r:id="rId100" collapse="1"/>
      <p:sld r:id="rId101" collapse="1"/>
      <p:sld r:id="rId102" collapse="1"/>
      <p:sld r:id="rId103" collapse="1"/>
      <p:sld r:id="rId104" collapse="1"/>
      <p:sld r:id="rId105" collapse="1"/>
      <p:sld r:id="rId106" collapse="1"/>
      <p:sld r:id="rId107" collapse="1"/>
      <p:sld r:id="rId108" collapse="1"/>
      <p:sld r:id="rId109" collapse="1"/>
      <p:sld r:id="rId110" collapse="1"/>
      <p:sld r:id="rId111" collapse="1"/>
      <p:sld r:id="rId112" collapse="1"/>
      <p:sld r:id="rId113" collapse="1"/>
      <p:sld r:id="rId114" collapse="1"/>
      <p:sld r:id="rId115" collapse="1"/>
      <p:sld r:id="rId116" collapse="1"/>
      <p:sld r:id="rId117" collapse="1"/>
      <p:sld r:id="rId118" collapse="1"/>
      <p:sld r:id="rId119" collapse="1"/>
      <p:sld r:id="rId120" collapse="1"/>
      <p:sld r:id="rId121" collapse="1"/>
      <p:sld r:id="rId122" collapse="1"/>
      <p:sld r:id="rId123" collapse="1"/>
      <p:sld r:id="rId124" collapse="1"/>
      <p:sld r:id="rId125" collapse="1"/>
      <p:sld r:id="rId126" collapse="1"/>
      <p:sld r:id="rId127" collapse="1"/>
      <p:sld r:id="rId128" collapse="1"/>
      <p:sld r:id="rId129" collapse="1"/>
      <p:sld r:id="rId130" collapse="1"/>
      <p:sld r:id="rId131" collapse="1"/>
      <p:sld r:id="rId132" collapse="1"/>
      <p:sld r:id="rId133" collapse="1"/>
      <p:sld r:id="rId134"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288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_rels/viewProps.xml.rels><?xml version="1.0" encoding="UTF-8" standalone="yes"?>
<Relationships xmlns="http://schemas.openxmlformats.org/package/2006/relationships"><Relationship Id="rId26" Type="http://schemas.openxmlformats.org/officeDocument/2006/relationships/slide" Target="slides/slide27.xml"/><Relationship Id="rId117" Type="http://schemas.openxmlformats.org/officeDocument/2006/relationships/slide" Target="slides/slide126.xml"/><Relationship Id="rId21" Type="http://schemas.openxmlformats.org/officeDocument/2006/relationships/slide" Target="slides/slide22.xml"/><Relationship Id="rId42" Type="http://schemas.openxmlformats.org/officeDocument/2006/relationships/slide" Target="slides/slide43.xml"/><Relationship Id="rId47" Type="http://schemas.openxmlformats.org/officeDocument/2006/relationships/slide" Target="slides/slide48.xml"/><Relationship Id="rId63" Type="http://schemas.openxmlformats.org/officeDocument/2006/relationships/slide" Target="slides/slide68.xml"/><Relationship Id="rId68" Type="http://schemas.openxmlformats.org/officeDocument/2006/relationships/slide" Target="slides/slide73.xml"/><Relationship Id="rId84" Type="http://schemas.openxmlformats.org/officeDocument/2006/relationships/slide" Target="slides/slide89.xml"/><Relationship Id="rId89" Type="http://schemas.openxmlformats.org/officeDocument/2006/relationships/slide" Target="slides/slide94.xml"/><Relationship Id="rId112" Type="http://schemas.openxmlformats.org/officeDocument/2006/relationships/slide" Target="slides/slide120.xml"/><Relationship Id="rId133" Type="http://schemas.openxmlformats.org/officeDocument/2006/relationships/slide" Target="slides/slide149.xml"/><Relationship Id="rId16" Type="http://schemas.openxmlformats.org/officeDocument/2006/relationships/slide" Target="slides/slide17.xml"/><Relationship Id="rId107" Type="http://schemas.openxmlformats.org/officeDocument/2006/relationships/slide" Target="slides/slide114.xml"/><Relationship Id="rId11" Type="http://schemas.openxmlformats.org/officeDocument/2006/relationships/slide" Target="slides/slide12.xml"/><Relationship Id="rId32" Type="http://schemas.openxmlformats.org/officeDocument/2006/relationships/slide" Target="slides/slide33.xml"/><Relationship Id="rId37" Type="http://schemas.openxmlformats.org/officeDocument/2006/relationships/slide" Target="slides/slide38.xml"/><Relationship Id="rId53" Type="http://schemas.openxmlformats.org/officeDocument/2006/relationships/slide" Target="slides/slide55.xml"/><Relationship Id="rId58" Type="http://schemas.openxmlformats.org/officeDocument/2006/relationships/slide" Target="slides/slide62.xml"/><Relationship Id="rId74" Type="http://schemas.openxmlformats.org/officeDocument/2006/relationships/slide" Target="slides/slide79.xml"/><Relationship Id="rId79" Type="http://schemas.openxmlformats.org/officeDocument/2006/relationships/slide" Target="slides/slide84.xml"/><Relationship Id="rId102" Type="http://schemas.openxmlformats.org/officeDocument/2006/relationships/slide" Target="slides/slide109.xml"/><Relationship Id="rId123" Type="http://schemas.openxmlformats.org/officeDocument/2006/relationships/slide" Target="slides/slide133.xml"/><Relationship Id="rId128" Type="http://schemas.openxmlformats.org/officeDocument/2006/relationships/slide" Target="slides/slide143.xml"/><Relationship Id="rId5" Type="http://schemas.openxmlformats.org/officeDocument/2006/relationships/slide" Target="slides/slide6.xml"/><Relationship Id="rId90" Type="http://schemas.openxmlformats.org/officeDocument/2006/relationships/slide" Target="slides/slide96.xml"/><Relationship Id="rId95" Type="http://schemas.openxmlformats.org/officeDocument/2006/relationships/slide" Target="slides/slide101.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 Id="rId43" Type="http://schemas.openxmlformats.org/officeDocument/2006/relationships/slide" Target="slides/slide44.xml"/><Relationship Id="rId48" Type="http://schemas.openxmlformats.org/officeDocument/2006/relationships/slide" Target="slides/slide49.xml"/><Relationship Id="rId56" Type="http://schemas.openxmlformats.org/officeDocument/2006/relationships/slide" Target="slides/slide60.xml"/><Relationship Id="rId64" Type="http://schemas.openxmlformats.org/officeDocument/2006/relationships/slide" Target="slides/slide69.xml"/><Relationship Id="rId69" Type="http://schemas.openxmlformats.org/officeDocument/2006/relationships/slide" Target="slides/slide74.xml"/><Relationship Id="rId77" Type="http://schemas.openxmlformats.org/officeDocument/2006/relationships/slide" Target="slides/slide82.xml"/><Relationship Id="rId100" Type="http://schemas.openxmlformats.org/officeDocument/2006/relationships/slide" Target="slides/slide106.xml"/><Relationship Id="rId105" Type="http://schemas.openxmlformats.org/officeDocument/2006/relationships/slide" Target="slides/slide112.xml"/><Relationship Id="rId113" Type="http://schemas.openxmlformats.org/officeDocument/2006/relationships/slide" Target="slides/slide121.xml"/><Relationship Id="rId118" Type="http://schemas.openxmlformats.org/officeDocument/2006/relationships/slide" Target="slides/slide127.xml"/><Relationship Id="rId126" Type="http://schemas.openxmlformats.org/officeDocument/2006/relationships/slide" Target="slides/slide141.xml"/><Relationship Id="rId134" Type="http://schemas.openxmlformats.org/officeDocument/2006/relationships/slide" Target="slides/slide150.xml"/><Relationship Id="rId8" Type="http://schemas.openxmlformats.org/officeDocument/2006/relationships/slide" Target="slides/slide9.xml"/><Relationship Id="rId51" Type="http://schemas.openxmlformats.org/officeDocument/2006/relationships/slide" Target="slides/slide53.xml"/><Relationship Id="rId72" Type="http://schemas.openxmlformats.org/officeDocument/2006/relationships/slide" Target="slides/slide77.xml"/><Relationship Id="rId80" Type="http://schemas.openxmlformats.org/officeDocument/2006/relationships/slide" Target="slides/slide85.xml"/><Relationship Id="rId85" Type="http://schemas.openxmlformats.org/officeDocument/2006/relationships/slide" Target="slides/slide90.xml"/><Relationship Id="rId93" Type="http://schemas.openxmlformats.org/officeDocument/2006/relationships/slide" Target="slides/slide99.xml"/><Relationship Id="rId98" Type="http://schemas.openxmlformats.org/officeDocument/2006/relationships/slide" Target="slides/slide104.xml"/><Relationship Id="rId121" Type="http://schemas.openxmlformats.org/officeDocument/2006/relationships/slide" Target="slides/slide131.xml"/><Relationship Id="rId3" Type="http://schemas.openxmlformats.org/officeDocument/2006/relationships/slide" Target="slides/slide4.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46" Type="http://schemas.openxmlformats.org/officeDocument/2006/relationships/slide" Target="slides/slide47.xml"/><Relationship Id="rId59" Type="http://schemas.openxmlformats.org/officeDocument/2006/relationships/slide" Target="slides/slide63.xml"/><Relationship Id="rId67" Type="http://schemas.openxmlformats.org/officeDocument/2006/relationships/slide" Target="slides/slide72.xml"/><Relationship Id="rId103" Type="http://schemas.openxmlformats.org/officeDocument/2006/relationships/slide" Target="slides/slide110.xml"/><Relationship Id="rId108" Type="http://schemas.openxmlformats.org/officeDocument/2006/relationships/slide" Target="slides/slide116.xml"/><Relationship Id="rId116" Type="http://schemas.openxmlformats.org/officeDocument/2006/relationships/slide" Target="slides/slide125.xml"/><Relationship Id="rId124" Type="http://schemas.openxmlformats.org/officeDocument/2006/relationships/slide" Target="slides/slide139.xml"/><Relationship Id="rId129" Type="http://schemas.openxmlformats.org/officeDocument/2006/relationships/slide" Target="slides/slide145.xml"/><Relationship Id="rId20" Type="http://schemas.openxmlformats.org/officeDocument/2006/relationships/slide" Target="slides/slide21.xml"/><Relationship Id="rId41" Type="http://schemas.openxmlformats.org/officeDocument/2006/relationships/slide" Target="slides/slide42.xml"/><Relationship Id="rId54" Type="http://schemas.openxmlformats.org/officeDocument/2006/relationships/slide" Target="slides/slide56.xml"/><Relationship Id="rId62" Type="http://schemas.openxmlformats.org/officeDocument/2006/relationships/slide" Target="slides/slide67.xml"/><Relationship Id="rId70" Type="http://schemas.openxmlformats.org/officeDocument/2006/relationships/slide" Target="slides/slide75.xml"/><Relationship Id="rId75" Type="http://schemas.openxmlformats.org/officeDocument/2006/relationships/slide" Target="slides/slide80.xml"/><Relationship Id="rId83" Type="http://schemas.openxmlformats.org/officeDocument/2006/relationships/slide" Target="slides/slide88.xml"/><Relationship Id="rId88" Type="http://schemas.openxmlformats.org/officeDocument/2006/relationships/slide" Target="slides/slide93.xml"/><Relationship Id="rId91" Type="http://schemas.openxmlformats.org/officeDocument/2006/relationships/slide" Target="slides/slide97.xml"/><Relationship Id="rId96" Type="http://schemas.openxmlformats.org/officeDocument/2006/relationships/slide" Target="slides/slide102.xml"/><Relationship Id="rId111" Type="http://schemas.openxmlformats.org/officeDocument/2006/relationships/slide" Target="slides/slide119.xml"/><Relationship Id="rId132" Type="http://schemas.openxmlformats.org/officeDocument/2006/relationships/slide" Target="slides/slide148.xml"/><Relationship Id="rId1" Type="http://schemas.openxmlformats.org/officeDocument/2006/relationships/slide" Target="slides/slide1.xml"/><Relationship Id="rId6" Type="http://schemas.openxmlformats.org/officeDocument/2006/relationships/slide" Target="slides/slide7.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49" Type="http://schemas.openxmlformats.org/officeDocument/2006/relationships/slide" Target="slides/slide51.xml"/><Relationship Id="rId57" Type="http://schemas.openxmlformats.org/officeDocument/2006/relationships/slide" Target="slides/slide61.xml"/><Relationship Id="rId106" Type="http://schemas.openxmlformats.org/officeDocument/2006/relationships/slide" Target="slides/slide113.xml"/><Relationship Id="rId114" Type="http://schemas.openxmlformats.org/officeDocument/2006/relationships/slide" Target="slides/slide123.xml"/><Relationship Id="rId119" Type="http://schemas.openxmlformats.org/officeDocument/2006/relationships/slide" Target="slides/slide128.xml"/><Relationship Id="rId127" Type="http://schemas.openxmlformats.org/officeDocument/2006/relationships/slide" Target="slides/slide142.xml"/><Relationship Id="rId10" Type="http://schemas.openxmlformats.org/officeDocument/2006/relationships/slide" Target="slides/slide11.xml"/><Relationship Id="rId31" Type="http://schemas.openxmlformats.org/officeDocument/2006/relationships/slide" Target="slides/slide32.xml"/><Relationship Id="rId44" Type="http://schemas.openxmlformats.org/officeDocument/2006/relationships/slide" Target="slides/slide45.xml"/><Relationship Id="rId52" Type="http://schemas.openxmlformats.org/officeDocument/2006/relationships/slide" Target="slides/slide54.xml"/><Relationship Id="rId60" Type="http://schemas.openxmlformats.org/officeDocument/2006/relationships/slide" Target="slides/slide64.xml"/><Relationship Id="rId65" Type="http://schemas.openxmlformats.org/officeDocument/2006/relationships/slide" Target="slides/slide70.xml"/><Relationship Id="rId73" Type="http://schemas.openxmlformats.org/officeDocument/2006/relationships/slide" Target="slides/slide78.xml"/><Relationship Id="rId78" Type="http://schemas.openxmlformats.org/officeDocument/2006/relationships/slide" Target="slides/slide83.xml"/><Relationship Id="rId81" Type="http://schemas.openxmlformats.org/officeDocument/2006/relationships/slide" Target="slides/slide86.xml"/><Relationship Id="rId86" Type="http://schemas.openxmlformats.org/officeDocument/2006/relationships/slide" Target="slides/slide91.xml"/><Relationship Id="rId94" Type="http://schemas.openxmlformats.org/officeDocument/2006/relationships/slide" Target="slides/slide100.xml"/><Relationship Id="rId99" Type="http://schemas.openxmlformats.org/officeDocument/2006/relationships/slide" Target="slides/slide105.xml"/><Relationship Id="rId101" Type="http://schemas.openxmlformats.org/officeDocument/2006/relationships/slide" Target="slides/slide107.xml"/><Relationship Id="rId122" Type="http://schemas.openxmlformats.org/officeDocument/2006/relationships/slide" Target="slides/slide132.xml"/><Relationship Id="rId130" Type="http://schemas.openxmlformats.org/officeDocument/2006/relationships/slide" Target="slides/slide146.xml"/><Relationship Id="rId4" Type="http://schemas.openxmlformats.org/officeDocument/2006/relationships/slide" Target="slides/slide5.xml"/><Relationship Id="rId9" Type="http://schemas.openxmlformats.org/officeDocument/2006/relationships/slide" Target="slides/slide10.xml"/><Relationship Id="rId13" Type="http://schemas.openxmlformats.org/officeDocument/2006/relationships/slide" Target="slides/slide14.xml"/><Relationship Id="rId18" Type="http://schemas.openxmlformats.org/officeDocument/2006/relationships/slide" Target="slides/slide19.xml"/><Relationship Id="rId39" Type="http://schemas.openxmlformats.org/officeDocument/2006/relationships/slide" Target="slides/slide40.xml"/><Relationship Id="rId109" Type="http://schemas.openxmlformats.org/officeDocument/2006/relationships/slide" Target="slides/slide117.xml"/><Relationship Id="rId34" Type="http://schemas.openxmlformats.org/officeDocument/2006/relationships/slide" Target="slides/slide35.xml"/><Relationship Id="rId50" Type="http://schemas.openxmlformats.org/officeDocument/2006/relationships/slide" Target="slides/slide52.xml"/><Relationship Id="rId55" Type="http://schemas.openxmlformats.org/officeDocument/2006/relationships/slide" Target="slides/slide59.xml"/><Relationship Id="rId76" Type="http://schemas.openxmlformats.org/officeDocument/2006/relationships/slide" Target="slides/slide81.xml"/><Relationship Id="rId97" Type="http://schemas.openxmlformats.org/officeDocument/2006/relationships/slide" Target="slides/slide103.xml"/><Relationship Id="rId104" Type="http://schemas.openxmlformats.org/officeDocument/2006/relationships/slide" Target="slides/slide111.xml"/><Relationship Id="rId120" Type="http://schemas.openxmlformats.org/officeDocument/2006/relationships/slide" Target="slides/slide129.xml"/><Relationship Id="rId125" Type="http://schemas.openxmlformats.org/officeDocument/2006/relationships/slide" Target="slides/slide140.xml"/><Relationship Id="rId7" Type="http://schemas.openxmlformats.org/officeDocument/2006/relationships/slide" Target="slides/slide8.xml"/><Relationship Id="rId71" Type="http://schemas.openxmlformats.org/officeDocument/2006/relationships/slide" Target="slides/slide76.xml"/><Relationship Id="rId92" Type="http://schemas.openxmlformats.org/officeDocument/2006/relationships/slide" Target="slides/slide98.xml"/><Relationship Id="rId2" Type="http://schemas.openxmlformats.org/officeDocument/2006/relationships/slide" Target="slides/slide3.xml"/><Relationship Id="rId29" Type="http://schemas.openxmlformats.org/officeDocument/2006/relationships/slide" Target="slides/slide30.xml"/><Relationship Id="rId24" Type="http://schemas.openxmlformats.org/officeDocument/2006/relationships/slide" Target="slides/slide25.xml"/><Relationship Id="rId40" Type="http://schemas.openxmlformats.org/officeDocument/2006/relationships/slide" Target="slides/slide41.xml"/><Relationship Id="rId45" Type="http://schemas.openxmlformats.org/officeDocument/2006/relationships/slide" Target="slides/slide46.xml"/><Relationship Id="rId66" Type="http://schemas.openxmlformats.org/officeDocument/2006/relationships/slide" Target="slides/slide71.xml"/><Relationship Id="rId87" Type="http://schemas.openxmlformats.org/officeDocument/2006/relationships/slide" Target="slides/slide92.xml"/><Relationship Id="rId110" Type="http://schemas.openxmlformats.org/officeDocument/2006/relationships/slide" Target="slides/slide118.xml"/><Relationship Id="rId115" Type="http://schemas.openxmlformats.org/officeDocument/2006/relationships/slide" Target="slides/slide124.xml"/><Relationship Id="rId131" Type="http://schemas.openxmlformats.org/officeDocument/2006/relationships/slide" Target="slides/slide147.xml"/><Relationship Id="rId61" Type="http://schemas.openxmlformats.org/officeDocument/2006/relationships/slide" Target="slides/slide65.xml"/><Relationship Id="rId82" Type="http://schemas.openxmlformats.org/officeDocument/2006/relationships/slide" Target="slides/slide87.xml"/><Relationship Id="rId19" Type="http://schemas.openxmlformats.org/officeDocument/2006/relationships/slide" Target="slides/slide2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92628F-07EC-43AF-9B07-49817BA29AE3}" type="doc">
      <dgm:prSet loTypeId="urn:microsoft.com/office/officeart/2005/8/layout/arrow6" loCatId="relationship" qsTypeId="urn:microsoft.com/office/officeart/2005/8/quickstyle/simple4" qsCatId="simple" csTypeId="urn:microsoft.com/office/officeart/2005/8/colors/accent1_2" csCatId="accent1" phldr="1"/>
      <dgm:spPr/>
      <dgm:t>
        <a:bodyPr/>
        <a:lstStyle/>
        <a:p>
          <a:endParaRPr lang="zh-CN" altLang="en-US"/>
        </a:p>
      </dgm:t>
    </dgm:pt>
    <dgm:pt modelId="{94D76560-5EF2-456E-80E7-CC31A4DA5A90}">
      <dgm:prSet phldrT="[文本]"/>
      <dgm:spPr/>
      <dgm:t>
        <a:bodyPr/>
        <a:lstStyle/>
        <a:p>
          <a:r>
            <a:rPr lang="zh-CN" altLang="en-US" dirty="0" smtClean="0"/>
            <a:t>挑出不合格品</a:t>
          </a:r>
          <a:endParaRPr lang="zh-CN" altLang="en-US" dirty="0"/>
        </a:p>
      </dgm:t>
    </dgm:pt>
    <dgm:pt modelId="{9B4AC629-B15D-43C2-9E17-1C75BA01BFE1}" type="parTrans" cxnId="{337FF0CD-E921-4B01-85D1-AD045F875ED5}">
      <dgm:prSet/>
      <dgm:spPr/>
      <dgm:t>
        <a:bodyPr/>
        <a:lstStyle/>
        <a:p>
          <a:endParaRPr lang="zh-CN" altLang="en-US"/>
        </a:p>
      </dgm:t>
    </dgm:pt>
    <dgm:pt modelId="{F2DA0EEE-E71C-4331-BD61-0BD74ABDF029}" type="sibTrans" cxnId="{337FF0CD-E921-4B01-85D1-AD045F875ED5}">
      <dgm:prSet/>
      <dgm:spPr/>
      <dgm:t>
        <a:bodyPr/>
        <a:lstStyle/>
        <a:p>
          <a:endParaRPr lang="zh-CN" altLang="en-US"/>
        </a:p>
      </dgm:t>
    </dgm:pt>
    <dgm:pt modelId="{38E563D0-A4A6-4615-8353-994E913B87E2}">
      <dgm:prSet phldrT="[文本]"/>
      <dgm:spPr/>
      <dgm:t>
        <a:bodyPr/>
        <a:lstStyle/>
        <a:p>
          <a:r>
            <a:rPr lang="zh-CN" altLang="en-US" dirty="0" smtClean="0"/>
            <a:t>为验收或拒收提供依据</a:t>
          </a:r>
          <a:endParaRPr lang="zh-CN" altLang="en-US" dirty="0"/>
        </a:p>
      </dgm:t>
    </dgm:pt>
    <dgm:pt modelId="{D536F9B4-5DFF-4A43-BF82-9AEDC3B7B3FA}" type="parTrans" cxnId="{F8ABC614-97D9-486A-8F2C-F3BBED2D1413}">
      <dgm:prSet/>
      <dgm:spPr/>
      <dgm:t>
        <a:bodyPr/>
        <a:lstStyle/>
        <a:p>
          <a:endParaRPr lang="zh-CN" altLang="en-US"/>
        </a:p>
      </dgm:t>
    </dgm:pt>
    <dgm:pt modelId="{78F0EA9E-FBE7-4166-B527-2D365309F644}" type="sibTrans" cxnId="{F8ABC614-97D9-486A-8F2C-F3BBED2D1413}">
      <dgm:prSet/>
      <dgm:spPr/>
      <dgm:t>
        <a:bodyPr/>
        <a:lstStyle/>
        <a:p>
          <a:endParaRPr lang="zh-CN" altLang="en-US"/>
        </a:p>
      </dgm:t>
    </dgm:pt>
    <dgm:pt modelId="{0F504E16-9621-4A43-9CE2-6BED450C91EB}" type="pres">
      <dgm:prSet presAssocID="{FA92628F-07EC-43AF-9B07-49817BA29AE3}" presName="compositeShape" presStyleCnt="0">
        <dgm:presLayoutVars>
          <dgm:chMax val="2"/>
          <dgm:dir/>
          <dgm:resizeHandles val="exact"/>
        </dgm:presLayoutVars>
      </dgm:prSet>
      <dgm:spPr/>
      <dgm:t>
        <a:bodyPr/>
        <a:lstStyle/>
        <a:p>
          <a:endParaRPr lang="zh-CN" altLang="en-US"/>
        </a:p>
      </dgm:t>
    </dgm:pt>
    <dgm:pt modelId="{C8C84401-0B11-48C0-8237-237A6BBA1EF7}" type="pres">
      <dgm:prSet presAssocID="{FA92628F-07EC-43AF-9B07-49817BA29AE3}" presName="ribbon" presStyleLbl="node1" presStyleIdx="0" presStyleCnt="1" custLinFactNeighborY="-3125"/>
      <dgm:spPr/>
    </dgm:pt>
    <dgm:pt modelId="{3828E9A8-7D9D-4A53-8502-EEFBAEA6BD8F}" type="pres">
      <dgm:prSet presAssocID="{FA92628F-07EC-43AF-9B07-49817BA29AE3}" presName="leftArrowText" presStyleLbl="node1" presStyleIdx="0" presStyleCnt="1">
        <dgm:presLayoutVars>
          <dgm:chMax val="0"/>
          <dgm:bulletEnabled val="1"/>
        </dgm:presLayoutVars>
      </dgm:prSet>
      <dgm:spPr/>
      <dgm:t>
        <a:bodyPr/>
        <a:lstStyle/>
        <a:p>
          <a:endParaRPr lang="zh-CN" altLang="en-US"/>
        </a:p>
      </dgm:t>
    </dgm:pt>
    <dgm:pt modelId="{78C73A10-7EED-47F2-89BE-70F0E73CE9AD}" type="pres">
      <dgm:prSet presAssocID="{FA92628F-07EC-43AF-9B07-49817BA29AE3}" presName="rightArrowText" presStyleLbl="node1" presStyleIdx="0" presStyleCnt="1">
        <dgm:presLayoutVars>
          <dgm:chMax val="0"/>
          <dgm:bulletEnabled val="1"/>
        </dgm:presLayoutVars>
      </dgm:prSet>
      <dgm:spPr/>
      <dgm:t>
        <a:bodyPr/>
        <a:lstStyle/>
        <a:p>
          <a:endParaRPr lang="zh-CN" altLang="en-US"/>
        </a:p>
      </dgm:t>
    </dgm:pt>
  </dgm:ptLst>
  <dgm:cxnLst>
    <dgm:cxn modelId="{337FF0CD-E921-4B01-85D1-AD045F875ED5}" srcId="{FA92628F-07EC-43AF-9B07-49817BA29AE3}" destId="{94D76560-5EF2-456E-80E7-CC31A4DA5A90}" srcOrd="0" destOrd="0" parTransId="{9B4AC629-B15D-43C2-9E17-1C75BA01BFE1}" sibTransId="{F2DA0EEE-E71C-4331-BD61-0BD74ABDF029}"/>
    <dgm:cxn modelId="{F8ABC614-97D9-486A-8F2C-F3BBED2D1413}" srcId="{FA92628F-07EC-43AF-9B07-49817BA29AE3}" destId="{38E563D0-A4A6-4615-8353-994E913B87E2}" srcOrd="1" destOrd="0" parTransId="{D536F9B4-5DFF-4A43-BF82-9AEDC3B7B3FA}" sibTransId="{78F0EA9E-FBE7-4166-B527-2D365309F644}"/>
    <dgm:cxn modelId="{B0C5AADF-3365-4A28-86EE-15C7744B864B}" type="presOf" srcId="{38E563D0-A4A6-4615-8353-994E913B87E2}" destId="{78C73A10-7EED-47F2-89BE-70F0E73CE9AD}" srcOrd="0" destOrd="0" presId="urn:microsoft.com/office/officeart/2005/8/layout/arrow6"/>
    <dgm:cxn modelId="{B76FB518-D9B5-4DEA-AF3B-6CF3A3CF9AC0}" type="presOf" srcId="{94D76560-5EF2-456E-80E7-CC31A4DA5A90}" destId="{3828E9A8-7D9D-4A53-8502-EEFBAEA6BD8F}" srcOrd="0" destOrd="0" presId="urn:microsoft.com/office/officeart/2005/8/layout/arrow6"/>
    <dgm:cxn modelId="{1A2920EE-ED77-4A4F-90DC-EB9FB151A146}" type="presOf" srcId="{FA92628F-07EC-43AF-9B07-49817BA29AE3}" destId="{0F504E16-9621-4A43-9CE2-6BED450C91EB}" srcOrd="0" destOrd="0" presId="urn:microsoft.com/office/officeart/2005/8/layout/arrow6"/>
    <dgm:cxn modelId="{BB960898-74FB-4BC1-898B-045EE4158BF6}" type="presParOf" srcId="{0F504E16-9621-4A43-9CE2-6BED450C91EB}" destId="{C8C84401-0B11-48C0-8237-237A6BBA1EF7}" srcOrd="0" destOrd="0" presId="urn:microsoft.com/office/officeart/2005/8/layout/arrow6"/>
    <dgm:cxn modelId="{CB2914D8-D30F-4D99-9240-69BEC63452E5}" type="presParOf" srcId="{0F504E16-9621-4A43-9CE2-6BED450C91EB}" destId="{3828E9A8-7D9D-4A53-8502-EEFBAEA6BD8F}" srcOrd="1" destOrd="0" presId="urn:microsoft.com/office/officeart/2005/8/layout/arrow6"/>
    <dgm:cxn modelId="{05B46317-0813-49C0-95C9-00B5929366FD}" type="presParOf" srcId="{0F504E16-9621-4A43-9CE2-6BED450C91EB}" destId="{78C73A10-7EED-47F2-89BE-70F0E73CE9AD}" srcOrd="2" destOrd="0" presId="urn:microsoft.com/office/officeart/2005/8/layout/arrow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6F53A1-DA56-4BCD-BCEC-2A3E2F9BD869}" type="doc">
      <dgm:prSet loTypeId="urn:microsoft.com/office/officeart/2005/8/layout/lProcess2" loCatId="list" qsTypeId="urn:microsoft.com/office/officeart/2005/8/quickstyle/3d1" qsCatId="3D" csTypeId="urn:microsoft.com/office/officeart/2005/8/colors/accent5_2" csCatId="accent5" phldr="1"/>
      <dgm:spPr/>
      <dgm:t>
        <a:bodyPr/>
        <a:lstStyle/>
        <a:p>
          <a:endParaRPr lang="zh-CN" altLang="en-US"/>
        </a:p>
      </dgm:t>
    </dgm:pt>
    <dgm:pt modelId="{0565FC11-53F4-4B53-81FA-A67A04BAC3A7}">
      <dgm:prSet phldrT="[文本]" custT="1">
        <dgm:style>
          <a:lnRef idx="2">
            <a:schemeClr val="accent2"/>
          </a:lnRef>
          <a:fillRef idx="1">
            <a:schemeClr val="lt1"/>
          </a:fillRef>
          <a:effectRef idx="0">
            <a:schemeClr val="accent2"/>
          </a:effectRef>
          <a:fontRef idx="minor">
            <a:schemeClr val="dk1"/>
          </a:fontRef>
        </dgm:style>
      </dgm:prSet>
      <dgm:spPr/>
      <dgm:t>
        <a:bodyPr/>
        <a:lstStyle/>
        <a:p>
          <a:r>
            <a:rPr lang="zh-CN" sz="2000" dirty="0" smtClean="0">
              <a:solidFill>
                <a:srgbClr val="3333FF"/>
              </a:solidFill>
            </a:rPr>
            <a:t>按</a:t>
          </a:r>
          <a:r>
            <a:rPr lang="zh-CN" altLang="en-US" sz="2000" dirty="0" smtClean="0">
              <a:solidFill>
                <a:srgbClr val="3333FF"/>
              </a:solidFill>
            </a:rPr>
            <a:t>生产过程的阶段</a:t>
          </a:r>
          <a:endParaRPr lang="zh-CN" altLang="en-US" sz="2000" dirty="0">
            <a:solidFill>
              <a:srgbClr val="3333FF"/>
            </a:solidFill>
          </a:endParaRPr>
        </a:p>
      </dgm:t>
    </dgm:pt>
    <dgm:pt modelId="{3B1AC618-5C03-4C51-B81F-BA7386E2195F}" type="parTrans" cxnId="{D1B8A1E9-C60E-4F04-A8DC-C58E167C7E0A}">
      <dgm:prSet/>
      <dgm:spPr/>
      <dgm:t>
        <a:bodyPr/>
        <a:lstStyle/>
        <a:p>
          <a:endParaRPr lang="zh-CN" altLang="en-US"/>
        </a:p>
      </dgm:t>
    </dgm:pt>
    <dgm:pt modelId="{EC304987-AC8A-4872-BB8F-8F77D6085061}" type="sibTrans" cxnId="{D1B8A1E9-C60E-4F04-A8DC-C58E167C7E0A}">
      <dgm:prSet/>
      <dgm:spPr/>
      <dgm:t>
        <a:bodyPr/>
        <a:lstStyle/>
        <a:p>
          <a:endParaRPr lang="zh-CN" altLang="en-US"/>
        </a:p>
      </dgm:t>
    </dgm:pt>
    <dgm:pt modelId="{28DE78EF-DAEF-4CB9-AF3C-2CFBBD46B82A}">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进货检验（入所检验）</a:t>
          </a:r>
          <a:endParaRPr lang="zh-CN" altLang="en-US" sz="1400" b="1" dirty="0">
            <a:solidFill>
              <a:schemeClr val="tx1"/>
            </a:solidFill>
            <a:latin typeface="微软雅黑" pitchFamily="34" charset="-122"/>
            <a:ea typeface="微软雅黑" pitchFamily="34" charset="-122"/>
          </a:endParaRPr>
        </a:p>
      </dgm:t>
    </dgm:pt>
    <dgm:pt modelId="{3BA61AA5-EAC3-46CE-B75D-7D8619C348C1}" type="parTrans" cxnId="{012E729F-40DC-4F10-B8B2-790DF9104383}">
      <dgm:prSet/>
      <dgm:spPr/>
      <dgm:t>
        <a:bodyPr/>
        <a:lstStyle/>
        <a:p>
          <a:endParaRPr lang="zh-CN" altLang="en-US"/>
        </a:p>
      </dgm:t>
    </dgm:pt>
    <dgm:pt modelId="{A757C98B-0B89-4DF5-A467-C6484BA97BB9}" type="sibTrans" cxnId="{012E729F-40DC-4F10-B8B2-790DF9104383}">
      <dgm:prSet/>
      <dgm:spPr/>
      <dgm:t>
        <a:bodyPr/>
        <a:lstStyle/>
        <a:p>
          <a:endParaRPr lang="zh-CN" altLang="en-US"/>
        </a:p>
      </dgm:t>
    </dgm:pt>
    <dgm:pt modelId="{AED77C06-C78A-4356-B2FC-1B23B9FC138F}">
      <dgm:prSet phldrT="[文本]" custT="1">
        <dgm:style>
          <a:lnRef idx="2">
            <a:schemeClr val="accent2"/>
          </a:lnRef>
          <a:fillRef idx="1">
            <a:schemeClr val="lt1"/>
          </a:fillRef>
          <a:effectRef idx="0">
            <a:schemeClr val="accent2"/>
          </a:effectRef>
          <a:fontRef idx="minor">
            <a:schemeClr val="dk1"/>
          </a:fontRef>
        </dgm:style>
      </dgm:prSet>
      <dgm:spPr/>
      <dgm:t>
        <a:bodyPr/>
        <a:lstStyle/>
        <a:p>
          <a:r>
            <a:rPr lang="zh-CN" altLang="en-US" sz="2000" dirty="0" smtClean="0">
              <a:solidFill>
                <a:srgbClr val="3333FF"/>
              </a:solidFill>
            </a:rPr>
            <a:t>按检验产品对象数量</a:t>
          </a:r>
          <a:endParaRPr lang="zh-CN" altLang="en-US" sz="2000" dirty="0">
            <a:solidFill>
              <a:srgbClr val="3333FF"/>
            </a:solidFill>
          </a:endParaRPr>
        </a:p>
      </dgm:t>
    </dgm:pt>
    <dgm:pt modelId="{70B5B6BD-0115-45ED-8E98-CA18EBE7CCAD}" type="parTrans" cxnId="{5EF52B4F-FC17-47F3-94C9-6740CCE22AD4}">
      <dgm:prSet/>
      <dgm:spPr/>
      <dgm:t>
        <a:bodyPr/>
        <a:lstStyle/>
        <a:p>
          <a:endParaRPr lang="zh-CN" altLang="en-US"/>
        </a:p>
      </dgm:t>
    </dgm:pt>
    <dgm:pt modelId="{6534AE66-9293-495F-B991-094FD9930C18}" type="sibTrans" cxnId="{5EF52B4F-FC17-47F3-94C9-6740CCE22AD4}">
      <dgm:prSet/>
      <dgm:spPr/>
      <dgm:t>
        <a:bodyPr/>
        <a:lstStyle/>
        <a:p>
          <a:endParaRPr lang="zh-CN" altLang="en-US"/>
        </a:p>
      </dgm:t>
    </dgm:pt>
    <dgm:pt modelId="{6143AAED-8594-4A7B-AC06-B9513BCC4A47}">
      <dgm:prSet phldrT="[文本]" custT="1">
        <dgm:style>
          <a:lnRef idx="2">
            <a:schemeClr val="accent2"/>
          </a:lnRef>
          <a:fillRef idx="1">
            <a:schemeClr val="lt1"/>
          </a:fillRef>
          <a:effectRef idx="0">
            <a:schemeClr val="accent2"/>
          </a:effectRef>
          <a:fontRef idx="minor">
            <a:schemeClr val="dk1"/>
          </a:fontRef>
        </dgm:style>
      </dgm:prSet>
      <dgm:spPr/>
      <dgm:t>
        <a:bodyPr/>
        <a:lstStyle/>
        <a:p>
          <a:r>
            <a:rPr lang="zh-CN" altLang="en-US" sz="2000" dirty="0" smtClean="0">
              <a:solidFill>
                <a:srgbClr val="3333FF"/>
              </a:solidFill>
            </a:rPr>
            <a:t>按检验产品场所地点</a:t>
          </a:r>
          <a:endParaRPr lang="zh-CN" altLang="en-US" sz="2000" dirty="0">
            <a:solidFill>
              <a:srgbClr val="3333FF"/>
            </a:solidFill>
          </a:endParaRPr>
        </a:p>
      </dgm:t>
    </dgm:pt>
    <dgm:pt modelId="{94C93869-5087-40C8-80F0-C312AE645BEA}" type="parTrans" cxnId="{A9D4E448-7359-4107-8362-A18C304D1AB5}">
      <dgm:prSet/>
      <dgm:spPr/>
      <dgm:t>
        <a:bodyPr/>
        <a:lstStyle/>
        <a:p>
          <a:endParaRPr lang="zh-CN" altLang="en-US"/>
        </a:p>
      </dgm:t>
    </dgm:pt>
    <dgm:pt modelId="{67A3FA5F-AB8F-4D97-8A30-AF49259570B1}" type="sibTrans" cxnId="{A9D4E448-7359-4107-8362-A18C304D1AB5}">
      <dgm:prSet/>
      <dgm:spPr/>
      <dgm:t>
        <a:bodyPr/>
        <a:lstStyle/>
        <a:p>
          <a:endParaRPr lang="zh-CN" altLang="en-US"/>
        </a:p>
      </dgm:t>
    </dgm:pt>
    <dgm:pt modelId="{CFFC9E41-7963-4F9E-BED9-954E34F10CB1}">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集中检验（固定场所检验）</a:t>
          </a:r>
          <a:endParaRPr lang="zh-CN" altLang="en-US" sz="1400" b="1" dirty="0">
            <a:solidFill>
              <a:schemeClr val="tx1"/>
            </a:solidFill>
            <a:latin typeface="微软雅黑" pitchFamily="34" charset="-122"/>
            <a:ea typeface="微软雅黑" pitchFamily="34" charset="-122"/>
          </a:endParaRPr>
        </a:p>
      </dgm:t>
    </dgm:pt>
    <dgm:pt modelId="{5A091F02-44D0-4273-BDE4-3172E9A8B80D}" type="parTrans" cxnId="{DB2B1162-36DD-4095-8981-6F0E6B0F140B}">
      <dgm:prSet/>
      <dgm:spPr/>
      <dgm:t>
        <a:bodyPr/>
        <a:lstStyle/>
        <a:p>
          <a:endParaRPr lang="zh-CN" altLang="en-US"/>
        </a:p>
      </dgm:t>
    </dgm:pt>
    <dgm:pt modelId="{D48BB200-D43E-457B-9CF0-3A330E14AE75}" type="sibTrans" cxnId="{DB2B1162-36DD-4095-8981-6F0E6B0F140B}">
      <dgm:prSet/>
      <dgm:spPr/>
      <dgm:t>
        <a:bodyPr/>
        <a:lstStyle/>
        <a:p>
          <a:endParaRPr lang="zh-CN" altLang="en-US"/>
        </a:p>
      </dgm:t>
    </dgm:pt>
    <dgm:pt modelId="{C7BD838B-00A0-4587-8CD7-C44188DFF79F}">
      <dgm:prSet phldrT="[文本]" custT="1">
        <dgm:style>
          <a:lnRef idx="2">
            <a:schemeClr val="accent2"/>
          </a:lnRef>
          <a:fillRef idx="1">
            <a:schemeClr val="lt1"/>
          </a:fillRef>
          <a:effectRef idx="0">
            <a:schemeClr val="accent2"/>
          </a:effectRef>
          <a:fontRef idx="minor">
            <a:schemeClr val="dk1"/>
          </a:fontRef>
        </dgm:style>
      </dgm:prSet>
      <dgm:spPr/>
      <dgm:t>
        <a:bodyPr/>
        <a:lstStyle/>
        <a:p>
          <a:r>
            <a:rPr lang="zh-CN" altLang="en-US" sz="2000" dirty="0" smtClean="0">
              <a:solidFill>
                <a:srgbClr val="3333FF"/>
              </a:solidFill>
            </a:rPr>
            <a:t>按参与检验的人员</a:t>
          </a:r>
          <a:endParaRPr lang="zh-CN" altLang="en-US" sz="2000" dirty="0">
            <a:solidFill>
              <a:srgbClr val="3333FF"/>
            </a:solidFill>
          </a:endParaRPr>
        </a:p>
      </dgm:t>
    </dgm:pt>
    <dgm:pt modelId="{939BE950-3A50-4238-8EBC-3CC1F249FE3C}" type="parTrans" cxnId="{444AD4B2-3972-4068-A785-7F5C329F2472}">
      <dgm:prSet/>
      <dgm:spPr/>
      <dgm:t>
        <a:bodyPr/>
        <a:lstStyle/>
        <a:p>
          <a:endParaRPr lang="zh-CN" altLang="en-US"/>
        </a:p>
      </dgm:t>
    </dgm:pt>
    <dgm:pt modelId="{B105F822-A7D3-4C10-9F37-09F983713DB1}" type="sibTrans" cxnId="{444AD4B2-3972-4068-A785-7F5C329F2472}">
      <dgm:prSet/>
      <dgm:spPr/>
      <dgm:t>
        <a:bodyPr/>
        <a:lstStyle/>
        <a:p>
          <a:endParaRPr lang="zh-CN" altLang="en-US"/>
        </a:p>
      </dgm:t>
    </dgm:pt>
    <dgm:pt modelId="{5DEB05E4-9212-4681-A5E1-44838569C909}">
      <dgm:prSet phldrT="[文本]" custT="1">
        <dgm:style>
          <a:lnRef idx="2">
            <a:schemeClr val="accent2"/>
          </a:lnRef>
          <a:fillRef idx="1">
            <a:schemeClr val="lt1"/>
          </a:fillRef>
          <a:effectRef idx="0">
            <a:schemeClr val="accent2"/>
          </a:effectRef>
          <a:fontRef idx="minor">
            <a:schemeClr val="dk1"/>
          </a:fontRef>
        </dgm:style>
      </dgm:prSet>
      <dgm:spPr/>
      <dgm:t>
        <a:bodyPr/>
        <a:lstStyle/>
        <a:p>
          <a:r>
            <a:rPr lang="zh-CN" altLang="en-US" sz="2000" dirty="0" smtClean="0">
              <a:solidFill>
                <a:srgbClr val="3333FF"/>
              </a:solidFill>
            </a:rPr>
            <a:t>按检验手段</a:t>
          </a:r>
          <a:endParaRPr lang="zh-CN" altLang="en-US" sz="2000" dirty="0">
            <a:solidFill>
              <a:srgbClr val="3333FF"/>
            </a:solidFill>
          </a:endParaRPr>
        </a:p>
      </dgm:t>
    </dgm:pt>
    <dgm:pt modelId="{69101BA9-C5B6-41E2-A436-E6E1AD514AAE}" type="parTrans" cxnId="{148C948E-E106-4364-A350-67ABA2ABEDFA}">
      <dgm:prSet/>
      <dgm:spPr/>
      <dgm:t>
        <a:bodyPr/>
        <a:lstStyle/>
        <a:p>
          <a:endParaRPr lang="zh-CN" altLang="en-US"/>
        </a:p>
      </dgm:t>
    </dgm:pt>
    <dgm:pt modelId="{DE05A97A-EA15-4E84-84DA-3182BBD5DF35}" type="sibTrans" cxnId="{148C948E-E106-4364-A350-67ABA2ABEDFA}">
      <dgm:prSet/>
      <dgm:spPr/>
      <dgm:t>
        <a:bodyPr/>
        <a:lstStyle/>
        <a:p>
          <a:endParaRPr lang="zh-CN" altLang="en-US"/>
        </a:p>
      </dgm:t>
    </dgm:pt>
    <dgm:pt modelId="{7A64C095-8489-49DF-982D-6D607795EA24}">
      <dgm:prSet phldrT="[文本]" custT="1">
        <dgm:style>
          <a:lnRef idx="2">
            <a:schemeClr val="accent2"/>
          </a:lnRef>
          <a:fillRef idx="1">
            <a:schemeClr val="lt1"/>
          </a:fillRef>
          <a:effectRef idx="0">
            <a:schemeClr val="accent2"/>
          </a:effectRef>
          <a:fontRef idx="minor">
            <a:schemeClr val="dk1"/>
          </a:fontRef>
        </dgm:style>
      </dgm:prSet>
      <dgm:spPr/>
      <dgm:t>
        <a:bodyPr/>
        <a:lstStyle/>
        <a:p>
          <a:r>
            <a:rPr lang="zh-CN" altLang="en-US" sz="2000" dirty="0" smtClean="0">
              <a:solidFill>
                <a:srgbClr val="3333FF"/>
              </a:solidFill>
            </a:rPr>
            <a:t>按对产品有无破坏性</a:t>
          </a:r>
          <a:endParaRPr lang="zh-CN" altLang="en-US" sz="2000" dirty="0">
            <a:solidFill>
              <a:srgbClr val="3333FF"/>
            </a:solidFill>
          </a:endParaRPr>
        </a:p>
      </dgm:t>
    </dgm:pt>
    <dgm:pt modelId="{D3940D9D-25F7-47D2-827A-E90BC1BF9C77}" type="parTrans" cxnId="{9973B88B-272E-4D45-80BA-0EE78710F6B4}">
      <dgm:prSet/>
      <dgm:spPr/>
      <dgm:t>
        <a:bodyPr/>
        <a:lstStyle/>
        <a:p>
          <a:endParaRPr lang="zh-CN" altLang="en-US"/>
        </a:p>
      </dgm:t>
    </dgm:pt>
    <dgm:pt modelId="{243341EE-9AF8-43B3-9D17-B714F0D4A804}" type="sibTrans" cxnId="{9973B88B-272E-4D45-80BA-0EE78710F6B4}">
      <dgm:prSet/>
      <dgm:spPr/>
      <dgm:t>
        <a:bodyPr/>
        <a:lstStyle/>
        <a:p>
          <a:endParaRPr lang="zh-CN" altLang="en-US"/>
        </a:p>
      </dgm:t>
    </dgm:pt>
    <dgm:pt modelId="{79E94E19-B378-45EF-8C39-2D788AFB190B}">
      <dgm:prSet phldrT="[文本]" custT="1">
        <dgm:style>
          <a:lnRef idx="2">
            <a:schemeClr val="accent2"/>
          </a:lnRef>
          <a:fillRef idx="1">
            <a:schemeClr val="lt1"/>
          </a:fillRef>
          <a:effectRef idx="0">
            <a:schemeClr val="accent2"/>
          </a:effectRef>
          <a:fontRef idx="minor">
            <a:schemeClr val="dk1"/>
          </a:fontRef>
        </dgm:style>
      </dgm:prSet>
      <dgm:spPr/>
      <dgm:t>
        <a:bodyPr/>
        <a:lstStyle/>
        <a:p>
          <a:r>
            <a:rPr lang="zh-CN" altLang="en-US" sz="2000" dirty="0" smtClean="0">
              <a:solidFill>
                <a:srgbClr val="3333FF"/>
              </a:solidFill>
            </a:rPr>
            <a:t>按被检的质量特性</a:t>
          </a:r>
          <a:endParaRPr lang="zh-CN" altLang="en-US" sz="2000" dirty="0">
            <a:solidFill>
              <a:srgbClr val="3333FF"/>
            </a:solidFill>
          </a:endParaRPr>
        </a:p>
      </dgm:t>
    </dgm:pt>
    <dgm:pt modelId="{A33C3B3E-C41A-4FD1-BB4F-6720A2C9E569}" type="parTrans" cxnId="{E99230B0-9D72-4AD9-8C29-4B0F9A947A90}">
      <dgm:prSet/>
      <dgm:spPr/>
      <dgm:t>
        <a:bodyPr/>
        <a:lstStyle/>
        <a:p>
          <a:endParaRPr lang="zh-CN" altLang="en-US"/>
        </a:p>
      </dgm:t>
    </dgm:pt>
    <dgm:pt modelId="{C9AB3509-5EC8-4AAD-AC42-A2F79E4E8A11}" type="sibTrans" cxnId="{E99230B0-9D72-4AD9-8C29-4B0F9A947A90}">
      <dgm:prSet/>
      <dgm:spPr/>
      <dgm:t>
        <a:bodyPr/>
        <a:lstStyle/>
        <a:p>
          <a:endParaRPr lang="zh-CN" altLang="en-US"/>
        </a:p>
      </dgm:t>
    </dgm:pt>
    <dgm:pt modelId="{C503510B-4F65-4C12-8CDB-ADC3F733BB64}">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过程检验（工序检验）</a:t>
          </a:r>
          <a:endParaRPr lang="zh-CN" altLang="en-US" sz="1400" b="1" dirty="0">
            <a:solidFill>
              <a:schemeClr val="tx1"/>
            </a:solidFill>
            <a:latin typeface="微软雅黑" pitchFamily="34" charset="-122"/>
            <a:ea typeface="微软雅黑" pitchFamily="34" charset="-122"/>
          </a:endParaRPr>
        </a:p>
      </dgm:t>
    </dgm:pt>
    <dgm:pt modelId="{160FA232-A495-4E9B-8F89-7BC40008987F}" type="parTrans" cxnId="{631646F1-5E5C-41A4-9AA7-7DFDC9A98B48}">
      <dgm:prSet/>
      <dgm:spPr/>
      <dgm:t>
        <a:bodyPr/>
        <a:lstStyle/>
        <a:p>
          <a:endParaRPr lang="zh-CN" altLang="en-US"/>
        </a:p>
      </dgm:t>
    </dgm:pt>
    <dgm:pt modelId="{87957AF6-5883-494F-8C2F-EE019BB44F7B}" type="sibTrans" cxnId="{631646F1-5E5C-41A4-9AA7-7DFDC9A98B48}">
      <dgm:prSet/>
      <dgm:spPr/>
      <dgm:t>
        <a:bodyPr/>
        <a:lstStyle/>
        <a:p>
          <a:endParaRPr lang="zh-CN" altLang="en-US"/>
        </a:p>
      </dgm:t>
    </dgm:pt>
    <dgm:pt modelId="{E43E1627-200E-4C02-8977-9730B34D0949}">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最终检验（成品检验）</a:t>
          </a:r>
          <a:endParaRPr lang="zh-CN" altLang="en-US" sz="1400" b="1" dirty="0">
            <a:solidFill>
              <a:schemeClr val="tx1"/>
            </a:solidFill>
            <a:latin typeface="微软雅黑" pitchFamily="34" charset="-122"/>
            <a:ea typeface="微软雅黑" pitchFamily="34" charset="-122"/>
          </a:endParaRPr>
        </a:p>
      </dgm:t>
    </dgm:pt>
    <dgm:pt modelId="{2C269538-4158-4DD6-910F-F65C77879FAB}" type="parTrans" cxnId="{67A40F30-BC85-4F96-9B28-19BD443D7B21}">
      <dgm:prSet/>
      <dgm:spPr/>
      <dgm:t>
        <a:bodyPr/>
        <a:lstStyle/>
        <a:p>
          <a:endParaRPr lang="zh-CN" altLang="en-US"/>
        </a:p>
      </dgm:t>
    </dgm:pt>
    <dgm:pt modelId="{0E843E58-3357-4907-9AE8-6291DE667869}" type="sibTrans" cxnId="{67A40F30-BC85-4F96-9B28-19BD443D7B21}">
      <dgm:prSet/>
      <dgm:spPr/>
      <dgm:t>
        <a:bodyPr/>
        <a:lstStyle/>
        <a:p>
          <a:endParaRPr lang="zh-CN" altLang="en-US"/>
        </a:p>
      </dgm:t>
    </dgm:pt>
    <dgm:pt modelId="{2F79BBD7-C94E-49F9-9B29-CB45BA2951E5}">
      <dgm:prSet phldrT="[文本]" custT="1"/>
      <dgm:spPr>
        <a:solidFill>
          <a:schemeClr val="bg1"/>
        </a:solidFill>
      </dgm:spPr>
      <dgm:t>
        <a:bodyPr/>
        <a:lstStyle/>
        <a:p>
          <a:r>
            <a:rPr lang="zh-CN" sz="1400" b="1" dirty="0" smtClean="0">
              <a:solidFill>
                <a:schemeClr val="tx1"/>
              </a:solidFill>
              <a:latin typeface="微软雅黑" pitchFamily="34" charset="-122"/>
              <a:ea typeface="微软雅黑" pitchFamily="34" charset="-122"/>
            </a:rPr>
            <a:t>全数</a:t>
          </a:r>
          <a:r>
            <a:rPr lang="zh-CN" altLang="en-US" sz="1400" b="1" dirty="0" smtClean="0">
              <a:solidFill>
                <a:schemeClr val="tx1"/>
              </a:solidFill>
              <a:latin typeface="微软雅黑" pitchFamily="34" charset="-122"/>
              <a:ea typeface="微软雅黑" pitchFamily="34" charset="-122"/>
            </a:rPr>
            <a:t>检验</a:t>
          </a:r>
          <a:endParaRPr lang="zh-CN" altLang="en-US" sz="1400" b="1" dirty="0">
            <a:solidFill>
              <a:schemeClr val="tx1"/>
            </a:solidFill>
            <a:latin typeface="微软雅黑" pitchFamily="34" charset="-122"/>
            <a:ea typeface="微软雅黑" pitchFamily="34" charset="-122"/>
          </a:endParaRPr>
        </a:p>
      </dgm:t>
    </dgm:pt>
    <dgm:pt modelId="{17076AFC-FD04-4151-A05B-D300B31C61E7}" type="parTrans" cxnId="{D43F2369-125D-4DEA-B581-7534ABDE9F55}">
      <dgm:prSet/>
      <dgm:spPr/>
      <dgm:t>
        <a:bodyPr/>
        <a:lstStyle/>
        <a:p>
          <a:endParaRPr lang="zh-CN" altLang="en-US"/>
        </a:p>
      </dgm:t>
    </dgm:pt>
    <dgm:pt modelId="{708A417C-0E80-496D-BFE7-BA35A233996B}" type="sibTrans" cxnId="{D43F2369-125D-4DEA-B581-7534ABDE9F55}">
      <dgm:prSet/>
      <dgm:spPr/>
      <dgm:t>
        <a:bodyPr/>
        <a:lstStyle/>
        <a:p>
          <a:endParaRPr lang="zh-CN" altLang="en-US"/>
        </a:p>
      </dgm:t>
    </dgm:pt>
    <dgm:pt modelId="{8BB15D03-1368-4A43-B6BE-02035B270A88}">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自检</a:t>
          </a:r>
          <a:endParaRPr lang="en-US" altLang="zh-CN" sz="1400" b="1" dirty="0" smtClean="0">
            <a:solidFill>
              <a:schemeClr val="tx1"/>
            </a:solidFill>
            <a:latin typeface="微软雅黑" pitchFamily="34" charset="-122"/>
            <a:ea typeface="微软雅黑" pitchFamily="34" charset="-122"/>
          </a:endParaRPr>
        </a:p>
      </dgm:t>
    </dgm:pt>
    <dgm:pt modelId="{8EDDAB3F-B127-48FD-AB5C-D8C16E4E3025}" type="parTrans" cxnId="{4F920153-0E6E-4555-B26F-BBAEBAA82655}">
      <dgm:prSet/>
      <dgm:spPr/>
      <dgm:t>
        <a:bodyPr/>
        <a:lstStyle/>
        <a:p>
          <a:endParaRPr lang="zh-CN" altLang="en-US"/>
        </a:p>
      </dgm:t>
    </dgm:pt>
    <dgm:pt modelId="{C586507E-A110-4CC5-ADC2-D67D1841DC20}" type="sibTrans" cxnId="{4F920153-0E6E-4555-B26F-BBAEBAA82655}">
      <dgm:prSet/>
      <dgm:spPr/>
      <dgm:t>
        <a:bodyPr/>
        <a:lstStyle/>
        <a:p>
          <a:endParaRPr lang="zh-CN" altLang="en-US"/>
        </a:p>
      </dgm:t>
    </dgm:pt>
    <dgm:pt modelId="{6392E00A-2554-43D7-900F-BA0514FFDB07}">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理化检验</a:t>
          </a:r>
          <a:endParaRPr lang="zh-CN" altLang="en-US" sz="1400" b="1" dirty="0">
            <a:solidFill>
              <a:schemeClr val="tx1"/>
            </a:solidFill>
            <a:latin typeface="微软雅黑" pitchFamily="34" charset="-122"/>
            <a:ea typeface="微软雅黑" pitchFamily="34" charset="-122"/>
          </a:endParaRPr>
        </a:p>
      </dgm:t>
    </dgm:pt>
    <dgm:pt modelId="{D3BA3AEC-B3DD-400D-9D9E-522021F9F875}" type="parTrans" cxnId="{BCDEE332-AF59-433E-BD4E-08454327531D}">
      <dgm:prSet/>
      <dgm:spPr/>
      <dgm:t>
        <a:bodyPr/>
        <a:lstStyle/>
        <a:p>
          <a:endParaRPr lang="zh-CN" altLang="en-US"/>
        </a:p>
      </dgm:t>
    </dgm:pt>
    <dgm:pt modelId="{A8E0817B-474A-459A-A564-B07AC70FEEA9}" type="sibTrans" cxnId="{BCDEE332-AF59-433E-BD4E-08454327531D}">
      <dgm:prSet/>
      <dgm:spPr/>
      <dgm:t>
        <a:bodyPr/>
        <a:lstStyle/>
        <a:p>
          <a:endParaRPr lang="zh-CN" altLang="en-US"/>
        </a:p>
      </dgm:t>
    </dgm:pt>
    <dgm:pt modelId="{F78163CE-D12B-4016-8C2F-6AA8C50CA817}">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破坏性检验</a:t>
          </a:r>
          <a:endParaRPr lang="zh-CN" altLang="en-US" sz="1400" b="1" dirty="0">
            <a:solidFill>
              <a:schemeClr val="tx1"/>
            </a:solidFill>
            <a:latin typeface="微软雅黑" pitchFamily="34" charset="-122"/>
            <a:ea typeface="微软雅黑" pitchFamily="34" charset="-122"/>
          </a:endParaRPr>
        </a:p>
      </dgm:t>
    </dgm:pt>
    <dgm:pt modelId="{C9D935D9-CBF0-464C-9533-2EEA9D6989E1}" type="parTrans" cxnId="{0C3691BB-4B6D-4F65-9891-FE9CAB348952}">
      <dgm:prSet/>
      <dgm:spPr/>
      <dgm:t>
        <a:bodyPr/>
        <a:lstStyle/>
        <a:p>
          <a:endParaRPr lang="zh-CN" altLang="en-US"/>
        </a:p>
      </dgm:t>
    </dgm:pt>
    <dgm:pt modelId="{567801F3-843F-43B8-88DD-1879326A357C}" type="sibTrans" cxnId="{0C3691BB-4B6D-4F65-9891-FE9CAB348952}">
      <dgm:prSet/>
      <dgm:spPr/>
      <dgm:t>
        <a:bodyPr/>
        <a:lstStyle/>
        <a:p>
          <a:endParaRPr lang="zh-CN" altLang="en-US"/>
        </a:p>
      </dgm:t>
    </dgm:pt>
    <dgm:pt modelId="{5765B852-C956-4E11-974B-2EFDD2D231EF}">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计数检验</a:t>
          </a:r>
          <a:endParaRPr lang="zh-CN" altLang="en-US" sz="1400" b="1" dirty="0">
            <a:solidFill>
              <a:schemeClr val="tx1"/>
            </a:solidFill>
            <a:latin typeface="微软雅黑" pitchFamily="34" charset="-122"/>
            <a:ea typeface="微软雅黑" pitchFamily="34" charset="-122"/>
          </a:endParaRPr>
        </a:p>
      </dgm:t>
    </dgm:pt>
    <dgm:pt modelId="{94EF17CA-B709-4A33-ABAC-463EED150170}" type="parTrans" cxnId="{0C625B57-7B30-424B-8C02-004D12B96D09}">
      <dgm:prSet/>
      <dgm:spPr/>
      <dgm:t>
        <a:bodyPr/>
        <a:lstStyle/>
        <a:p>
          <a:endParaRPr lang="zh-CN" altLang="en-US"/>
        </a:p>
      </dgm:t>
    </dgm:pt>
    <dgm:pt modelId="{ADC6340E-C61E-4D82-8E8C-B38DF880D37E}" type="sibTrans" cxnId="{0C625B57-7B30-424B-8C02-004D12B96D09}">
      <dgm:prSet/>
      <dgm:spPr/>
      <dgm:t>
        <a:bodyPr/>
        <a:lstStyle/>
        <a:p>
          <a:endParaRPr lang="zh-CN" altLang="en-US"/>
        </a:p>
      </dgm:t>
    </dgm:pt>
    <dgm:pt modelId="{42A14580-EB91-4EFA-B304-6E51C854BB36}">
      <dgm:prSet phldrT="[文本]" custT="1"/>
      <dgm:spPr>
        <a:solidFill>
          <a:schemeClr val="bg1"/>
        </a:solidFill>
      </dgm:spPr>
      <dgm:t>
        <a:bodyPr/>
        <a:lstStyle/>
        <a:p>
          <a:r>
            <a:rPr lang="zh-CN" sz="1400" b="1" dirty="0" smtClean="0">
              <a:solidFill>
                <a:schemeClr val="tx1"/>
              </a:solidFill>
              <a:latin typeface="微软雅黑" pitchFamily="34" charset="-122"/>
              <a:ea typeface="微软雅黑" pitchFamily="34" charset="-122"/>
            </a:rPr>
            <a:t>抽样检验</a:t>
          </a:r>
          <a:endParaRPr lang="zh-CN" altLang="en-US" sz="1400" b="1" dirty="0">
            <a:solidFill>
              <a:schemeClr val="tx1"/>
            </a:solidFill>
            <a:latin typeface="微软雅黑" pitchFamily="34" charset="-122"/>
            <a:ea typeface="微软雅黑" pitchFamily="34" charset="-122"/>
          </a:endParaRPr>
        </a:p>
      </dgm:t>
    </dgm:pt>
    <dgm:pt modelId="{2B163CFD-39C0-45F8-B312-A075284BB327}" type="parTrans" cxnId="{C2159D1D-7BBE-4E35-BA9B-8CA23BD047FC}">
      <dgm:prSet/>
      <dgm:spPr/>
      <dgm:t>
        <a:bodyPr/>
        <a:lstStyle/>
        <a:p>
          <a:endParaRPr lang="zh-CN" altLang="en-US"/>
        </a:p>
      </dgm:t>
    </dgm:pt>
    <dgm:pt modelId="{57548466-7312-4D5F-93D1-7F829F68D1EC}" type="sibTrans" cxnId="{C2159D1D-7BBE-4E35-BA9B-8CA23BD047FC}">
      <dgm:prSet/>
      <dgm:spPr/>
      <dgm:t>
        <a:bodyPr/>
        <a:lstStyle/>
        <a:p>
          <a:endParaRPr lang="zh-CN" altLang="en-US"/>
        </a:p>
      </dgm:t>
    </dgm:pt>
    <dgm:pt modelId="{89F1CC4E-67B8-495F-99FF-60AA5E0E4567}">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专检</a:t>
          </a:r>
          <a:endParaRPr lang="zh-CN" altLang="en-US" sz="1400" b="1" dirty="0">
            <a:solidFill>
              <a:schemeClr val="tx1"/>
            </a:solidFill>
            <a:latin typeface="微软雅黑" pitchFamily="34" charset="-122"/>
            <a:ea typeface="微软雅黑" pitchFamily="34" charset="-122"/>
          </a:endParaRPr>
        </a:p>
      </dgm:t>
    </dgm:pt>
    <dgm:pt modelId="{676958A2-87A0-4669-B134-A469C6912C6C}" type="parTrans" cxnId="{FFFA4137-8860-4391-96C0-AEC1CED6F9C5}">
      <dgm:prSet/>
      <dgm:spPr/>
      <dgm:t>
        <a:bodyPr/>
        <a:lstStyle/>
        <a:p>
          <a:endParaRPr lang="zh-CN" altLang="en-US"/>
        </a:p>
      </dgm:t>
    </dgm:pt>
    <dgm:pt modelId="{2EEA8D6F-5338-4079-8D4B-F1623B52D26C}" type="sibTrans" cxnId="{FFFA4137-8860-4391-96C0-AEC1CED6F9C5}">
      <dgm:prSet/>
      <dgm:spPr/>
      <dgm:t>
        <a:bodyPr/>
        <a:lstStyle/>
        <a:p>
          <a:endParaRPr lang="zh-CN" altLang="en-US"/>
        </a:p>
      </dgm:t>
    </dgm:pt>
    <dgm:pt modelId="{DAD2BEB2-1A59-47E0-93D2-091594E53996}">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巡回检验（流动检验）</a:t>
          </a:r>
          <a:endParaRPr lang="zh-CN" altLang="en-US" sz="1400" b="1" dirty="0">
            <a:solidFill>
              <a:schemeClr val="tx1"/>
            </a:solidFill>
            <a:latin typeface="微软雅黑" pitchFamily="34" charset="-122"/>
            <a:ea typeface="微软雅黑" pitchFamily="34" charset="-122"/>
          </a:endParaRPr>
        </a:p>
      </dgm:t>
    </dgm:pt>
    <dgm:pt modelId="{43C086DD-8FE9-4E6D-AD5C-A5B58799F95E}" type="parTrans" cxnId="{FED5A80F-2610-4D4B-9A83-B0E4FC5BA311}">
      <dgm:prSet/>
      <dgm:spPr/>
      <dgm:t>
        <a:bodyPr/>
        <a:lstStyle/>
        <a:p>
          <a:endParaRPr lang="zh-CN" altLang="en-US"/>
        </a:p>
      </dgm:t>
    </dgm:pt>
    <dgm:pt modelId="{726F6EF1-11A4-4844-8769-39866056DECB}" type="sibTrans" cxnId="{FED5A80F-2610-4D4B-9A83-B0E4FC5BA311}">
      <dgm:prSet/>
      <dgm:spPr/>
      <dgm:t>
        <a:bodyPr/>
        <a:lstStyle/>
        <a:p>
          <a:endParaRPr lang="zh-CN" altLang="en-US"/>
        </a:p>
      </dgm:t>
    </dgm:pt>
    <dgm:pt modelId="{28E226D5-512F-48D3-9D0C-290913DA4B2F}">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互检</a:t>
          </a:r>
          <a:endParaRPr lang="zh-CN" altLang="en-US" sz="1400" b="1" dirty="0">
            <a:solidFill>
              <a:schemeClr val="tx1"/>
            </a:solidFill>
            <a:latin typeface="微软雅黑" pitchFamily="34" charset="-122"/>
            <a:ea typeface="微软雅黑" pitchFamily="34" charset="-122"/>
          </a:endParaRPr>
        </a:p>
      </dgm:t>
    </dgm:pt>
    <dgm:pt modelId="{D116FBBB-60FC-4230-BDCD-EEE105C9123F}" type="parTrans" cxnId="{0F1052A6-DB39-40CC-9A21-63070C62E3AA}">
      <dgm:prSet/>
      <dgm:spPr/>
      <dgm:t>
        <a:bodyPr/>
        <a:lstStyle/>
        <a:p>
          <a:endParaRPr lang="zh-CN" altLang="en-US"/>
        </a:p>
      </dgm:t>
    </dgm:pt>
    <dgm:pt modelId="{DA6F2887-21ED-408A-BE76-50A58E31289A}" type="sibTrans" cxnId="{0F1052A6-DB39-40CC-9A21-63070C62E3AA}">
      <dgm:prSet/>
      <dgm:spPr/>
      <dgm:t>
        <a:bodyPr/>
        <a:lstStyle/>
        <a:p>
          <a:endParaRPr lang="zh-CN" altLang="en-US"/>
        </a:p>
      </dgm:t>
    </dgm:pt>
    <dgm:pt modelId="{C045586E-AA07-424F-B71D-E3E6FC113756}">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感官检验</a:t>
          </a:r>
          <a:endParaRPr lang="zh-CN" altLang="en-US" sz="1400" b="1" dirty="0">
            <a:solidFill>
              <a:schemeClr val="tx1"/>
            </a:solidFill>
            <a:latin typeface="微软雅黑" pitchFamily="34" charset="-122"/>
            <a:ea typeface="微软雅黑" pitchFamily="34" charset="-122"/>
          </a:endParaRPr>
        </a:p>
      </dgm:t>
    </dgm:pt>
    <dgm:pt modelId="{0829FC75-C343-47B1-B56C-7D3B1E0142A6}" type="parTrans" cxnId="{4823632C-B701-4688-BE88-ACF77178AD58}">
      <dgm:prSet/>
      <dgm:spPr/>
      <dgm:t>
        <a:bodyPr/>
        <a:lstStyle/>
        <a:p>
          <a:endParaRPr lang="zh-CN" altLang="en-US"/>
        </a:p>
      </dgm:t>
    </dgm:pt>
    <dgm:pt modelId="{2DE43D5B-C2CD-4A53-860B-1C0DB220E9B4}" type="sibTrans" cxnId="{4823632C-B701-4688-BE88-ACF77178AD58}">
      <dgm:prSet/>
      <dgm:spPr/>
      <dgm:t>
        <a:bodyPr/>
        <a:lstStyle/>
        <a:p>
          <a:endParaRPr lang="zh-CN" altLang="en-US"/>
        </a:p>
      </dgm:t>
    </dgm:pt>
    <dgm:pt modelId="{1B78C338-0D69-4FAA-B9A8-FD5C523615FD}">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非破坏性检验</a:t>
          </a:r>
          <a:endParaRPr lang="zh-CN" altLang="en-US" sz="1400" b="1" dirty="0">
            <a:solidFill>
              <a:schemeClr val="tx1"/>
            </a:solidFill>
            <a:latin typeface="微软雅黑" pitchFamily="34" charset="-122"/>
            <a:ea typeface="微软雅黑" pitchFamily="34" charset="-122"/>
          </a:endParaRPr>
        </a:p>
      </dgm:t>
    </dgm:pt>
    <dgm:pt modelId="{99B3C220-9240-4212-B95C-D6078E1D3DD9}" type="parTrans" cxnId="{4A77BC2C-9982-4488-854D-85992C54DC26}">
      <dgm:prSet/>
      <dgm:spPr/>
      <dgm:t>
        <a:bodyPr/>
        <a:lstStyle/>
        <a:p>
          <a:endParaRPr lang="zh-CN" altLang="en-US"/>
        </a:p>
      </dgm:t>
    </dgm:pt>
    <dgm:pt modelId="{CEDBB83F-7813-49ED-A789-B313D7E9454E}" type="sibTrans" cxnId="{4A77BC2C-9982-4488-854D-85992C54DC26}">
      <dgm:prSet/>
      <dgm:spPr/>
      <dgm:t>
        <a:bodyPr/>
        <a:lstStyle/>
        <a:p>
          <a:endParaRPr lang="zh-CN" altLang="en-US"/>
        </a:p>
      </dgm:t>
    </dgm:pt>
    <dgm:pt modelId="{9AA5B6C4-5598-4D40-8960-063657454072}">
      <dgm:prSet phldrT="[文本]" custT="1"/>
      <dgm:spPr>
        <a:solidFill>
          <a:schemeClr val="bg1"/>
        </a:solidFill>
      </dgm:spPr>
      <dgm:t>
        <a:bodyPr/>
        <a:lstStyle/>
        <a:p>
          <a:r>
            <a:rPr lang="zh-CN" altLang="en-US" sz="1400" b="1" dirty="0" smtClean="0">
              <a:solidFill>
                <a:schemeClr val="tx1"/>
              </a:solidFill>
              <a:latin typeface="微软雅黑" pitchFamily="34" charset="-122"/>
              <a:ea typeface="微软雅黑" pitchFamily="34" charset="-122"/>
            </a:rPr>
            <a:t>计量检验</a:t>
          </a:r>
          <a:endParaRPr lang="zh-CN" altLang="en-US" sz="1400" b="1" dirty="0">
            <a:solidFill>
              <a:schemeClr val="tx1"/>
            </a:solidFill>
            <a:latin typeface="微软雅黑" pitchFamily="34" charset="-122"/>
            <a:ea typeface="微软雅黑" pitchFamily="34" charset="-122"/>
          </a:endParaRPr>
        </a:p>
      </dgm:t>
    </dgm:pt>
    <dgm:pt modelId="{89D4A41D-06CB-43FD-9ABD-E39C68B5254C}" type="parTrans" cxnId="{9FF40BB4-F91C-4B3B-9E56-C2BDE6C5B7EA}">
      <dgm:prSet/>
      <dgm:spPr/>
      <dgm:t>
        <a:bodyPr/>
        <a:lstStyle/>
        <a:p>
          <a:endParaRPr lang="zh-CN" altLang="en-US"/>
        </a:p>
      </dgm:t>
    </dgm:pt>
    <dgm:pt modelId="{44AB3D79-5F24-4846-B3AE-BF4A2D36BDB6}" type="sibTrans" cxnId="{9FF40BB4-F91C-4B3B-9E56-C2BDE6C5B7EA}">
      <dgm:prSet/>
      <dgm:spPr/>
      <dgm:t>
        <a:bodyPr/>
        <a:lstStyle/>
        <a:p>
          <a:endParaRPr lang="zh-CN" altLang="en-US"/>
        </a:p>
      </dgm:t>
    </dgm:pt>
    <dgm:pt modelId="{73C6F768-51F9-4453-8A7C-FF71B7A0CBBB}" type="pres">
      <dgm:prSet presAssocID="{6A6F53A1-DA56-4BCD-BCEC-2A3E2F9BD869}" presName="theList" presStyleCnt="0">
        <dgm:presLayoutVars>
          <dgm:dir/>
          <dgm:animLvl val="lvl"/>
          <dgm:resizeHandles val="exact"/>
        </dgm:presLayoutVars>
      </dgm:prSet>
      <dgm:spPr/>
      <dgm:t>
        <a:bodyPr/>
        <a:lstStyle/>
        <a:p>
          <a:endParaRPr lang="zh-CN" altLang="en-US"/>
        </a:p>
      </dgm:t>
    </dgm:pt>
    <dgm:pt modelId="{09846051-4DBE-4C79-B197-C724DFF92A80}" type="pres">
      <dgm:prSet presAssocID="{0565FC11-53F4-4B53-81FA-A67A04BAC3A7}" presName="compNode" presStyleCnt="0"/>
      <dgm:spPr/>
    </dgm:pt>
    <dgm:pt modelId="{09467A79-67D3-4755-87F8-A2AC70816816}" type="pres">
      <dgm:prSet presAssocID="{0565FC11-53F4-4B53-81FA-A67A04BAC3A7}" presName="aNode" presStyleLbl="bgShp" presStyleIdx="0" presStyleCnt="7"/>
      <dgm:spPr/>
      <dgm:t>
        <a:bodyPr/>
        <a:lstStyle/>
        <a:p>
          <a:endParaRPr lang="zh-CN" altLang="en-US"/>
        </a:p>
      </dgm:t>
    </dgm:pt>
    <dgm:pt modelId="{DC28B427-0BDA-47BD-BFBF-09B0C450D7BD}" type="pres">
      <dgm:prSet presAssocID="{0565FC11-53F4-4B53-81FA-A67A04BAC3A7}" presName="textNode" presStyleLbl="bgShp" presStyleIdx="0" presStyleCnt="7"/>
      <dgm:spPr/>
      <dgm:t>
        <a:bodyPr/>
        <a:lstStyle/>
        <a:p>
          <a:endParaRPr lang="zh-CN" altLang="en-US"/>
        </a:p>
      </dgm:t>
    </dgm:pt>
    <dgm:pt modelId="{1CE69E36-744F-41C1-9106-A3A672C8D420}" type="pres">
      <dgm:prSet presAssocID="{0565FC11-53F4-4B53-81FA-A67A04BAC3A7}" presName="compChildNode" presStyleCnt="0"/>
      <dgm:spPr/>
    </dgm:pt>
    <dgm:pt modelId="{105F1DA1-0858-4AC4-8E5E-B20236F24FEA}" type="pres">
      <dgm:prSet presAssocID="{0565FC11-53F4-4B53-81FA-A67A04BAC3A7}" presName="theInnerList" presStyleCnt="0"/>
      <dgm:spPr/>
    </dgm:pt>
    <dgm:pt modelId="{90284784-1D8D-487D-AF6D-CBCB2B905B17}" type="pres">
      <dgm:prSet presAssocID="{28DE78EF-DAEF-4CB9-AF3C-2CFBBD46B82A}" presName="childNode" presStyleLbl="node1" presStyleIdx="0" presStyleCnt="16" custScaleX="119068">
        <dgm:presLayoutVars>
          <dgm:bulletEnabled val="1"/>
        </dgm:presLayoutVars>
      </dgm:prSet>
      <dgm:spPr/>
      <dgm:t>
        <a:bodyPr/>
        <a:lstStyle/>
        <a:p>
          <a:endParaRPr lang="zh-CN" altLang="en-US"/>
        </a:p>
      </dgm:t>
    </dgm:pt>
    <dgm:pt modelId="{2763C2A5-DCF2-4E9D-85E3-8294D45E48DA}" type="pres">
      <dgm:prSet presAssocID="{28DE78EF-DAEF-4CB9-AF3C-2CFBBD46B82A}" presName="aSpace2" presStyleCnt="0"/>
      <dgm:spPr/>
    </dgm:pt>
    <dgm:pt modelId="{962EDD18-85B3-44FD-9C58-D0C5ECF74E4D}" type="pres">
      <dgm:prSet presAssocID="{C503510B-4F65-4C12-8CDB-ADC3F733BB64}" presName="childNode" presStyleLbl="node1" presStyleIdx="1" presStyleCnt="16" custScaleX="119068">
        <dgm:presLayoutVars>
          <dgm:bulletEnabled val="1"/>
        </dgm:presLayoutVars>
      </dgm:prSet>
      <dgm:spPr/>
      <dgm:t>
        <a:bodyPr/>
        <a:lstStyle/>
        <a:p>
          <a:endParaRPr lang="zh-CN" altLang="en-US"/>
        </a:p>
      </dgm:t>
    </dgm:pt>
    <dgm:pt modelId="{DA302FB2-2D88-41B6-870E-E524E9083DD5}" type="pres">
      <dgm:prSet presAssocID="{C503510B-4F65-4C12-8CDB-ADC3F733BB64}" presName="aSpace2" presStyleCnt="0"/>
      <dgm:spPr/>
    </dgm:pt>
    <dgm:pt modelId="{430B6544-D803-495E-A1FB-7B67827F437C}" type="pres">
      <dgm:prSet presAssocID="{E43E1627-200E-4C02-8977-9730B34D0949}" presName="childNode" presStyleLbl="node1" presStyleIdx="2" presStyleCnt="16" custScaleX="119068">
        <dgm:presLayoutVars>
          <dgm:bulletEnabled val="1"/>
        </dgm:presLayoutVars>
      </dgm:prSet>
      <dgm:spPr/>
      <dgm:t>
        <a:bodyPr/>
        <a:lstStyle/>
        <a:p>
          <a:endParaRPr lang="zh-CN" altLang="en-US"/>
        </a:p>
      </dgm:t>
    </dgm:pt>
    <dgm:pt modelId="{B086F76D-85A4-4733-B107-89C221A436FD}" type="pres">
      <dgm:prSet presAssocID="{0565FC11-53F4-4B53-81FA-A67A04BAC3A7}" presName="aSpace" presStyleCnt="0"/>
      <dgm:spPr/>
    </dgm:pt>
    <dgm:pt modelId="{183984E2-5142-4576-B67D-FDEAC8BFE106}" type="pres">
      <dgm:prSet presAssocID="{AED77C06-C78A-4356-B2FC-1B23B9FC138F}" presName="compNode" presStyleCnt="0"/>
      <dgm:spPr/>
    </dgm:pt>
    <dgm:pt modelId="{EA012F2E-C3F0-415E-92FC-C3596D3E3AE6}" type="pres">
      <dgm:prSet presAssocID="{AED77C06-C78A-4356-B2FC-1B23B9FC138F}" presName="aNode" presStyleLbl="bgShp" presStyleIdx="1" presStyleCnt="7"/>
      <dgm:spPr/>
      <dgm:t>
        <a:bodyPr/>
        <a:lstStyle/>
        <a:p>
          <a:endParaRPr lang="zh-CN" altLang="en-US"/>
        </a:p>
      </dgm:t>
    </dgm:pt>
    <dgm:pt modelId="{23CB5258-A00A-444E-A591-DBE4BB2426A1}" type="pres">
      <dgm:prSet presAssocID="{AED77C06-C78A-4356-B2FC-1B23B9FC138F}" presName="textNode" presStyleLbl="bgShp" presStyleIdx="1" presStyleCnt="7"/>
      <dgm:spPr/>
      <dgm:t>
        <a:bodyPr/>
        <a:lstStyle/>
        <a:p>
          <a:endParaRPr lang="zh-CN" altLang="en-US"/>
        </a:p>
      </dgm:t>
    </dgm:pt>
    <dgm:pt modelId="{08868390-344E-46EC-AB31-342C64A1ABA1}" type="pres">
      <dgm:prSet presAssocID="{AED77C06-C78A-4356-B2FC-1B23B9FC138F}" presName="compChildNode" presStyleCnt="0"/>
      <dgm:spPr/>
    </dgm:pt>
    <dgm:pt modelId="{06AD1E06-4FA7-491C-85E3-97149290BF01}" type="pres">
      <dgm:prSet presAssocID="{AED77C06-C78A-4356-B2FC-1B23B9FC138F}" presName="theInnerList" presStyleCnt="0"/>
      <dgm:spPr/>
    </dgm:pt>
    <dgm:pt modelId="{3D2560F6-120B-4817-A90F-83F437DE046F}" type="pres">
      <dgm:prSet presAssocID="{2F79BBD7-C94E-49F9-9B29-CB45BA2951E5}" presName="childNode" presStyleLbl="node1" presStyleIdx="3" presStyleCnt="16" custScaleX="119068">
        <dgm:presLayoutVars>
          <dgm:bulletEnabled val="1"/>
        </dgm:presLayoutVars>
      </dgm:prSet>
      <dgm:spPr/>
      <dgm:t>
        <a:bodyPr/>
        <a:lstStyle/>
        <a:p>
          <a:endParaRPr lang="zh-CN" altLang="en-US"/>
        </a:p>
      </dgm:t>
    </dgm:pt>
    <dgm:pt modelId="{9F5BEF29-EB38-4F0D-A0B3-C10B08CDEDA4}" type="pres">
      <dgm:prSet presAssocID="{2F79BBD7-C94E-49F9-9B29-CB45BA2951E5}" presName="aSpace2" presStyleCnt="0"/>
      <dgm:spPr/>
    </dgm:pt>
    <dgm:pt modelId="{44CD1E59-90F2-49A4-A51C-75593D7E7423}" type="pres">
      <dgm:prSet presAssocID="{42A14580-EB91-4EFA-B304-6E51C854BB36}" presName="childNode" presStyleLbl="node1" presStyleIdx="4" presStyleCnt="16" custScaleX="119068">
        <dgm:presLayoutVars>
          <dgm:bulletEnabled val="1"/>
        </dgm:presLayoutVars>
      </dgm:prSet>
      <dgm:spPr/>
      <dgm:t>
        <a:bodyPr/>
        <a:lstStyle/>
        <a:p>
          <a:endParaRPr lang="zh-CN" altLang="en-US"/>
        </a:p>
      </dgm:t>
    </dgm:pt>
    <dgm:pt modelId="{396ED7A8-C013-4F4E-A358-BCA0F5970AB5}" type="pres">
      <dgm:prSet presAssocID="{AED77C06-C78A-4356-B2FC-1B23B9FC138F}" presName="aSpace" presStyleCnt="0"/>
      <dgm:spPr/>
    </dgm:pt>
    <dgm:pt modelId="{6184A104-9795-4688-8D21-218EC0ACFACC}" type="pres">
      <dgm:prSet presAssocID="{6143AAED-8594-4A7B-AC06-B9513BCC4A47}" presName="compNode" presStyleCnt="0"/>
      <dgm:spPr/>
    </dgm:pt>
    <dgm:pt modelId="{007ECDFF-E2BB-42A8-B55C-66C2294F07F4}" type="pres">
      <dgm:prSet presAssocID="{6143AAED-8594-4A7B-AC06-B9513BCC4A47}" presName="aNode" presStyleLbl="bgShp" presStyleIdx="2" presStyleCnt="7"/>
      <dgm:spPr/>
      <dgm:t>
        <a:bodyPr/>
        <a:lstStyle/>
        <a:p>
          <a:endParaRPr lang="zh-CN" altLang="en-US"/>
        </a:p>
      </dgm:t>
    </dgm:pt>
    <dgm:pt modelId="{611C78A5-9729-463B-AAA0-A3D94BAEEBF7}" type="pres">
      <dgm:prSet presAssocID="{6143AAED-8594-4A7B-AC06-B9513BCC4A47}" presName="textNode" presStyleLbl="bgShp" presStyleIdx="2" presStyleCnt="7"/>
      <dgm:spPr/>
      <dgm:t>
        <a:bodyPr/>
        <a:lstStyle/>
        <a:p>
          <a:endParaRPr lang="zh-CN" altLang="en-US"/>
        </a:p>
      </dgm:t>
    </dgm:pt>
    <dgm:pt modelId="{A4F1A3A3-13CA-4A65-AF3B-2B5817D3730D}" type="pres">
      <dgm:prSet presAssocID="{6143AAED-8594-4A7B-AC06-B9513BCC4A47}" presName="compChildNode" presStyleCnt="0"/>
      <dgm:spPr/>
    </dgm:pt>
    <dgm:pt modelId="{742CC6A6-BAC8-4117-9612-359C08F5C021}" type="pres">
      <dgm:prSet presAssocID="{6143AAED-8594-4A7B-AC06-B9513BCC4A47}" presName="theInnerList" presStyleCnt="0"/>
      <dgm:spPr/>
    </dgm:pt>
    <dgm:pt modelId="{9C07495A-5E00-4FFA-A163-571DBFF99A53}" type="pres">
      <dgm:prSet presAssocID="{CFFC9E41-7963-4F9E-BED9-954E34F10CB1}" presName="childNode" presStyleLbl="node1" presStyleIdx="5" presStyleCnt="16" custScaleX="119068">
        <dgm:presLayoutVars>
          <dgm:bulletEnabled val="1"/>
        </dgm:presLayoutVars>
      </dgm:prSet>
      <dgm:spPr/>
      <dgm:t>
        <a:bodyPr/>
        <a:lstStyle/>
        <a:p>
          <a:endParaRPr lang="zh-CN" altLang="en-US"/>
        </a:p>
      </dgm:t>
    </dgm:pt>
    <dgm:pt modelId="{8E72F8AA-32A6-42DD-AD13-F56DE1190E47}" type="pres">
      <dgm:prSet presAssocID="{CFFC9E41-7963-4F9E-BED9-954E34F10CB1}" presName="aSpace2" presStyleCnt="0"/>
      <dgm:spPr/>
    </dgm:pt>
    <dgm:pt modelId="{DA334CE8-3F41-41FC-A3F3-9A2C95E097B3}" type="pres">
      <dgm:prSet presAssocID="{DAD2BEB2-1A59-47E0-93D2-091594E53996}" presName="childNode" presStyleLbl="node1" presStyleIdx="6" presStyleCnt="16" custScaleX="119068">
        <dgm:presLayoutVars>
          <dgm:bulletEnabled val="1"/>
        </dgm:presLayoutVars>
      </dgm:prSet>
      <dgm:spPr/>
      <dgm:t>
        <a:bodyPr/>
        <a:lstStyle/>
        <a:p>
          <a:endParaRPr lang="zh-CN" altLang="en-US"/>
        </a:p>
      </dgm:t>
    </dgm:pt>
    <dgm:pt modelId="{F2095C54-B749-435A-A7F6-BE521974FF5A}" type="pres">
      <dgm:prSet presAssocID="{6143AAED-8594-4A7B-AC06-B9513BCC4A47}" presName="aSpace" presStyleCnt="0"/>
      <dgm:spPr/>
    </dgm:pt>
    <dgm:pt modelId="{EEDC7BD9-1205-4B5F-A586-A31526268DAF}" type="pres">
      <dgm:prSet presAssocID="{C7BD838B-00A0-4587-8CD7-C44188DFF79F}" presName="compNode" presStyleCnt="0"/>
      <dgm:spPr/>
    </dgm:pt>
    <dgm:pt modelId="{1A6F2097-57E1-49A0-AB8E-D8966EABB54F}" type="pres">
      <dgm:prSet presAssocID="{C7BD838B-00A0-4587-8CD7-C44188DFF79F}" presName="aNode" presStyleLbl="bgShp" presStyleIdx="3" presStyleCnt="7"/>
      <dgm:spPr/>
      <dgm:t>
        <a:bodyPr/>
        <a:lstStyle/>
        <a:p>
          <a:endParaRPr lang="zh-CN" altLang="en-US"/>
        </a:p>
      </dgm:t>
    </dgm:pt>
    <dgm:pt modelId="{6BD13103-B886-483D-88F1-9CBFE6474D59}" type="pres">
      <dgm:prSet presAssocID="{C7BD838B-00A0-4587-8CD7-C44188DFF79F}" presName="textNode" presStyleLbl="bgShp" presStyleIdx="3" presStyleCnt="7"/>
      <dgm:spPr/>
      <dgm:t>
        <a:bodyPr/>
        <a:lstStyle/>
        <a:p>
          <a:endParaRPr lang="zh-CN" altLang="en-US"/>
        </a:p>
      </dgm:t>
    </dgm:pt>
    <dgm:pt modelId="{ABA150F1-54A9-49F6-B9DE-ABB95C5ACEFC}" type="pres">
      <dgm:prSet presAssocID="{C7BD838B-00A0-4587-8CD7-C44188DFF79F}" presName="compChildNode" presStyleCnt="0"/>
      <dgm:spPr/>
    </dgm:pt>
    <dgm:pt modelId="{1904BE34-2E08-4721-A504-5F6881CF4B01}" type="pres">
      <dgm:prSet presAssocID="{C7BD838B-00A0-4587-8CD7-C44188DFF79F}" presName="theInnerList" presStyleCnt="0"/>
      <dgm:spPr/>
    </dgm:pt>
    <dgm:pt modelId="{C3B5493C-D1C2-4139-A6FD-B5A2F6E9E912}" type="pres">
      <dgm:prSet presAssocID="{8BB15D03-1368-4A43-B6BE-02035B270A88}" presName="childNode" presStyleLbl="node1" presStyleIdx="7" presStyleCnt="16" custScaleX="119068" custLinFactNeighborY="-282">
        <dgm:presLayoutVars>
          <dgm:bulletEnabled val="1"/>
        </dgm:presLayoutVars>
      </dgm:prSet>
      <dgm:spPr/>
      <dgm:t>
        <a:bodyPr/>
        <a:lstStyle/>
        <a:p>
          <a:endParaRPr lang="zh-CN" altLang="en-US"/>
        </a:p>
      </dgm:t>
    </dgm:pt>
    <dgm:pt modelId="{37AD30C6-9BF2-4B91-8AFC-B9076F28F82F}" type="pres">
      <dgm:prSet presAssocID="{8BB15D03-1368-4A43-B6BE-02035B270A88}" presName="aSpace2" presStyleCnt="0"/>
      <dgm:spPr/>
    </dgm:pt>
    <dgm:pt modelId="{96F2E493-5859-4279-B50F-4D1BAD27F4A9}" type="pres">
      <dgm:prSet presAssocID="{28E226D5-512F-48D3-9D0C-290913DA4B2F}" presName="childNode" presStyleLbl="node1" presStyleIdx="8" presStyleCnt="16" custScaleX="119068">
        <dgm:presLayoutVars>
          <dgm:bulletEnabled val="1"/>
        </dgm:presLayoutVars>
      </dgm:prSet>
      <dgm:spPr/>
      <dgm:t>
        <a:bodyPr/>
        <a:lstStyle/>
        <a:p>
          <a:endParaRPr lang="zh-CN" altLang="en-US"/>
        </a:p>
      </dgm:t>
    </dgm:pt>
    <dgm:pt modelId="{B3C46A0C-D7A6-423B-A1BE-481E332516D7}" type="pres">
      <dgm:prSet presAssocID="{28E226D5-512F-48D3-9D0C-290913DA4B2F}" presName="aSpace2" presStyleCnt="0"/>
      <dgm:spPr/>
    </dgm:pt>
    <dgm:pt modelId="{70651603-ACED-45D8-98B4-30972574D23D}" type="pres">
      <dgm:prSet presAssocID="{89F1CC4E-67B8-495F-99FF-60AA5E0E4567}" presName="childNode" presStyleLbl="node1" presStyleIdx="9" presStyleCnt="16" custScaleX="119068">
        <dgm:presLayoutVars>
          <dgm:bulletEnabled val="1"/>
        </dgm:presLayoutVars>
      </dgm:prSet>
      <dgm:spPr/>
      <dgm:t>
        <a:bodyPr/>
        <a:lstStyle/>
        <a:p>
          <a:endParaRPr lang="zh-CN" altLang="en-US"/>
        </a:p>
      </dgm:t>
    </dgm:pt>
    <dgm:pt modelId="{07D5A09A-2643-4F5B-B538-B83C6391B9B6}" type="pres">
      <dgm:prSet presAssocID="{C7BD838B-00A0-4587-8CD7-C44188DFF79F}" presName="aSpace" presStyleCnt="0"/>
      <dgm:spPr/>
    </dgm:pt>
    <dgm:pt modelId="{A98E9F2A-8115-4D42-9F40-26E2AC862A64}" type="pres">
      <dgm:prSet presAssocID="{5DEB05E4-9212-4681-A5E1-44838569C909}" presName="compNode" presStyleCnt="0"/>
      <dgm:spPr/>
    </dgm:pt>
    <dgm:pt modelId="{4654CD16-5AA5-458B-8918-2103F9D48B67}" type="pres">
      <dgm:prSet presAssocID="{5DEB05E4-9212-4681-A5E1-44838569C909}" presName="aNode" presStyleLbl="bgShp" presStyleIdx="4" presStyleCnt="7"/>
      <dgm:spPr/>
      <dgm:t>
        <a:bodyPr/>
        <a:lstStyle/>
        <a:p>
          <a:endParaRPr lang="zh-CN" altLang="en-US"/>
        </a:p>
      </dgm:t>
    </dgm:pt>
    <dgm:pt modelId="{67E04074-AF4E-4A14-9206-CB7140775DFE}" type="pres">
      <dgm:prSet presAssocID="{5DEB05E4-9212-4681-A5E1-44838569C909}" presName="textNode" presStyleLbl="bgShp" presStyleIdx="4" presStyleCnt="7"/>
      <dgm:spPr/>
      <dgm:t>
        <a:bodyPr/>
        <a:lstStyle/>
        <a:p>
          <a:endParaRPr lang="zh-CN" altLang="en-US"/>
        </a:p>
      </dgm:t>
    </dgm:pt>
    <dgm:pt modelId="{468E74B3-F19E-4B41-B9C5-92E8F979B275}" type="pres">
      <dgm:prSet presAssocID="{5DEB05E4-9212-4681-A5E1-44838569C909}" presName="compChildNode" presStyleCnt="0"/>
      <dgm:spPr/>
    </dgm:pt>
    <dgm:pt modelId="{169DFCEA-6BDC-473C-9064-A4B384C76D22}" type="pres">
      <dgm:prSet presAssocID="{5DEB05E4-9212-4681-A5E1-44838569C909}" presName="theInnerList" presStyleCnt="0"/>
      <dgm:spPr/>
    </dgm:pt>
    <dgm:pt modelId="{14825957-AEA2-40AA-A5DD-2C07F5CE1927}" type="pres">
      <dgm:prSet presAssocID="{6392E00A-2554-43D7-900F-BA0514FFDB07}" presName="childNode" presStyleLbl="node1" presStyleIdx="10" presStyleCnt="16" custScaleX="119068">
        <dgm:presLayoutVars>
          <dgm:bulletEnabled val="1"/>
        </dgm:presLayoutVars>
      </dgm:prSet>
      <dgm:spPr/>
      <dgm:t>
        <a:bodyPr/>
        <a:lstStyle/>
        <a:p>
          <a:endParaRPr lang="zh-CN" altLang="en-US"/>
        </a:p>
      </dgm:t>
    </dgm:pt>
    <dgm:pt modelId="{7045A0A8-B853-4C08-82BD-35387090995D}" type="pres">
      <dgm:prSet presAssocID="{6392E00A-2554-43D7-900F-BA0514FFDB07}" presName="aSpace2" presStyleCnt="0"/>
      <dgm:spPr/>
    </dgm:pt>
    <dgm:pt modelId="{9A610B11-1301-47DD-92E6-D3BA936ADBBD}" type="pres">
      <dgm:prSet presAssocID="{C045586E-AA07-424F-B71D-E3E6FC113756}" presName="childNode" presStyleLbl="node1" presStyleIdx="11" presStyleCnt="16" custScaleX="119068">
        <dgm:presLayoutVars>
          <dgm:bulletEnabled val="1"/>
        </dgm:presLayoutVars>
      </dgm:prSet>
      <dgm:spPr/>
      <dgm:t>
        <a:bodyPr/>
        <a:lstStyle/>
        <a:p>
          <a:endParaRPr lang="zh-CN" altLang="en-US"/>
        </a:p>
      </dgm:t>
    </dgm:pt>
    <dgm:pt modelId="{97B789EC-196B-434D-ADA9-04C3F8F02E87}" type="pres">
      <dgm:prSet presAssocID="{5DEB05E4-9212-4681-A5E1-44838569C909}" presName="aSpace" presStyleCnt="0"/>
      <dgm:spPr/>
    </dgm:pt>
    <dgm:pt modelId="{00617DE7-0428-4CEA-92B1-927CD843CD52}" type="pres">
      <dgm:prSet presAssocID="{7A64C095-8489-49DF-982D-6D607795EA24}" presName="compNode" presStyleCnt="0"/>
      <dgm:spPr/>
    </dgm:pt>
    <dgm:pt modelId="{25D4FA0C-C5BE-4D69-97E3-32E04AEB27E5}" type="pres">
      <dgm:prSet presAssocID="{7A64C095-8489-49DF-982D-6D607795EA24}" presName="aNode" presStyleLbl="bgShp" presStyleIdx="5" presStyleCnt="7"/>
      <dgm:spPr/>
      <dgm:t>
        <a:bodyPr/>
        <a:lstStyle/>
        <a:p>
          <a:endParaRPr lang="zh-CN" altLang="en-US"/>
        </a:p>
      </dgm:t>
    </dgm:pt>
    <dgm:pt modelId="{AE9DC509-90D3-4639-84BD-331120776170}" type="pres">
      <dgm:prSet presAssocID="{7A64C095-8489-49DF-982D-6D607795EA24}" presName="textNode" presStyleLbl="bgShp" presStyleIdx="5" presStyleCnt="7"/>
      <dgm:spPr/>
      <dgm:t>
        <a:bodyPr/>
        <a:lstStyle/>
        <a:p>
          <a:endParaRPr lang="zh-CN" altLang="en-US"/>
        </a:p>
      </dgm:t>
    </dgm:pt>
    <dgm:pt modelId="{D6DA3E10-1B9B-4E21-82AD-89B27C358138}" type="pres">
      <dgm:prSet presAssocID="{7A64C095-8489-49DF-982D-6D607795EA24}" presName="compChildNode" presStyleCnt="0"/>
      <dgm:spPr/>
    </dgm:pt>
    <dgm:pt modelId="{52126AC6-C08A-4EED-B76D-AEBC9DADCE59}" type="pres">
      <dgm:prSet presAssocID="{7A64C095-8489-49DF-982D-6D607795EA24}" presName="theInnerList" presStyleCnt="0"/>
      <dgm:spPr/>
    </dgm:pt>
    <dgm:pt modelId="{BB52339F-4F76-4060-AB10-336550C748F5}" type="pres">
      <dgm:prSet presAssocID="{F78163CE-D12B-4016-8C2F-6AA8C50CA817}" presName="childNode" presStyleLbl="node1" presStyleIdx="12" presStyleCnt="16" custScaleX="119068">
        <dgm:presLayoutVars>
          <dgm:bulletEnabled val="1"/>
        </dgm:presLayoutVars>
      </dgm:prSet>
      <dgm:spPr/>
      <dgm:t>
        <a:bodyPr/>
        <a:lstStyle/>
        <a:p>
          <a:endParaRPr lang="zh-CN" altLang="en-US"/>
        </a:p>
      </dgm:t>
    </dgm:pt>
    <dgm:pt modelId="{A9D9C1DF-E55C-4F62-A03E-5A7A92D81AD3}" type="pres">
      <dgm:prSet presAssocID="{F78163CE-D12B-4016-8C2F-6AA8C50CA817}" presName="aSpace2" presStyleCnt="0"/>
      <dgm:spPr/>
    </dgm:pt>
    <dgm:pt modelId="{58018F09-35B3-427E-8DF2-E0077FD3D8DE}" type="pres">
      <dgm:prSet presAssocID="{1B78C338-0D69-4FAA-B9A8-FD5C523615FD}" presName="childNode" presStyleLbl="node1" presStyleIdx="13" presStyleCnt="16" custScaleX="119068">
        <dgm:presLayoutVars>
          <dgm:bulletEnabled val="1"/>
        </dgm:presLayoutVars>
      </dgm:prSet>
      <dgm:spPr/>
      <dgm:t>
        <a:bodyPr/>
        <a:lstStyle/>
        <a:p>
          <a:endParaRPr lang="zh-CN" altLang="en-US"/>
        </a:p>
      </dgm:t>
    </dgm:pt>
    <dgm:pt modelId="{7DE15551-7641-4811-B739-078E14D3021A}" type="pres">
      <dgm:prSet presAssocID="{7A64C095-8489-49DF-982D-6D607795EA24}" presName="aSpace" presStyleCnt="0"/>
      <dgm:spPr/>
    </dgm:pt>
    <dgm:pt modelId="{C4C328FE-43F9-47DA-93F1-20E5D3376A0F}" type="pres">
      <dgm:prSet presAssocID="{79E94E19-B378-45EF-8C39-2D788AFB190B}" presName="compNode" presStyleCnt="0"/>
      <dgm:spPr/>
    </dgm:pt>
    <dgm:pt modelId="{4EA8060D-3A29-48C3-A8FD-0385D2298AC0}" type="pres">
      <dgm:prSet presAssocID="{79E94E19-B378-45EF-8C39-2D788AFB190B}" presName="aNode" presStyleLbl="bgShp" presStyleIdx="6" presStyleCnt="7"/>
      <dgm:spPr/>
      <dgm:t>
        <a:bodyPr/>
        <a:lstStyle/>
        <a:p>
          <a:endParaRPr lang="zh-CN" altLang="en-US"/>
        </a:p>
      </dgm:t>
    </dgm:pt>
    <dgm:pt modelId="{D129F09A-09FF-4CCF-A328-A3E16DDFBC75}" type="pres">
      <dgm:prSet presAssocID="{79E94E19-B378-45EF-8C39-2D788AFB190B}" presName="textNode" presStyleLbl="bgShp" presStyleIdx="6" presStyleCnt="7"/>
      <dgm:spPr/>
      <dgm:t>
        <a:bodyPr/>
        <a:lstStyle/>
        <a:p>
          <a:endParaRPr lang="zh-CN" altLang="en-US"/>
        </a:p>
      </dgm:t>
    </dgm:pt>
    <dgm:pt modelId="{D904A939-6614-4F68-AF92-F46C1526F8FE}" type="pres">
      <dgm:prSet presAssocID="{79E94E19-B378-45EF-8C39-2D788AFB190B}" presName="compChildNode" presStyleCnt="0"/>
      <dgm:spPr/>
    </dgm:pt>
    <dgm:pt modelId="{63EA4C49-6616-4081-AD2D-0720996528EF}" type="pres">
      <dgm:prSet presAssocID="{79E94E19-B378-45EF-8C39-2D788AFB190B}" presName="theInnerList" presStyleCnt="0"/>
      <dgm:spPr/>
    </dgm:pt>
    <dgm:pt modelId="{01941AB2-4754-47CA-AB4F-55A5F7432250}" type="pres">
      <dgm:prSet presAssocID="{5765B852-C956-4E11-974B-2EFDD2D231EF}" presName="childNode" presStyleLbl="node1" presStyleIdx="14" presStyleCnt="16" custScaleX="119068">
        <dgm:presLayoutVars>
          <dgm:bulletEnabled val="1"/>
        </dgm:presLayoutVars>
      </dgm:prSet>
      <dgm:spPr/>
      <dgm:t>
        <a:bodyPr/>
        <a:lstStyle/>
        <a:p>
          <a:endParaRPr lang="zh-CN" altLang="en-US"/>
        </a:p>
      </dgm:t>
    </dgm:pt>
    <dgm:pt modelId="{C3E346E4-75B8-4F3E-B6D3-B2D1E5B6DA54}" type="pres">
      <dgm:prSet presAssocID="{5765B852-C956-4E11-974B-2EFDD2D231EF}" presName="aSpace2" presStyleCnt="0"/>
      <dgm:spPr/>
    </dgm:pt>
    <dgm:pt modelId="{986B990F-DD18-493C-95C8-8BC39986AE4E}" type="pres">
      <dgm:prSet presAssocID="{9AA5B6C4-5598-4D40-8960-063657454072}" presName="childNode" presStyleLbl="node1" presStyleIdx="15" presStyleCnt="16" custScaleX="119068">
        <dgm:presLayoutVars>
          <dgm:bulletEnabled val="1"/>
        </dgm:presLayoutVars>
      </dgm:prSet>
      <dgm:spPr/>
      <dgm:t>
        <a:bodyPr/>
        <a:lstStyle/>
        <a:p>
          <a:endParaRPr lang="zh-CN" altLang="en-US"/>
        </a:p>
      </dgm:t>
    </dgm:pt>
  </dgm:ptLst>
  <dgm:cxnLst>
    <dgm:cxn modelId="{A2ED9169-68AF-400A-BF34-8E82DD8EA716}" type="presOf" srcId="{0565FC11-53F4-4B53-81FA-A67A04BAC3A7}" destId="{DC28B427-0BDA-47BD-BFBF-09B0C450D7BD}" srcOrd="1" destOrd="0" presId="urn:microsoft.com/office/officeart/2005/8/layout/lProcess2"/>
    <dgm:cxn modelId="{9FF40BB4-F91C-4B3B-9E56-C2BDE6C5B7EA}" srcId="{79E94E19-B378-45EF-8C39-2D788AFB190B}" destId="{9AA5B6C4-5598-4D40-8960-063657454072}" srcOrd="1" destOrd="0" parTransId="{89D4A41D-06CB-43FD-9ABD-E39C68B5254C}" sibTransId="{44AB3D79-5F24-4846-B3AE-BF4A2D36BDB6}"/>
    <dgm:cxn modelId="{444AD4B2-3972-4068-A785-7F5C329F2472}" srcId="{6A6F53A1-DA56-4BCD-BCEC-2A3E2F9BD869}" destId="{C7BD838B-00A0-4587-8CD7-C44188DFF79F}" srcOrd="3" destOrd="0" parTransId="{939BE950-3A50-4238-8EBC-3CC1F249FE3C}" sibTransId="{B105F822-A7D3-4C10-9F37-09F983713DB1}"/>
    <dgm:cxn modelId="{E0307B00-8C1A-4CF2-9C99-7EBE577F5579}" type="presOf" srcId="{28DE78EF-DAEF-4CB9-AF3C-2CFBBD46B82A}" destId="{90284784-1D8D-487D-AF6D-CBCB2B905B17}" srcOrd="0" destOrd="0" presId="urn:microsoft.com/office/officeart/2005/8/layout/lProcess2"/>
    <dgm:cxn modelId="{FFFA4137-8860-4391-96C0-AEC1CED6F9C5}" srcId="{C7BD838B-00A0-4587-8CD7-C44188DFF79F}" destId="{89F1CC4E-67B8-495F-99FF-60AA5E0E4567}" srcOrd="2" destOrd="0" parTransId="{676958A2-87A0-4669-B134-A469C6912C6C}" sibTransId="{2EEA8D6F-5338-4079-8D4B-F1623B52D26C}"/>
    <dgm:cxn modelId="{FDB05D25-0AFF-4621-BF23-B33C6BF2036E}" type="presOf" srcId="{79E94E19-B378-45EF-8C39-2D788AFB190B}" destId="{D129F09A-09FF-4CCF-A328-A3E16DDFBC75}" srcOrd="1" destOrd="0" presId="urn:microsoft.com/office/officeart/2005/8/layout/lProcess2"/>
    <dgm:cxn modelId="{97FF75A3-E3B8-4474-B93C-A60FFB508FD6}" type="presOf" srcId="{2F79BBD7-C94E-49F9-9B29-CB45BA2951E5}" destId="{3D2560F6-120B-4817-A90F-83F437DE046F}" srcOrd="0" destOrd="0" presId="urn:microsoft.com/office/officeart/2005/8/layout/lProcess2"/>
    <dgm:cxn modelId="{2243FB6F-22B7-4E23-AC91-F2DA96E77F2A}" type="presOf" srcId="{E43E1627-200E-4C02-8977-9730B34D0949}" destId="{430B6544-D803-495E-A1FB-7B67827F437C}" srcOrd="0" destOrd="0" presId="urn:microsoft.com/office/officeart/2005/8/layout/lProcess2"/>
    <dgm:cxn modelId="{CCDA57A0-5571-42CA-A42D-34B2120C0A09}" type="presOf" srcId="{42A14580-EB91-4EFA-B304-6E51C854BB36}" destId="{44CD1E59-90F2-49A4-A51C-75593D7E7423}" srcOrd="0" destOrd="0" presId="urn:microsoft.com/office/officeart/2005/8/layout/lProcess2"/>
    <dgm:cxn modelId="{C2159D1D-7BBE-4E35-BA9B-8CA23BD047FC}" srcId="{AED77C06-C78A-4356-B2FC-1B23B9FC138F}" destId="{42A14580-EB91-4EFA-B304-6E51C854BB36}" srcOrd="1" destOrd="0" parTransId="{2B163CFD-39C0-45F8-B312-A075284BB327}" sibTransId="{57548466-7312-4D5F-93D1-7F829F68D1EC}"/>
    <dgm:cxn modelId="{BAC99207-40C8-43CB-A73B-96260EA2218E}" type="presOf" srcId="{5765B852-C956-4E11-974B-2EFDD2D231EF}" destId="{01941AB2-4754-47CA-AB4F-55A5F7432250}" srcOrd="0" destOrd="0" presId="urn:microsoft.com/office/officeart/2005/8/layout/lProcess2"/>
    <dgm:cxn modelId="{A9D4E448-7359-4107-8362-A18C304D1AB5}" srcId="{6A6F53A1-DA56-4BCD-BCEC-2A3E2F9BD869}" destId="{6143AAED-8594-4A7B-AC06-B9513BCC4A47}" srcOrd="2" destOrd="0" parTransId="{94C93869-5087-40C8-80F0-C312AE645BEA}" sibTransId="{67A3FA5F-AB8F-4D97-8A30-AF49259570B1}"/>
    <dgm:cxn modelId="{BCDEE332-AF59-433E-BD4E-08454327531D}" srcId="{5DEB05E4-9212-4681-A5E1-44838569C909}" destId="{6392E00A-2554-43D7-900F-BA0514FFDB07}" srcOrd="0" destOrd="0" parTransId="{D3BA3AEC-B3DD-400D-9D9E-522021F9F875}" sibTransId="{A8E0817B-474A-459A-A564-B07AC70FEEA9}"/>
    <dgm:cxn modelId="{67A40F30-BC85-4F96-9B28-19BD443D7B21}" srcId="{0565FC11-53F4-4B53-81FA-A67A04BAC3A7}" destId="{E43E1627-200E-4C02-8977-9730B34D0949}" srcOrd="2" destOrd="0" parTransId="{2C269538-4158-4DD6-910F-F65C77879FAB}" sibTransId="{0E843E58-3357-4907-9AE8-6291DE667869}"/>
    <dgm:cxn modelId="{577B0387-6CA6-4E49-B586-2C851574224B}" type="presOf" srcId="{C7BD838B-00A0-4587-8CD7-C44188DFF79F}" destId="{1A6F2097-57E1-49A0-AB8E-D8966EABB54F}" srcOrd="0" destOrd="0" presId="urn:microsoft.com/office/officeart/2005/8/layout/lProcess2"/>
    <dgm:cxn modelId="{86736873-1F59-45A0-AEA3-9A199F814138}" type="presOf" srcId="{AED77C06-C78A-4356-B2FC-1B23B9FC138F}" destId="{EA012F2E-C3F0-415E-92FC-C3596D3E3AE6}" srcOrd="0" destOrd="0" presId="urn:microsoft.com/office/officeart/2005/8/layout/lProcess2"/>
    <dgm:cxn modelId="{DB2B1162-36DD-4095-8981-6F0E6B0F140B}" srcId="{6143AAED-8594-4A7B-AC06-B9513BCC4A47}" destId="{CFFC9E41-7963-4F9E-BED9-954E34F10CB1}" srcOrd="0" destOrd="0" parTransId="{5A091F02-44D0-4273-BDE4-3172E9A8B80D}" sibTransId="{D48BB200-D43E-457B-9CF0-3A330E14AE75}"/>
    <dgm:cxn modelId="{D2285432-BD1F-4385-BC81-68039ECB1D32}" type="presOf" srcId="{79E94E19-B378-45EF-8C39-2D788AFB190B}" destId="{4EA8060D-3A29-48C3-A8FD-0385D2298AC0}" srcOrd="0" destOrd="0" presId="urn:microsoft.com/office/officeart/2005/8/layout/lProcess2"/>
    <dgm:cxn modelId="{8FC4FCFD-EF19-4B17-AA66-B19059BB76F6}" type="presOf" srcId="{C045586E-AA07-424F-B71D-E3E6FC113756}" destId="{9A610B11-1301-47DD-92E6-D3BA936ADBBD}" srcOrd="0" destOrd="0" presId="urn:microsoft.com/office/officeart/2005/8/layout/lProcess2"/>
    <dgm:cxn modelId="{D1B8A1E9-C60E-4F04-A8DC-C58E167C7E0A}" srcId="{6A6F53A1-DA56-4BCD-BCEC-2A3E2F9BD869}" destId="{0565FC11-53F4-4B53-81FA-A67A04BAC3A7}" srcOrd="0" destOrd="0" parTransId="{3B1AC618-5C03-4C51-B81F-BA7386E2195F}" sibTransId="{EC304987-AC8A-4872-BB8F-8F77D6085061}"/>
    <dgm:cxn modelId="{148C948E-E106-4364-A350-67ABA2ABEDFA}" srcId="{6A6F53A1-DA56-4BCD-BCEC-2A3E2F9BD869}" destId="{5DEB05E4-9212-4681-A5E1-44838569C909}" srcOrd="4" destOrd="0" parTransId="{69101BA9-C5B6-41E2-A436-E6E1AD514AAE}" sibTransId="{DE05A97A-EA15-4E84-84DA-3182BBD5DF35}"/>
    <dgm:cxn modelId="{9733B99F-812B-4A2E-A102-5C8E04590F5B}" type="presOf" srcId="{7A64C095-8489-49DF-982D-6D607795EA24}" destId="{AE9DC509-90D3-4639-84BD-331120776170}" srcOrd="1" destOrd="0" presId="urn:microsoft.com/office/officeart/2005/8/layout/lProcess2"/>
    <dgm:cxn modelId="{FB501D09-58A3-4557-989E-7D77ADA00995}" type="presOf" srcId="{9AA5B6C4-5598-4D40-8960-063657454072}" destId="{986B990F-DD18-493C-95C8-8BC39986AE4E}" srcOrd="0" destOrd="0" presId="urn:microsoft.com/office/officeart/2005/8/layout/lProcess2"/>
    <dgm:cxn modelId="{C718AE2C-3456-4276-AFD9-DD5372AC4832}" type="presOf" srcId="{5DEB05E4-9212-4681-A5E1-44838569C909}" destId="{67E04074-AF4E-4A14-9206-CB7140775DFE}" srcOrd="1" destOrd="0" presId="urn:microsoft.com/office/officeart/2005/8/layout/lProcess2"/>
    <dgm:cxn modelId="{F72EB199-A311-4061-93D5-6CD6A3F05819}" type="presOf" srcId="{6A6F53A1-DA56-4BCD-BCEC-2A3E2F9BD869}" destId="{73C6F768-51F9-4453-8A7C-FF71B7A0CBBB}" srcOrd="0" destOrd="0" presId="urn:microsoft.com/office/officeart/2005/8/layout/lProcess2"/>
    <dgm:cxn modelId="{350CB7AF-3E0B-4722-B302-1F7003C23015}" type="presOf" srcId="{AED77C06-C78A-4356-B2FC-1B23B9FC138F}" destId="{23CB5258-A00A-444E-A591-DBE4BB2426A1}" srcOrd="1" destOrd="0" presId="urn:microsoft.com/office/officeart/2005/8/layout/lProcess2"/>
    <dgm:cxn modelId="{F1F1DBC9-35BC-485F-B528-C2FE8ABA3E27}" type="presOf" srcId="{CFFC9E41-7963-4F9E-BED9-954E34F10CB1}" destId="{9C07495A-5E00-4FFA-A163-571DBFF99A53}" srcOrd="0" destOrd="0" presId="urn:microsoft.com/office/officeart/2005/8/layout/lProcess2"/>
    <dgm:cxn modelId="{FED5A80F-2610-4D4B-9A83-B0E4FC5BA311}" srcId="{6143AAED-8594-4A7B-AC06-B9513BCC4A47}" destId="{DAD2BEB2-1A59-47E0-93D2-091594E53996}" srcOrd="1" destOrd="0" parTransId="{43C086DD-8FE9-4E6D-AD5C-A5B58799F95E}" sibTransId="{726F6EF1-11A4-4844-8769-39866056DECB}"/>
    <dgm:cxn modelId="{0C3691BB-4B6D-4F65-9891-FE9CAB348952}" srcId="{7A64C095-8489-49DF-982D-6D607795EA24}" destId="{F78163CE-D12B-4016-8C2F-6AA8C50CA817}" srcOrd="0" destOrd="0" parTransId="{C9D935D9-CBF0-464C-9533-2EEA9D6989E1}" sibTransId="{567801F3-843F-43B8-88DD-1879326A357C}"/>
    <dgm:cxn modelId="{0ADF72C5-6093-489E-864A-768A3DA1AAFD}" type="presOf" srcId="{6143AAED-8594-4A7B-AC06-B9513BCC4A47}" destId="{007ECDFF-E2BB-42A8-B55C-66C2294F07F4}" srcOrd="0" destOrd="0" presId="urn:microsoft.com/office/officeart/2005/8/layout/lProcess2"/>
    <dgm:cxn modelId="{4A77BC2C-9982-4488-854D-85992C54DC26}" srcId="{7A64C095-8489-49DF-982D-6D607795EA24}" destId="{1B78C338-0D69-4FAA-B9A8-FD5C523615FD}" srcOrd="1" destOrd="0" parTransId="{99B3C220-9240-4212-B95C-D6078E1D3DD9}" sibTransId="{CEDBB83F-7813-49ED-A789-B313D7E9454E}"/>
    <dgm:cxn modelId="{92C0A8C6-DE60-49C7-A620-85AC19CC4A7F}" type="presOf" srcId="{C7BD838B-00A0-4587-8CD7-C44188DFF79F}" destId="{6BD13103-B886-483D-88F1-9CBFE6474D59}" srcOrd="1" destOrd="0" presId="urn:microsoft.com/office/officeart/2005/8/layout/lProcess2"/>
    <dgm:cxn modelId="{45CEB7AA-1E45-49BA-A11F-BAEB2EFB2763}" type="presOf" srcId="{7A64C095-8489-49DF-982D-6D607795EA24}" destId="{25D4FA0C-C5BE-4D69-97E3-32E04AEB27E5}" srcOrd="0" destOrd="0" presId="urn:microsoft.com/office/officeart/2005/8/layout/lProcess2"/>
    <dgm:cxn modelId="{9973B88B-272E-4D45-80BA-0EE78710F6B4}" srcId="{6A6F53A1-DA56-4BCD-BCEC-2A3E2F9BD869}" destId="{7A64C095-8489-49DF-982D-6D607795EA24}" srcOrd="5" destOrd="0" parTransId="{D3940D9D-25F7-47D2-827A-E90BC1BF9C77}" sibTransId="{243341EE-9AF8-43B3-9D17-B714F0D4A804}"/>
    <dgm:cxn modelId="{13090B82-47A4-4349-BC4C-BBF961118938}" type="presOf" srcId="{5DEB05E4-9212-4681-A5E1-44838569C909}" destId="{4654CD16-5AA5-458B-8918-2103F9D48B67}" srcOrd="0" destOrd="0" presId="urn:microsoft.com/office/officeart/2005/8/layout/lProcess2"/>
    <dgm:cxn modelId="{4D41965E-06D2-4D4C-8A6F-2AE9042CF176}" type="presOf" srcId="{C503510B-4F65-4C12-8CDB-ADC3F733BB64}" destId="{962EDD18-85B3-44FD-9C58-D0C5ECF74E4D}" srcOrd="0" destOrd="0" presId="urn:microsoft.com/office/officeart/2005/8/layout/lProcess2"/>
    <dgm:cxn modelId="{5EF52B4F-FC17-47F3-94C9-6740CCE22AD4}" srcId="{6A6F53A1-DA56-4BCD-BCEC-2A3E2F9BD869}" destId="{AED77C06-C78A-4356-B2FC-1B23B9FC138F}" srcOrd="1" destOrd="0" parTransId="{70B5B6BD-0115-45ED-8E98-CA18EBE7CCAD}" sibTransId="{6534AE66-9293-495F-B991-094FD9930C18}"/>
    <dgm:cxn modelId="{593BFA66-2846-414B-9481-4FF4038E06B9}" type="presOf" srcId="{1B78C338-0D69-4FAA-B9A8-FD5C523615FD}" destId="{58018F09-35B3-427E-8DF2-E0077FD3D8DE}" srcOrd="0" destOrd="0" presId="urn:microsoft.com/office/officeart/2005/8/layout/lProcess2"/>
    <dgm:cxn modelId="{3837A9FD-44F9-4020-BCC0-496B54E9C6CA}" type="presOf" srcId="{0565FC11-53F4-4B53-81FA-A67A04BAC3A7}" destId="{09467A79-67D3-4755-87F8-A2AC70816816}" srcOrd="0" destOrd="0" presId="urn:microsoft.com/office/officeart/2005/8/layout/lProcess2"/>
    <dgm:cxn modelId="{E99230B0-9D72-4AD9-8C29-4B0F9A947A90}" srcId="{6A6F53A1-DA56-4BCD-BCEC-2A3E2F9BD869}" destId="{79E94E19-B378-45EF-8C39-2D788AFB190B}" srcOrd="6" destOrd="0" parTransId="{A33C3B3E-C41A-4FD1-BB4F-6720A2C9E569}" sibTransId="{C9AB3509-5EC8-4AAD-AC42-A2F79E4E8A11}"/>
    <dgm:cxn modelId="{4C97099A-7FFB-41A7-B54D-F3D00B7806E0}" type="presOf" srcId="{6143AAED-8594-4A7B-AC06-B9513BCC4A47}" destId="{611C78A5-9729-463B-AAA0-A3D94BAEEBF7}" srcOrd="1" destOrd="0" presId="urn:microsoft.com/office/officeart/2005/8/layout/lProcess2"/>
    <dgm:cxn modelId="{00EA8236-7553-4190-A4D8-EB74DD2BAC0A}" type="presOf" srcId="{6392E00A-2554-43D7-900F-BA0514FFDB07}" destId="{14825957-AEA2-40AA-A5DD-2C07F5CE1927}" srcOrd="0" destOrd="0" presId="urn:microsoft.com/office/officeart/2005/8/layout/lProcess2"/>
    <dgm:cxn modelId="{0C625B57-7B30-424B-8C02-004D12B96D09}" srcId="{79E94E19-B378-45EF-8C39-2D788AFB190B}" destId="{5765B852-C956-4E11-974B-2EFDD2D231EF}" srcOrd="0" destOrd="0" parTransId="{94EF17CA-B709-4A33-ABAC-463EED150170}" sibTransId="{ADC6340E-C61E-4D82-8E8C-B38DF880D37E}"/>
    <dgm:cxn modelId="{0F1052A6-DB39-40CC-9A21-63070C62E3AA}" srcId="{C7BD838B-00A0-4587-8CD7-C44188DFF79F}" destId="{28E226D5-512F-48D3-9D0C-290913DA4B2F}" srcOrd="1" destOrd="0" parTransId="{D116FBBB-60FC-4230-BDCD-EEE105C9123F}" sibTransId="{DA6F2887-21ED-408A-BE76-50A58E31289A}"/>
    <dgm:cxn modelId="{A8B2BE02-9080-48EC-A165-6106FA79FD1C}" type="presOf" srcId="{8BB15D03-1368-4A43-B6BE-02035B270A88}" destId="{C3B5493C-D1C2-4139-A6FD-B5A2F6E9E912}" srcOrd="0" destOrd="0" presId="urn:microsoft.com/office/officeart/2005/8/layout/lProcess2"/>
    <dgm:cxn modelId="{376417B8-C382-4F01-9E15-B85F6E54EC02}" type="presOf" srcId="{F78163CE-D12B-4016-8C2F-6AA8C50CA817}" destId="{BB52339F-4F76-4060-AB10-336550C748F5}" srcOrd="0" destOrd="0" presId="urn:microsoft.com/office/officeart/2005/8/layout/lProcess2"/>
    <dgm:cxn modelId="{7375BB2E-030F-4998-AEC8-6EE6E3543BAB}" type="presOf" srcId="{28E226D5-512F-48D3-9D0C-290913DA4B2F}" destId="{96F2E493-5859-4279-B50F-4D1BAD27F4A9}" srcOrd="0" destOrd="0" presId="urn:microsoft.com/office/officeart/2005/8/layout/lProcess2"/>
    <dgm:cxn modelId="{631646F1-5E5C-41A4-9AA7-7DFDC9A98B48}" srcId="{0565FC11-53F4-4B53-81FA-A67A04BAC3A7}" destId="{C503510B-4F65-4C12-8CDB-ADC3F733BB64}" srcOrd="1" destOrd="0" parTransId="{160FA232-A495-4E9B-8F89-7BC40008987F}" sibTransId="{87957AF6-5883-494F-8C2F-EE019BB44F7B}"/>
    <dgm:cxn modelId="{3B02C198-7FC6-43A7-AD96-320D1B14C965}" type="presOf" srcId="{89F1CC4E-67B8-495F-99FF-60AA5E0E4567}" destId="{70651603-ACED-45D8-98B4-30972574D23D}" srcOrd="0" destOrd="0" presId="urn:microsoft.com/office/officeart/2005/8/layout/lProcess2"/>
    <dgm:cxn modelId="{D43F2369-125D-4DEA-B581-7534ABDE9F55}" srcId="{AED77C06-C78A-4356-B2FC-1B23B9FC138F}" destId="{2F79BBD7-C94E-49F9-9B29-CB45BA2951E5}" srcOrd="0" destOrd="0" parTransId="{17076AFC-FD04-4151-A05B-D300B31C61E7}" sibTransId="{708A417C-0E80-496D-BFE7-BA35A233996B}"/>
    <dgm:cxn modelId="{459884AB-B062-4E20-AB44-394D44CA7A4B}" type="presOf" srcId="{DAD2BEB2-1A59-47E0-93D2-091594E53996}" destId="{DA334CE8-3F41-41FC-A3F3-9A2C95E097B3}" srcOrd="0" destOrd="0" presId="urn:microsoft.com/office/officeart/2005/8/layout/lProcess2"/>
    <dgm:cxn modelId="{4F920153-0E6E-4555-B26F-BBAEBAA82655}" srcId="{C7BD838B-00A0-4587-8CD7-C44188DFF79F}" destId="{8BB15D03-1368-4A43-B6BE-02035B270A88}" srcOrd="0" destOrd="0" parTransId="{8EDDAB3F-B127-48FD-AB5C-D8C16E4E3025}" sibTransId="{C586507E-A110-4CC5-ADC2-D67D1841DC20}"/>
    <dgm:cxn modelId="{4823632C-B701-4688-BE88-ACF77178AD58}" srcId="{5DEB05E4-9212-4681-A5E1-44838569C909}" destId="{C045586E-AA07-424F-B71D-E3E6FC113756}" srcOrd="1" destOrd="0" parTransId="{0829FC75-C343-47B1-B56C-7D3B1E0142A6}" sibTransId="{2DE43D5B-C2CD-4A53-860B-1C0DB220E9B4}"/>
    <dgm:cxn modelId="{012E729F-40DC-4F10-B8B2-790DF9104383}" srcId="{0565FC11-53F4-4B53-81FA-A67A04BAC3A7}" destId="{28DE78EF-DAEF-4CB9-AF3C-2CFBBD46B82A}" srcOrd="0" destOrd="0" parTransId="{3BA61AA5-EAC3-46CE-B75D-7D8619C348C1}" sibTransId="{A757C98B-0B89-4DF5-A467-C6484BA97BB9}"/>
    <dgm:cxn modelId="{B5E1D855-888D-4DA5-AD6E-1EEF894F9C30}" type="presParOf" srcId="{73C6F768-51F9-4453-8A7C-FF71B7A0CBBB}" destId="{09846051-4DBE-4C79-B197-C724DFF92A80}" srcOrd="0" destOrd="0" presId="urn:microsoft.com/office/officeart/2005/8/layout/lProcess2"/>
    <dgm:cxn modelId="{6D29394C-EC0E-491B-BFAF-0E544C45B507}" type="presParOf" srcId="{09846051-4DBE-4C79-B197-C724DFF92A80}" destId="{09467A79-67D3-4755-87F8-A2AC70816816}" srcOrd="0" destOrd="0" presId="urn:microsoft.com/office/officeart/2005/8/layout/lProcess2"/>
    <dgm:cxn modelId="{9A151A07-52E2-4429-88B5-609DC5F2D62F}" type="presParOf" srcId="{09846051-4DBE-4C79-B197-C724DFF92A80}" destId="{DC28B427-0BDA-47BD-BFBF-09B0C450D7BD}" srcOrd="1" destOrd="0" presId="urn:microsoft.com/office/officeart/2005/8/layout/lProcess2"/>
    <dgm:cxn modelId="{DFF4922C-F84A-457E-9B7A-468940EB0ADF}" type="presParOf" srcId="{09846051-4DBE-4C79-B197-C724DFF92A80}" destId="{1CE69E36-744F-41C1-9106-A3A672C8D420}" srcOrd="2" destOrd="0" presId="urn:microsoft.com/office/officeart/2005/8/layout/lProcess2"/>
    <dgm:cxn modelId="{7D56F54E-6F41-4F99-90E5-6E9B3C459976}" type="presParOf" srcId="{1CE69E36-744F-41C1-9106-A3A672C8D420}" destId="{105F1DA1-0858-4AC4-8E5E-B20236F24FEA}" srcOrd="0" destOrd="0" presId="urn:microsoft.com/office/officeart/2005/8/layout/lProcess2"/>
    <dgm:cxn modelId="{FDEB4A46-065E-4224-A33D-7686AE2DD647}" type="presParOf" srcId="{105F1DA1-0858-4AC4-8E5E-B20236F24FEA}" destId="{90284784-1D8D-487D-AF6D-CBCB2B905B17}" srcOrd="0" destOrd="0" presId="urn:microsoft.com/office/officeart/2005/8/layout/lProcess2"/>
    <dgm:cxn modelId="{3EE7610A-8950-4F7C-B8C4-E745FFD31C11}" type="presParOf" srcId="{105F1DA1-0858-4AC4-8E5E-B20236F24FEA}" destId="{2763C2A5-DCF2-4E9D-85E3-8294D45E48DA}" srcOrd="1" destOrd="0" presId="urn:microsoft.com/office/officeart/2005/8/layout/lProcess2"/>
    <dgm:cxn modelId="{86BA460F-37A3-47F8-B5BF-B5E5F9CCDCBC}" type="presParOf" srcId="{105F1DA1-0858-4AC4-8E5E-B20236F24FEA}" destId="{962EDD18-85B3-44FD-9C58-D0C5ECF74E4D}" srcOrd="2" destOrd="0" presId="urn:microsoft.com/office/officeart/2005/8/layout/lProcess2"/>
    <dgm:cxn modelId="{9A7B1D7E-B7CF-4BF3-ABAC-525BC29A7289}" type="presParOf" srcId="{105F1DA1-0858-4AC4-8E5E-B20236F24FEA}" destId="{DA302FB2-2D88-41B6-870E-E524E9083DD5}" srcOrd="3" destOrd="0" presId="urn:microsoft.com/office/officeart/2005/8/layout/lProcess2"/>
    <dgm:cxn modelId="{A64E4E92-86FF-4C51-849E-CB68EA4FEA5F}" type="presParOf" srcId="{105F1DA1-0858-4AC4-8E5E-B20236F24FEA}" destId="{430B6544-D803-495E-A1FB-7B67827F437C}" srcOrd="4" destOrd="0" presId="urn:microsoft.com/office/officeart/2005/8/layout/lProcess2"/>
    <dgm:cxn modelId="{B5281F11-5D6E-4041-823E-6A32AB66D144}" type="presParOf" srcId="{73C6F768-51F9-4453-8A7C-FF71B7A0CBBB}" destId="{B086F76D-85A4-4733-B107-89C221A436FD}" srcOrd="1" destOrd="0" presId="urn:microsoft.com/office/officeart/2005/8/layout/lProcess2"/>
    <dgm:cxn modelId="{A475586B-D1AA-4DE8-B49E-7585FBF0387B}" type="presParOf" srcId="{73C6F768-51F9-4453-8A7C-FF71B7A0CBBB}" destId="{183984E2-5142-4576-B67D-FDEAC8BFE106}" srcOrd="2" destOrd="0" presId="urn:microsoft.com/office/officeart/2005/8/layout/lProcess2"/>
    <dgm:cxn modelId="{55D92581-1029-4D6E-A11C-AA98DFE0FE21}" type="presParOf" srcId="{183984E2-5142-4576-B67D-FDEAC8BFE106}" destId="{EA012F2E-C3F0-415E-92FC-C3596D3E3AE6}" srcOrd="0" destOrd="0" presId="urn:microsoft.com/office/officeart/2005/8/layout/lProcess2"/>
    <dgm:cxn modelId="{19046CDF-EE0B-4B01-A672-0B7428B7AE57}" type="presParOf" srcId="{183984E2-5142-4576-B67D-FDEAC8BFE106}" destId="{23CB5258-A00A-444E-A591-DBE4BB2426A1}" srcOrd="1" destOrd="0" presId="urn:microsoft.com/office/officeart/2005/8/layout/lProcess2"/>
    <dgm:cxn modelId="{598F6EBE-0574-4DBA-8929-2528C719D43E}" type="presParOf" srcId="{183984E2-5142-4576-B67D-FDEAC8BFE106}" destId="{08868390-344E-46EC-AB31-342C64A1ABA1}" srcOrd="2" destOrd="0" presId="urn:microsoft.com/office/officeart/2005/8/layout/lProcess2"/>
    <dgm:cxn modelId="{039281A2-8E47-40D0-B1BB-830CB5274FAC}" type="presParOf" srcId="{08868390-344E-46EC-AB31-342C64A1ABA1}" destId="{06AD1E06-4FA7-491C-85E3-97149290BF01}" srcOrd="0" destOrd="0" presId="urn:microsoft.com/office/officeart/2005/8/layout/lProcess2"/>
    <dgm:cxn modelId="{F9EA08C9-75AA-442E-A718-D64E77DB39F3}" type="presParOf" srcId="{06AD1E06-4FA7-491C-85E3-97149290BF01}" destId="{3D2560F6-120B-4817-A90F-83F437DE046F}" srcOrd="0" destOrd="0" presId="urn:microsoft.com/office/officeart/2005/8/layout/lProcess2"/>
    <dgm:cxn modelId="{8A3746B4-6642-4AA9-8640-210EA1AC97D6}" type="presParOf" srcId="{06AD1E06-4FA7-491C-85E3-97149290BF01}" destId="{9F5BEF29-EB38-4F0D-A0B3-C10B08CDEDA4}" srcOrd="1" destOrd="0" presId="urn:microsoft.com/office/officeart/2005/8/layout/lProcess2"/>
    <dgm:cxn modelId="{255A1DA0-5075-45BC-AD71-9F645EE47D4B}" type="presParOf" srcId="{06AD1E06-4FA7-491C-85E3-97149290BF01}" destId="{44CD1E59-90F2-49A4-A51C-75593D7E7423}" srcOrd="2" destOrd="0" presId="urn:microsoft.com/office/officeart/2005/8/layout/lProcess2"/>
    <dgm:cxn modelId="{1F023CA0-ACA2-4C6F-9D24-A4281F22CA39}" type="presParOf" srcId="{73C6F768-51F9-4453-8A7C-FF71B7A0CBBB}" destId="{396ED7A8-C013-4F4E-A358-BCA0F5970AB5}" srcOrd="3" destOrd="0" presId="urn:microsoft.com/office/officeart/2005/8/layout/lProcess2"/>
    <dgm:cxn modelId="{E83A207F-8A5E-4C69-8C3B-437FBE1E7AE0}" type="presParOf" srcId="{73C6F768-51F9-4453-8A7C-FF71B7A0CBBB}" destId="{6184A104-9795-4688-8D21-218EC0ACFACC}" srcOrd="4" destOrd="0" presId="urn:microsoft.com/office/officeart/2005/8/layout/lProcess2"/>
    <dgm:cxn modelId="{11908213-32E8-4E96-AB08-04BFADA9E877}" type="presParOf" srcId="{6184A104-9795-4688-8D21-218EC0ACFACC}" destId="{007ECDFF-E2BB-42A8-B55C-66C2294F07F4}" srcOrd="0" destOrd="0" presId="urn:microsoft.com/office/officeart/2005/8/layout/lProcess2"/>
    <dgm:cxn modelId="{A0AC3314-823F-4A5E-93F4-01C72F7C8730}" type="presParOf" srcId="{6184A104-9795-4688-8D21-218EC0ACFACC}" destId="{611C78A5-9729-463B-AAA0-A3D94BAEEBF7}" srcOrd="1" destOrd="0" presId="urn:microsoft.com/office/officeart/2005/8/layout/lProcess2"/>
    <dgm:cxn modelId="{C258C3CF-AABB-4387-9A86-A0F7E4BD9F9B}" type="presParOf" srcId="{6184A104-9795-4688-8D21-218EC0ACFACC}" destId="{A4F1A3A3-13CA-4A65-AF3B-2B5817D3730D}" srcOrd="2" destOrd="0" presId="urn:microsoft.com/office/officeart/2005/8/layout/lProcess2"/>
    <dgm:cxn modelId="{021F826C-2C39-45D7-BCE3-B8A6329165E8}" type="presParOf" srcId="{A4F1A3A3-13CA-4A65-AF3B-2B5817D3730D}" destId="{742CC6A6-BAC8-4117-9612-359C08F5C021}" srcOrd="0" destOrd="0" presId="urn:microsoft.com/office/officeart/2005/8/layout/lProcess2"/>
    <dgm:cxn modelId="{30DA7691-FAE1-480F-AA24-BF75B54D2A3B}" type="presParOf" srcId="{742CC6A6-BAC8-4117-9612-359C08F5C021}" destId="{9C07495A-5E00-4FFA-A163-571DBFF99A53}" srcOrd="0" destOrd="0" presId="urn:microsoft.com/office/officeart/2005/8/layout/lProcess2"/>
    <dgm:cxn modelId="{6ED822AA-9E18-4C47-9F58-299984856B44}" type="presParOf" srcId="{742CC6A6-BAC8-4117-9612-359C08F5C021}" destId="{8E72F8AA-32A6-42DD-AD13-F56DE1190E47}" srcOrd="1" destOrd="0" presId="urn:microsoft.com/office/officeart/2005/8/layout/lProcess2"/>
    <dgm:cxn modelId="{0F8D7F02-469E-4306-B026-0F3BA9DBA33D}" type="presParOf" srcId="{742CC6A6-BAC8-4117-9612-359C08F5C021}" destId="{DA334CE8-3F41-41FC-A3F3-9A2C95E097B3}" srcOrd="2" destOrd="0" presId="urn:microsoft.com/office/officeart/2005/8/layout/lProcess2"/>
    <dgm:cxn modelId="{0DF5E2C0-E834-48BD-9C9D-29CB435D3F33}" type="presParOf" srcId="{73C6F768-51F9-4453-8A7C-FF71B7A0CBBB}" destId="{F2095C54-B749-435A-A7F6-BE521974FF5A}" srcOrd="5" destOrd="0" presId="urn:microsoft.com/office/officeart/2005/8/layout/lProcess2"/>
    <dgm:cxn modelId="{9A3F5AEC-ABB6-4787-BB3C-8D80E8EDE388}" type="presParOf" srcId="{73C6F768-51F9-4453-8A7C-FF71B7A0CBBB}" destId="{EEDC7BD9-1205-4B5F-A586-A31526268DAF}" srcOrd="6" destOrd="0" presId="urn:microsoft.com/office/officeart/2005/8/layout/lProcess2"/>
    <dgm:cxn modelId="{ACF1C4A9-AC41-4FA6-B55D-F4D8029EFC9F}" type="presParOf" srcId="{EEDC7BD9-1205-4B5F-A586-A31526268DAF}" destId="{1A6F2097-57E1-49A0-AB8E-D8966EABB54F}" srcOrd="0" destOrd="0" presId="urn:microsoft.com/office/officeart/2005/8/layout/lProcess2"/>
    <dgm:cxn modelId="{263CC2AF-1777-47BF-9C53-D3E383B4B1C6}" type="presParOf" srcId="{EEDC7BD9-1205-4B5F-A586-A31526268DAF}" destId="{6BD13103-B886-483D-88F1-9CBFE6474D59}" srcOrd="1" destOrd="0" presId="urn:microsoft.com/office/officeart/2005/8/layout/lProcess2"/>
    <dgm:cxn modelId="{84CC382E-458C-4C39-83CA-BD05334E670E}" type="presParOf" srcId="{EEDC7BD9-1205-4B5F-A586-A31526268DAF}" destId="{ABA150F1-54A9-49F6-B9DE-ABB95C5ACEFC}" srcOrd="2" destOrd="0" presId="urn:microsoft.com/office/officeart/2005/8/layout/lProcess2"/>
    <dgm:cxn modelId="{311ED726-B440-4045-AE99-872658E44484}" type="presParOf" srcId="{ABA150F1-54A9-49F6-B9DE-ABB95C5ACEFC}" destId="{1904BE34-2E08-4721-A504-5F6881CF4B01}" srcOrd="0" destOrd="0" presId="urn:microsoft.com/office/officeart/2005/8/layout/lProcess2"/>
    <dgm:cxn modelId="{0166CA5D-F073-48AC-900D-14DDE5A46E3D}" type="presParOf" srcId="{1904BE34-2E08-4721-A504-5F6881CF4B01}" destId="{C3B5493C-D1C2-4139-A6FD-B5A2F6E9E912}" srcOrd="0" destOrd="0" presId="urn:microsoft.com/office/officeart/2005/8/layout/lProcess2"/>
    <dgm:cxn modelId="{B9E154E6-DA98-41FF-8CB1-B8B3A0D70846}" type="presParOf" srcId="{1904BE34-2E08-4721-A504-5F6881CF4B01}" destId="{37AD30C6-9BF2-4B91-8AFC-B9076F28F82F}" srcOrd="1" destOrd="0" presId="urn:microsoft.com/office/officeart/2005/8/layout/lProcess2"/>
    <dgm:cxn modelId="{072403AE-5994-4A20-A300-377E6919BEFC}" type="presParOf" srcId="{1904BE34-2E08-4721-A504-5F6881CF4B01}" destId="{96F2E493-5859-4279-B50F-4D1BAD27F4A9}" srcOrd="2" destOrd="0" presId="urn:microsoft.com/office/officeart/2005/8/layout/lProcess2"/>
    <dgm:cxn modelId="{81BD5DA7-C758-419F-9936-B3EBFA8FE720}" type="presParOf" srcId="{1904BE34-2E08-4721-A504-5F6881CF4B01}" destId="{B3C46A0C-D7A6-423B-A1BE-481E332516D7}" srcOrd="3" destOrd="0" presId="urn:microsoft.com/office/officeart/2005/8/layout/lProcess2"/>
    <dgm:cxn modelId="{7890A73F-529F-49F4-9400-2C58602B030A}" type="presParOf" srcId="{1904BE34-2E08-4721-A504-5F6881CF4B01}" destId="{70651603-ACED-45D8-98B4-30972574D23D}" srcOrd="4" destOrd="0" presId="urn:microsoft.com/office/officeart/2005/8/layout/lProcess2"/>
    <dgm:cxn modelId="{D32E339F-2D18-4551-AB87-EFA3913E2604}" type="presParOf" srcId="{73C6F768-51F9-4453-8A7C-FF71B7A0CBBB}" destId="{07D5A09A-2643-4F5B-B538-B83C6391B9B6}" srcOrd="7" destOrd="0" presId="urn:microsoft.com/office/officeart/2005/8/layout/lProcess2"/>
    <dgm:cxn modelId="{ED8D421D-9EE1-4D48-9100-E3BC6FD91660}" type="presParOf" srcId="{73C6F768-51F9-4453-8A7C-FF71B7A0CBBB}" destId="{A98E9F2A-8115-4D42-9F40-26E2AC862A64}" srcOrd="8" destOrd="0" presId="urn:microsoft.com/office/officeart/2005/8/layout/lProcess2"/>
    <dgm:cxn modelId="{C5FA4BEB-EB1A-48C9-87F5-8333DF4908D9}" type="presParOf" srcId="{A98E9F2A-8115-4D42-9F40-26E2AC862A64}" destId="{4654CD16-5AA5-458B-8918-2103F9D48B67}" srcOrd="0" destOrd="0" presId="urn:microsoft.com/office/officeart/2005/8/layout/lProcess2"/>
    <dgm:cxn modelId="{B64345E9-D70C-4798-8C14-062727479656}" type="presParOf" srcId="{A98E9F2A-8115-4D42-9F40-26E2AC862A64}" destId="{67E04074-AF4E-4A14-9206-CB7140775DFE}" srcOrd="1" destOrd="0" presId="urn:microsoft.com/office/officeart/2005/8/layout/lProcess2"/>
    <dgm:cxn modelId="{6E7894A7-F90F-4D67-A5FB-FFA911FD7E92}" type="presParOf" srcId="{A98E9F2A-8115-4D42-9F40-26E2AC862A64}" destId="{468E74B3-F19E-4B41-B9C5-92E8F979B275}" srcOrd="2" destOrd="0" presId="urn:microsoft.com/office/officeart/2005/8/layout/lProcess2"/>
    <dgm:cxn modelId="{0F17ED71-8CB6-4FD7-8E99-69FE6DB902B8}" type="presParOf" srcId="{468E74B3-F19E-4B41-B9C5-92E8F979B275}" destId="{169DFCEA-6BDC-473C-9064-A4B384C76D22}" srcOrd="0" destOrd="0" presId="urn:microsoft.com/office/officeart/2005/8/layout/lProcess2"/>
    <dgm:cxn modelId="{2B43BC28-C0B2-488B-9C0B-EEC22B9DA01F}" type="presParOf" srcId="{169DFCEA-6BDC-473C-9064-A4B384C76D22}" destId="{14825957-AEA2-40AA-A5DD-2C07F5CE1927}" srcOrd="0" destOrd="0" presId="urn:microsoft.com/office/officeart/2005/8/layout/lProcess2"/>
    <dgm:cxn modelId="{F6572EF6-8DD1-4522-B6F7-5C3839FA22ED}" type="presParOf" srcId="{169DFCEA-6BDC-473C-9064-A4B384C76D22}" destId="{7045A0A8-B853-4C08-82BD-35387090995D}" srcOrd="1" destOrd="0" presId="urn:microsoft.com/office/officeart/2005/8/layout/lProcess2"/>
    <dgm:cxn modelId="{1C4AF065-7475-4722-AB09-D4A709E28E43}" type="presParOf" srcId="{169DFCEA-6BDC-473C-9064-A4B384C76D22}" destId="{9A610B11-1301-47DD-92E6-D3BA936ADBBD}" srcOrd="2" destOrd="0" presId="urn:microsoft.com/office/officeart/2005/8/layout/lProcess2"/>
    <dgm:cxn modelId="{39888E04-3A5A-43E2-BC56-686A24C529DF}" type="presParOf" srcId="{73C6F768-51F9-4453-8A7C-FF71B7A0CBBB}" destId="{97B789EC-196B-434D-ADA9-04C3F8F02E87}" srcOrd="9" destOrd="0" presId="urn:microsoft.com/office/officeart/2005/8/layout/lProcess2"/>
    <dgm:cxn modelId="{54DC316A-73D1-4426-B542-A169F3FD5034}" type="presParOf" srcId="{73C6F768-51F9-4453-8A7C-FF71B7A0CBBB}" destId="{00617DE7-0428-4CEA-92B1-927CD843CD52}" srcOrd="10" destOrd="0" presId="urn:microsoft.com/office/officeart/2005/8/layout/lProcess2"/>
    <dgm:cxn modelId="{756941DE-0EF2-49F0-8ACD-26CEA4B8B0D3}" type="presParOf" srcId="{00617DE7-0428-4CEA-92B1-927CD843CD52}" destId="{25D4FA0C-C5BE-4D69-97E3-32E04AEB27E5}" srcOrd="0" destOrd="0" presId="urn:microsoft.com/office/officeart/2005/8/layout/lProcess2"/>
    <dgm:cxn modelId="{AA37CF2C-E8E1-4FCC-B7AA-8F79C27B9A01}" type="presParOf" srcId="{00617DE7-0428-4CEA-92B1-927CD843CD52}" destId="{AE9DC509-90D3-4639-84BD-331120776170}" srcOrd="1" destOrd="0" presId="urn:microsoft.com/office/officeart/2005/8/layout/lProcess2"/>
    <dgm:cxn modelId="{9E3DFCD4-7C12-482E-B21E-E0A2E7FE78D4}" type="presParOf" srcId="{00617DE7-0428-4CEA-92B1-927CD843CD52}" destId="{D6DA3E10-1B9B-4E21-82AD-89B27C358138}" srcOrd="2" destOrd="0" presId="urn:microsoft.com/office/officeart/2005/8/layout/lProcess2"/>
    <dgm:cxn modelId="{E366C162-60F2-45CA-8B90-9C71B33F9BCB}" type="presParOf" srcId="{D6DA3E10-1B9B-4E21-82AD-89B27C358138}" destId="{52126AC6-C08A-4EED-B76D-AEBC9DADCE59}" srcOrd="0" destOrd="0" presId="urn:microsoft.com/office/officeart/2005/8/layout/lProcess2"/>
    <dgm:cxn modelId="{A6F7E293-90CB-4206-AA3C-D551858AE4D4}" type="presParOf" srcId="{52126AC6-C08A-4EED-B76D-AEBC9DADCE59}" destId="{BB52339F-4F76-4060-AB10-336550C748F5}" srcOrd="0" destOrd="0" presId="urn:microsoft.com/office/officeart/2005/8/layout/lProcess2"/>
    <dgm:cxn modelId="{81B583F7-FC04-40B0-A461-251B873CB3EB}" type="presParOf" srcId="{52126AC6-C08A-4EED-B76D-AEBC9DADCE59}" destId="{A9D9C1DF-E55C-4F62-A03E-5A7A92D81AD3}" srcOrd="1" destOrd="0" presId="urn:microsoft.com/office/officeart/2005/8/layout/lProcess2"/>
    <dgm:cxn modelId="{25D2458A-7276-41BA-AB37-AF92B62A8B0C}" type="presParOf" srcId="{52126AC6-C08A-4EED-B76D-AEBC9DADCE59}" destId="{58018F09-35B3-427E-8DF2-E0077FD3D8DE}" srcOrd="2" destOrd="0" presId="urn:microsoft.com/office/officeart/2005/8/layout/lProcess2"/>
    <dgm:cxn modelId="{0DB77ECE-1C43-4F04-A2BD-26D7FC0EF471}" type="presParOf" srcId="{73C6F768-51F9-4453-8A7C-FF71B7A0CBBB}" destId="{7DE15551-7641-4811-B739-078E14D3021A}" srcOrd="11" destOrd="0" presId="urn:microsoft.com/office/officeart/2005/8/layout/lProcess2"/>
    <dgm:cxn modelId="{BCDC4AD7-2105-4162-9CDC-40A61BC1FADA}" type="presParOf" srcId="{73C6F768-51F9-4453-8A7C-FF71B7A0CBBB}" destId="{C4C328FE-43F9-47DA-93F1-20E5D3376A0F}" srcOrd="12" destOrd="0" presId="urn:microsoft.com/office/officeart/2005/8/layout/lProcess2"/>
    <dgm:cxn modelId="{5DBEBA83-E41A-4DBE-AC9A-B82B4BD5FF04}" type="presParOf" srcId="{C4C328FE-43F9-47DA-93F1-20E5D3376A0F}" destId="{4EA8060D-3A29-48C3-A8FD-0385D2298AC0}" srcOrd="0" destOrd="0" presId="urn:microsoft.com/office/officeart/2005/8/layout/lProcess2"/>
    <dgm:cxn modelId="{1130EEC8-1FAA-4BE9-9E85-985118E04292}" type="presParOf" srcId="{C4C328FE-43F9-47DA-93F1-20E5D3376A0F}" destId="{D129F09A-09FF-4CCF-A328-A3E16DDFBC75}" srcOrd="1" destOrd="0" presId="urn:microsoft.com/office/officeart/2005/8/layout/lProcess2"/>
    <dgm:cxn modelId="{EC21D627-C489-4DF5-AD6E-75DC7BC3D4EE}" type="presParOf" srcId="{C4C328FE-43F9-47DA-93F1-20E5D3376A0F}" destId="{D904A939-6614-4F68-AF92-F46C1526F8FE}" srcOrd="2" destOrd="0" presId="urn:microsoft.com/office/officeart/2005/8/layout/lProcess2"/>
    <dgm:cxn modelId="{702513C4-E9AF-416C-A70C-BE5164D335AE}" type="presParOf" srcId="{D904A939-6614-4F68-AF92-F46C1526F8FE}" destId="{63EA4C49-6616-4081-AD2D-0720996528EF}" srcOrd="0" destOrd="0" presId="urn:microsoft.com/office/officeart/2005/8/layout/lProcess2"/>
    <dgm:cxn modelId="{2A40EA7F-8198-4559-855B-8D8FB1D55313}" type="presParOf" srcId="{63EA4C49-6616-4081-AD2D-0720996528EF}" destId="{01941AB2-4754-47CA-AB4F-55A5F7432250}" srcOrd="0" destOrd="0" presId="urn:microsoft.com/office/officeart/2005/8/layout/lProcess2"/>
    <dgm:cxn modelId="{46DF8350-4E00-40DB-84E7-F7DEDED4CB8B}" type="presParOf" srcId="{63EA4C49-6616-4081-AD2D-0720996528EF}" destId="{C3E346E4-75B8-4F3E-B6D3-B2D1E5B6DA54}" srcOrd="1" destOrd="0" presId="urn:microsoft.com/office/officeart/2005/8/layout/lProcess2"/>
    <dgm:cxn modelId="{2B8B8D16-17CE-4BBE-B45B-43C210A1E9B0}" type="presParOf" srcId="{63EA4C49-6616-4081-AD2D-0720996528EF}" destId="{986B990F-DD18-493C-95C8-8BC39986AE4E}" srcOrd="2" destOrd="0" presId="urn:microsoft.com/office/officeart/2005/8/layout/lProcess2"/>
  </dgm:cxnLst>
  <dgm:bg>
    <a:noFill/>
  </dgm:bg>
  <dgm:whole>
    <a:ln>
      <a:noFill/>
    </a:ln>
  </dgm:whole>
  <dgm:extLst>
    <a:ext uri="{C62137D5-CB1D-491B-B009-E17868A290BF}">
      <dgm14:recolorImg xmlns="" xmlns:dgm14="http://schemas.microsoft.com/office/drawing/2010/diagram" val="1"/>
    </a:ex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7A2BF7-F594-41E2-AC84-9777696164B6}" type="doc">
      <dgm:prSet loTypeId="urn:microsoft.com/office/officeart/2005/8/layout/hProcess9" loCatId="process" qsTypeId="urn:microsoft.com/office/officeart/2005/8/quickstyle/simple3" qsCatId="simple" csTypeId="urn:microsoft.com/office/officeart/2005/8/colors/accent1_2" csCatId="accent1" phldr="1"/>
      <dgm:spPr/>
    </dgm:pt>
    <dgm:pt modelId="{DE182038-1AE2-4B68-965C-0A73BB998B29}">
      <dgm:prSet phldrT="[文本]" custT="1"/>
      <dgm:spPr/>
      <dgm:t>
        <a:bodyPr/>
        <a:lstStyle/>
        <a:p>
          <a:r>
            <a:rPr lang="zh-CN" altLang="en-US" sz="2800" b="1" dirty="0" smtClean="0"/>
            <a:t>吃透规范选择方法</a:t>
          </a:r>
          <a:endParaRPr lang="zh-CN" altLang="en-US" sz="2800" b="1" dirty="0"/>
        </a:p>
      </dgm:t>
    </dgm:pt>
    <dgm:pt modelId="{0ED62676-7292-40F2-949F-8293B6DF357F}" type="parTrans" cxnId="{0BEEF7F7-76D5-4F07-BF87-AD5930C7AF2B}">
      <dgm:prSet/>
      <dgm:spPr/>
      <dgm:t>
        <a:bodyPr/>
        <a:lstStyle/>
        <a:p>
          <a:endParaRPr lang="zh-CN" altLang="en-US"/>
        </a:p>
      </dgm:t>
    </dgm:pt>
    <dgm:pt modelId="{2E2B8ADF-2F52-4EC0-B060-C4B03376C5F5}" type="sibTrans" cxnId="{0BEEF7F7-76D5-4F07-BF87-AD5930C7AF2B}">
      <dgm:prSet/>
      <dgm:spPr/>
      <dgm:t>
        <a:bodyPr/>
        <a:lstStyle/>
        <a:p>
          <a:endParaRPr lang="zh-CN" altLang="en-US"/>
        </a:p>
      </dgm:t>
    </dgm:pt>
    <dgm:pt modelId="{FEE736CC-7F4F-4A1E-86EC-52CD27C47B01}">
      <dgm:prSet phldrT="[文本]" custT="1"/>
      <dgm:spPr/>
      <dgm:t>
        <a:bodyPr/>
        <a:lstStyle/>
        <a:p>
          <a:r>
            <a:rPr lang="zh-CN" altLang="en-US" sz="2800" b="1" dirty="0" smtClean="0"/>
            <a:t>确认和处置</a:t>
          </a:r>
          <a:endParaRPr lang="zh-CN" altLang="en-US" sz="2800" b="1" dirty="0"/>
        </a:p>
      </dgm:t>
    </dgm:pt>
    <dgm:pt modelId="{3A140891-5F60-4FC2-A5CF-3FB8C749AA14}" type="parTrans" cxnId="{3ECF9E5D-554C-4F9C-B34F-140320032AE4}">
      <dgm:prSet/>
      <dgm:spPr/>
      <dgm:t>
        <a:bodyPr/>
        <a:lstStyle/>
        <a:p>
          <a:endParaRPr lang="zh-CN" altLang="en-US"/>
        </a:p>
      </dgm:t>
    </dgm:pt>
    <dgm:pt modelId="{9385FFCD-3D71-4069-9C8B-5A066320ABE1}" type="sibTrans" cxnId="{3ECF9E5D-554C-4F9C-B34F-140320032AE4}">
      <dgm:prSet/>
      <dgm:spPr/>
      <dgm:t>
        <a:bodyPr/>
        <a:lstStyle/>
        <a:p>
          <a:endParaRPr lang="zh-CN" altLang="en-US"/>
        </a:p>
      </dgm:t>
    </dgm:pt>
    <dgm:pt modelId="{4384A71A-2D1A-4D69-9491-5F4E499C1567}">
      <dgm:prSet phldrT="[文本]" custT="1"/>
      <dgm:spPr/>
      <dgm:t>
        <a:bodyPr/>
        <a:lstStyle/>
        <a:p>
          <a:r>
            <a:rPr lang="zh-CN" altLang="en-US" sz="2800" b="1" dirty="0" smtClean="0"/>
            <a:t>记录</a:t>
          </a:r>
          <a:endParaRPr lang="zh-CN" altLang="en-US" sz="2800" b="1" dirty="0"/>
        </a:p>
      </dgm:t>
    </dgm:pt>
    <dgm:pt modelId="{35302EB2-D6ED-4DE8-B633-27C38F640E5D}" type="parTrans" cxnId="{66EDB955-7674-4CC3-8CBB-F7B2DF1B337C}">
      <dgm:prSet/>
      <dgm:spPr/>
      <dgm:t>
        <a:bodyPr/>
        <a:lstStyle/>
        <a:p>
          <a:endParaRPr lang="zh-CN" altLang="en-US"/>
        </a:p>
      </dgm:t>
    </dgm:pt>
    <dgm:pt modelId="{F2A8DE36-B1FE-4B00-A234-15038EF711E3}" type="sibTrans" cxnId="{66EDB955-7674-4CC3-8CBB-F7B2DF1B337C}">
      <dgm:prSet/>
      <dgm:spPr/>
      <dgm:t>
        <a:bodyPr/>
        <a:lstStyle/>
        <a:p>
          <a:endParaRPr lang="zh-CN" altLang="en-US"/>
        </a:p>
      </dgm:t>
    </dgm:pt>
    <dgm:pt modelId="{E3EFC01E-C932-4973-BE8C-95853B58DB84}">
      <dgm:prSet phldrT="[文本]" custT="1"/>
      <dgm:spPr/>
      <dgm:t>
        <a:bodyPr/>
        <a:lstStyle/>
        <a:p>
          <a:r>
            <a:rPr lang="zh-CN" altLang="en-US" sz="2800" b="1" dirty="0" smtClean="0"/>
            <a:t>观察测量或试验</a:t>
          </a:r>
          <a:endParaRPr lang="zh-CN" altLang="en-US" sz="2800" b="1" dirty="0"/>
        </a:p>
      </dgm:t>
    </dgm:pt>
    <dgm:pt modelId="{EF644B18-29F2-4AAA-A10C-C53313F57CF3}" type="parTrans" cxnId="{2AD4B9EB-790E-4A3E-A886-1628840FA5EB}">
      <dgm:prSet/>
      <dgm:spPr/>
      <dgm:t>
        <a:bodyPr/>
        <a:lstStyle/>
        <a:p>
          <a:endParaRPr lang="zh-CN" altLang="en-US"/>
        </a:p>
      </dgm:t>
    </dgm:pt>
    <dgm:pt modelId="{8AE43417-D374-46AC-9A4B-746212A43F24}" type="sibTrans" cxnId="{2AD4B9EB-790E-4A3E-A886-1628840FA5EB}">
      <dgm:prSet/>
      <dgm:spPr/>
      <dgm:t>
        <a:bodyPr/>
        <a:lstStyle/>
        <a:p>
          <a:endParaRPr lang="zh-CN" altLang="en-US"/>
        </a:p>
      </dgm:t>
    </dgm:pt>
    <dgm:pt modelId="{92D70E2E-E1B1-4F20-88BD-5C12123D55C6}">
      <dgm:prSet phldrT="[文本]" custT="1"/>
      <dgm:spPr/>
      <dgm:t>
        <a:bodyPr/>
        <a:lstStyle/>
        <a:p>
          <a:r>
            <a:rPr lang="zh-CN" altLang="en-US" sz="2800" b="1" dirty="0" smtClean="0"/>
            <a:t>比较和判定</a:t>
          </a:r>
          <a:endParaRPr lang="zh-CN" altLang="en-US" sz="2800" b="1" dirty="0"/>
        </a:p>
      </dgm:t>
    </dgm:pt>
    <dgm:pt modelId="{91E36A7E-5803-46B0-A35A-4643384FACD7}" type="parTrans" cxnId="{7FB6AE32-D3DB-4667-9B6C-6E62ACACDD9A}">
      <dgm:prSet/>
      <dgm:spPr/>
      <dgm:t>
        <a:bodyPr/>
        <a:lstStyle/>
        <a:p>
          <a:endParaRPr lang="zh-CN" altLang="en-US"/>
        </a:p>
      </dgm:t>
    </dgm:pt>
    <dgm:pt modelId="{835801AC-C49C-43C5-8B57-E406E8D43795}" type="sibTrans" cxnId="{7FB6AE32-D3DB-4667-9B6C-6E62ACACDD9A}">
      <dgm:prSet/>
      <dgm:spPr/>
      <dgm:t>
        <a:bodyPr/>
        <a:lstStyle/>
        <a:p>
          <a:endParaRPr lang="zh-CN" altLang="en-US"/>
        </a:p>
      </dgm:t>
    </dgm:pt>
    <dgm:pt modelId="{8155EFFB-A461-4417-BA9E-486E46FE95B7}" type="pres">
      <dgm:prSet presAssocID="{267A2BF7-F594-41E2-AC84-9777696164B6}" presName="CompostProcess" presStyleCnt="0">
        <dgm:presLayoutVars>
          <dgm:dir/>
          <dgm:resizeHandles val="exact"/>
        </dgm:presLayoutVars>
      </dgm:prSet>
      <dgm:spPr/>
    </dgm:pt>
    <dgm:pt modelId="{87937B1F-B107-4501-A383-24C66502274D}" type="pres">
      <dgm:prSet presAssocID="{267A2BF7-F594-41E2-AC84-9777696164B6}" presName="arrow" presStyleLbl="bgShp" presStyleIdx="0" presStyleCnt="1"/>
      <dgm:spPr/>
    </dgm:pt>
    <dgm:pt modelId="{96FCA593-7D16-4A60-A51D-F4CCD608602B}" type="pres">
      <dgm:prSet presAssocID="{267A2BF7-F594-41E2-AC84-9777696164B6}" presName="linearProcess" presStyleCnt="0"/>
      <dgm:spPr/>
    </dgm:pt>
    <dgm:pt modelId="{3FB8E4BA-5EDF-4E8D-A18D-F7EA7B7DA9DB}" type="pres">
      <dgm:prSet presAssocID="{DE182038-1AE2-4B68-965C-0A73BB998B29}" presName="textNode" presStyleLbl="node1" presStyleIdx="0" presStyleCnt="5" custScaleX="178791" custLinFactNeighborX="42969" custLinFactNeighborY="472">
        <dgm:presLayoutVars>
          <dgm:bulletEnabled val="1"/>
        </dgm:presLayoutVars>
      </dgm:prSet>
      <dgm:spPr/>
      <dgm:t>
        <a:bodyPr/>
        <a:lstStyle/>
        <a:p>
          <a:endParaRPr lang="zh-CN" altLang="en-US"/>
        </a:p>
      </dgm:t>
    </dgm:pt>
    <dgm:pt modelId="{B315E04F-173B-4F52-BB77-584FD889AF56}" type="pres">
      <dgm:prSet presAssocID="{2E2B8ADF-2F52-4EC0-B060-C4B03376C5F5}" presName="sibTrans" presStyleCnt="0"/>
      <dgm:spPr/>
    </dgm:pt>
    <dgm:pt modelId="{404EE990-6AA1-4C10-8CCF-9588763178BD}" type="pres">
      <dgm:prSet presAssocID="{E3EFC01E-C932-4973-BE8C-95853B58DB84}" presName="textNode" presStyleLbl="node1" presStyleIdx="1" presStyleCnt="5" custScaleX="187737">
        <dgm:presLayoutVars>
          <dgm:bulletEnabled val="1"/>
        </dgm:presLayoutVars>
      </dgm:prSet>
      <dgm:spPr/>
      <dgm:t>
        <a:bodyPr/>
        <a:lstStyle/>
        <a:p>
          <a:endParaRPr lang="zh-CN" altLang="en-US"/>
        </a:p>
      </dgm:t>
    </dgm:pt>
    <dgm:pt modelId="{577FACE0-BE0D-4850-B66D-48E02C3E0147}" type="pres">
      <dgm:prSet presAssocID="{8AE43417-D374-46AC-9A4B-746212A43F24}" presName="sibTrans" presStyleCnt="0"/>
      <dgm:spPr/>
    </dgm:pt>
    <dgm:pt modelId="{A7E37160-0E9D-4267-A70C-D0A60710783C}" type="pres">
      <dgm:prSet presAssocID="{92D70E2E-E1B1-4F20-88BD-5C12123D55C6}" presName="textNode" presStyleLbl="node1" presStyleIdx="2" presStyleCnt="5" custScaleX="149765" custLinFactNeighborX="-52357">
        <dgm:presLayoutVars>
          <dgm:bulletEnabled val="1"/>
        </dgm:presLayoutVars>
      </dgm:prSet>
      <dgm:spPr/>
      <dgm:t>
        <a:bodyPr/>
        <a:lstStyle/>
        <a:p>
          <a:endParaRPr lang="zh-CN" altLang="en-US"/>
        </a:p>
      </dgm:t>
    </dgm:pt>
    <dgm:pt modelId="{7A157052-4908-48D5-857B-1C8206F979E9}" type="pres">
      <dgm:prSet presAssocID="{835801AC-C49C-43C5-8B57-E406E8D43795}" presName="sibTrans" presStyleCnt="0"/>
      <dgm:spPr/>
    </dgm:pt>
    <dgm:pt modelId="{6E46743F-8B85-4AB1-BDB8-5D0DE114B995}" type="pres">
      <dgm:prSet presAssocID="{FEE736CC-7F4F-4A1E-86EC-52CD27C47B01}" presName="textNode" presStyleLbl="node1" presStyleIdx="3" presStyleCnt="5" custScaleX="144918" custLinFactNeighborX="-93936">
        <dgm:presLayoutVars>
          <dgm:bulletEnabled val="1"/>
        </dgm:presLayoutVars>
      </dgm:prSet>
      <dgm:spPr/>
      <dgm:t>
        <a:bodyPr/>
        <a:lstStyle/>
        <a:p>
          <a:endParaRPr lang="zh-CN" altLang="en-US"/>
        </a:p>
      </dgm:t>
    </dgm:pt>
    <dgm:pt modelId="{70709BC7-D85D-440B-9F63-3843A873E444}" type="pres">
      <dgm:prSet presAssocID="{9385FFCD-3D71-4069-9C8B-5A066320ABE1}" presName="sibTrans" presStyleCnt="0"/>
      <dgm:spPr/>
    </dgm:pt>
    <dgm:pt modelId="{F1CFAA43-CFE1-4C0C-8198-99B98FA9EE2A}" type="pres">
      <dgm:prSet presAssocID="{4384A71A-2D1A-4D69-9491-5F4E499C1567}" presName="textNode" presStyleLbl="node1" presStyleIdx="4" presStyleCnt="5" custScaleX="70527" custLinFactX="-4914" custLinFactNeighborX="-100000">
        <dgm:presLayoutVars>
          <dgm:bulletEnabled val="1"/>
        </dgm:presLayoutVars>
      </dgm:prSet>
      <dgm:spPr/>
      <dgm:t>
        <a:bodyPr/>
        <a:lstStyle/>
        <a:p>
          <a:endParaRPr lang="zh-CN" altLang="en-US"/>
        </a:p>
      </dgm:t>
    </dgm:pt>
  </dgm:ptLst>
  <dgm:cxnLst>
    <dgm:cxn modelId="{0BEEF7F7-76D5-4F07-BF87-AD5930C7AF2B}" srcId="{267A2BF7-F594-41E2-AC84-9777696164B6}" destId="{DE182038-1AE2-4B68-965C-0A73BB998B29}" srcOrd="0" destOrd="0" parTransId="{0ED62676-7292-40F2-949F-8293B6DF357F}" sibTransId="{2E2B8ADF-2F52-4EC0-B060-C4B03376C5F5}"/>
    <dgm:cxn modelId="{66EDB955-7674-4CC3-8CBB-F7B2DF1B337C}" srcId="{267A2BF7-F594-41E2-AC84-9777696164B6}" destId="{4384A71A-2D1A-4D69-9491-5F4E499C1567}" srcOrd="4" destOrd="0" parTransId="{35302EB2-D6ED-4DE8-B633-27C38F640E5D}" sibTransId="{F2A8DE36-B1FE-4B00-A234-15038EF711E3}"/>
    <dgm:cxn modelId="{7FB6AE32-D3DB-4667-9B6C-6E62ACACDD9A}" srcId="{267A2BF7-F594-41E2-AC84-9777696164B6}" destId="{92D70E2E-E1B1-4F20-88BD-5C12123D55C6}" srcOrd="2" destOrd="0" parTransId="{91E36A7E-5803-46B0-A35A-4643384FACD7}" sibTransId="{835801AC-C49C-43C5-8B57-E406E8D43795}"/>
    <dgm:cxn modelId="{E45F979B-6BE9-4D5F-BAF0-1C39C4D28EA3}" type="presOf" srcId="{E3EFC01E-C932-4973-BE8C-95853B58DB84}" destId="{404EE990-6AA1-4C10-8CCF-9588763178BD}" srcOrd="0" destOrd="0" presId="urn:microsoft.com/office/officeart/2005/8/layout/hProcess9"/>
    <dgm:cxn modelId="{2AD4B9EB-790E-4A3E-A886-1628840FA5EB}" srcId="{267A2BF7-F594-41E2-AC84-9777696164B6}" destId="{E3EFC01E-C932-4973-BE8C-95853B58DB84}" srcOrd="1" destOrd="0" parTransId="{EF644B18-29F2-4AAA-A10C-C53313F57CF3}" sibTransId="{8AE43417-D374-46AC-9A4B-746212A43F24}"/>
    <dgm:cxn modelId="{2D5DCEEB-D5F1-4506-A409-D5E7FB956FFB}" type="presOf" srcId="{4384A71A-2D1A-4D69-9491-5F4E499C1567}" destId="{F1CFAA43-CFE1-4C0C-8198-99B98FA9EE2A}" srcOrd="0" destOrd="0" presId="urn:microsoft.com/office/officeart/2005/8/layout/hProcess9"/>
    <dgm:cxn modelId="{E2C8E1BE-AC46-4771-A6CE-1D403C55AF00}" type="presOf" srcId="{267A2BF7-F594-41E2-AC84-9777696164B6}" destId="{8155EFFB-A461-4417-BA9E-486E46FE95B7}" srcOrd="0" destOrd="0" presId="urn:microsoft.com/office/officeart/2005/8/layout/hProcess9"/>
    <dgm:cxn modelId="{D3EDB554-F7F9-4AC3-A4E4-5EFE34D65701}" type="presOf" srcId="{DE182038-1AE2-4B68-965C-0A73BB998B29}" destId="{3FB8E4BA-5EDF-4E8D-A18D-F7EA7B7DA9DB}" srcOrd="0" destOrd="0" presId="urn:microsoft.com/office/officeart/2005/8/layout/hProcess9"/>
    <dgm:cxn modelId="{63D21BB5-B53A-49D6-B0A8-8384146F9E70}" type="presOf" srcId="{92D70E2E-E1B1-4F20-88BD-5C12123D55C6}" destId="{A7E37160-0E9D-4267-A70C-D0A60710783C}" srcOrd="0" destOrd="0" presId="urn:microsoft.com/office/officeart/2005/8/layout/hProcess9"/>
    <dgm:cxn modelId="{3ECF9E5D-554C-4F9C-B34F-140320032AE4}" srcId="{267A2BF7-F594-41E2-AC84-9777696164B6}" destId="{FEE736CC-7F4F-4A1E-86EC-52CD27C47B01}" srcOrd="3" destOrd="0" parTransId="{3A140891-5F60-4FC2-A5CF-3FB8C749AA14}" sibTransId="{9385FFCD-3D71-4069-9C8B-5A066320ABE1}"/>
    <dgm:cxn modelId="{CCA74F99-DB12-4EE5-98E8-D4B94919CB7A}" type="presOf" srcId="{FEE736CC-7F4F-4A1E-86EC-52CD27C47B01}" destId="{6E46743F-8B85-4AB1-BDB8-5D0DE114B995}" srcOrd="0" destOrd="0" presId="urn:microsoft.com/office/officeart/2005/8/layout/hProcess9"/>
    <dgm:cxn modelId="{9B13A76D-FA68-4ADA-95E5-39C448C3A4BB}" type="presParOf" srcId="{8155EFFB-A461-4417-BA9E-486E46FE95B7}" destId="{87937B1F-B107-4501-A383-24C66502274D}" srcOrd="0" destOrd="0" presId="urn:microsoft.com/office/officeart/2005/8/layout/hProcess9"/>
    <dgm:cxn modelId="{0DC04F86-AC50-459F-A1D6-D5F4D8FDFC0E}" type="presParOf" srcId="{8155EFFB-A461-4417-BA9E-486E46FE95B7}" destId="{96FCA593-7D16-4A60-A51D-F4CCD608602B}" srcOrd="1" destOrd="0" presId="urn:microsoft.com/office/officeart/2005/8/layout/hProcess9"/>
    <dgm:cxn modelId="{D1704379-03C4-43C2-B5D2-4E16738A6433}" type="presParOf" srcId="{96FCA593-7D16-4A60-A51D-F4CCD608602B}" destId="{3FB8E4BA-5EDF-4E8D-A18D-F7EA7B7DA9DB}" srcOrd="0" destOrd="0" presId="urn:microsoft.com/office/officeart/2005/8/layout/hProcess9"/>
    <dgm:cxn modelId="{8A766AB6-B56B-4344-9099-024984612906}" type="presParOf" srcId="{96FCA593-7D16-4A60-A51D-F4CCD608602B}" destId="{B315E04F-173B-4F52-BB77-584FD889AF56}" srcOrd="1" destOrd="0" presId="urn:microsoft.com/office/officeart/2005/8/layout/hProcess9"/>
    <dgm:cxn modelId="{656BC162-3166-47F6-934F-58F32178DB82}" type="presParOf" srcId="{96FCA593-7D16-4A60-A51D-F4CCD608602B}" destId="{404EE990-6AA1-4C10-8CCF-9588763178BD}" srcOrd="2" destOrd="0" presId="urn:microsoft.com/office/officeart/2005/8/layout/hProcess9"/>
    <dgm:cxn modelId="{AC3036D5-A40F-4A4C-B0FA-E2A375FF6093}" type="presParOf" srcId="{96FCA593-7D16-4A60-A51D-F4CCD608602B}" destId="{577FACE0-BE0D-4850-B66D-48E02C3E0147}" srcOrd="3" destOrd="0" presId="urn:microsoft.com/office/officeart/2005/8/layout/hProcess9"/>
    <dgm:cxn modelId="{272C94E6-1A5F-42BE-864A-2B1E6B2DD3D8}" type="presParOf" srcId="{96FCA593-7D16-4A60-A51D-F4CCD608602B}" destId="{A7E37160-0E9D-4267-A70C-D0A60710783C}" srcOrd="4" destOrd="0" presId="urn:microsoft.com/office/officeart/2005/8/layout/hProcess9"/>
    <dgm:cxn modelId="{B16A8E88-3E26-4CD9-B52D-E6503716B022}" type="presParOf" srcId="{96FCA593-7D16-4A60-A51D-F4CCD608602B}" destId="{7A157052-4908-48D5-857B-1C8206F979E9}" srcOrd="5" destOrd="0" presId="urn:microsoft.com/office/officeart/2005/8/layout/hProcess9"/>
    <dgm:cxn modelId="{C87D7C31-469C-4DB7-AD48-3FE514AE2F9F}" type="presParOf" srcId="{96FCA593-7D16-4A60-A51D-F4CCD608602B}" destId="{6E46743F-8B85-4AB1-BDB8-5D0DE114B995}" srcOrd="6" destOrd="0" presId="urn:microsoft.com/office/officeart/2005/8/layout/hProcess9"/>
    <dgm:cxn modelId="{E8130237-DF48-40B9-A93A-A867E67FC01E}" type="presParOf" srcId="{96FCA593-7D16-4A60-A51D-F4CCD608602B}" destId="{70709BC7-D85D-440B-9F63-3843A873E444}" srcOrd="7" destOrd="0" presId="urn:microsoft.com/office/officeart/2005/8/layout/hProcess9"/>
    <dgm:cxn modelId="{0E3A7A9E-1BFE-4037-AA96-7E10F8BE2670}" type="presParOf" srcId="{96FCA593-7D16-4A60-A51D-F4CCD608602B}" destId="{F1CFAA43-CFE1-4C0C-8198-99B98FA9EE2A}" srcOrd="8"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C5D940-8131-4B8B-ACFC-48D80183734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FE568786-19FF-4696-9BCC-3103C60753D2}">
      <dgm:prSet phldrT="[文本]"/>
      <dgm:spPr/>
      <dgm:t>
        <a:bodyPr/>
        <a:lstStyle/>
        <a:p>
          <a:r>
            <a:rPr lang="zh-CN" altLang="en-US" b="1" dirty="0" smtClean="0"/>
            <a:t>按其测量用途分类</a:t>
          </a:r>
          <a:endParaRPr lang="zh-CN" altLang="en-US" b="1" dirty="0"/>
        </a:p>
      </dgm:t>
    </dgm:pt>
    <dgm:pt modelId="{0EB6906F-19C2-433B-95D7-F2FD0DCE8384}" type="parTrans" cxnId="{4FC30402-231E-4BD5-BA21-BB64F94D78E9}">
      <dgm:prSet/>
      <dgm:spPr/>
      <dgm:t>
        <a:bodyPr/>
        <a:lstStyle/>
        <a:p>
          <a:endParaRPr lang="zh-CN" altLang="en-US"/>
        </a:p>
      </dgm:t>
    </dgm:pt>
    <dgm:pt modelId="{B72DB89A-84BA-4D7B-A206-2CAF35E14AEC}" type="sibTrans" cxnId="{4FC30402-231E-4BD5-BA21-BB64F94D78E9}">
      <dgm:prSet/>
      <dgm:spPr/>
      <dgm:t>
        <a:bodyPr/>
        <a:lstStyle/>
        <a:p>
          <a:endParaRPr lang="zh-CN" altLang="en-US"/>
        </a:p>
      </dgm:t>
    </dgm:pt>
    <dgm:pt modelId="{F841954C-8B9C-4E9F-8743-E0B164DC7FDC}">
      <dgm:prSet phldrT="[文本]"/>
      <dgm:spPr/>
      <dgm:t>
        <a:bodyPr/>
        <a:lstStyle/>
        <a:p>
          <a:r>
            <a:rPr lang="zh-CN" altLang="en-US" dirty="0" smtClean="0"/>
            <a:t>长度</a:t>
          </a:r>
          <a:endParaRPr lang="zh-CN" altLang="en-US" dirty="0"/>
        </a:p>
      </dgm:t>
    </dgm:pt>
    <dgm:pt modelId="{C50EAF5E-12EE-492F-AB03-44A79D086656}" type="parTrans" cxnId="{56162F56-7481-4AB9-8FBF-470872743FF2}">
      <dgm:prSet/>
      <dgm:spPr/>
      <dgm:t>
        <a:bodyPr/>
        <a:lstStyle/>
        <a:p>
          <a:endParaRPr lang="zh-CN" altLang="en-US"/>
        </a:p>
      </dgm:t>
    </dgm:pt>
    <dgm:pt modelId="{087D5379-D658-4E91-BE3D-0A84D82FD788}" type="sibTrans" cxnId="{56162F56-7481-4AB9-8FBF-470872743FF2}">
      <dgm:prSet/>
      <dgm:spPr/>
      <dgm:t>
        <a:bodyPr/>
        <a:lstStyle/>
        <a:p>
          <a:endParaRPr lang="zh-CN" altLang="en-US"/>
        </a:p>
      </dgm:t>
    </dgm:pt>
    <dgm:pt modelId="{6D8C8EEF-EA8F-4058-A595-66E1DA5FA6C5}">
      <dgm:prSet phldrT="[文本]"/>
      <dgm:spPr/>
      <dgm:t>
        <a:bodyPr/>
        <a:lstStyle/>
        <a:p>
          <a:r>
            <a:rPr lang="zh-CN" altLang="en-US" dirty="0" smtClean="0"/>
            <a:t>温度</a:t>
          </a:r>
          <a:endParaRPr lang="zh-CN" altLang="en-US" dirty="0"/>
        </a:p>
      </dgm:t>
    </dgm:pt>
    <dgm:pt modelId="{C6AD3674-DE0F-4CEA-BE0E-390950CD28A0}" type="parTrans" cxnId="{4C859F7A-93BC-421C-AEE7-0804C1D79221}">
      <dgm:prSet/>
      <dgm:spPr/>
      <dgm:t>
        <a:bodyPr/>
        <a:lstStyle/>
        <a:p>
          <a:endParaRPr lang="zh-CN" altLang="en-US"/>
        </a:p>
      </dgm:t>
    </dgm:pt>
    <dgm:pt modelId="{C6091927-AEC6-4AE8-84A7-9593FF4AE26B}" type="sibTrans" cxnId="{4C859F7A-93BC-421C-AEE7-0804C1D79221}">
      <dgm:prSet/>
      <dgm:spPr/>
      <dgm:t>
        <a:bodyPr/>
        <a:lstStyle/>
        <a:p>
          <a:endParaRPr lang="zh-CN" altLang="en-US"/>
        </a:p>
      </dgm:t>
    </dgm:pt>
    <dgm:pt modelId="{C0BD33CA-EBF9-4570-AB9C-C35BB00831CB}">
      <dgm:prSet phldrT="[文本]"/>
      <dgm:spPr/>
      <dgm:t>
        <a:bodyPr/>
        <a:lstStyle/>
        <a:p>
          <a:r>
            <a:rPr lang="zh-CN" altLang="en-US" dirty="0" smtClean="0"/>
            <a:t>无线电</a:t>
          </a:r>
          <a:endParaRPr lang="zh-CN" altLang="en-US" dirty="0"/>
        </a:p>
      </dgm:t>
    </dgm:pt>
    <dgm:pt modelId="{2A1CAF83-CAAF-44DD-894E-1737380FFD38}" type="parTrans" cxnId="{80E8E3B0-DF92-4E2F-8C53-3D609FE4ED2D}">
      <dgm:prSet/>
      <dgm:spPr/>
      <dgm:t>
        <a:bodyPr/>
        <a:lstStyle/>
        <a:p>
          <a:endParaRPr lang="zh-CN" altLang="en-US"/>
        </a:p>
      </dgm:t>
    </dgm:pt>
    <dgm:pt modelId="{B945A38C-5967-4ECF-99D0-3B03CA6B376E}" type="sibTrans" cxnId="{80E8E3B0-DF92-4E2F-8C53-3D609FE4ED2D}">
      <dgm:prSet/>
      <dgm:spPr/>
      <dgm:t>
        <a:bodyPr/>
        <a:lstStyle/>
        <a:p>
          <a:endParaRPr lang="zh-CN" altLang="en-US"/>
        </a:p>
      </dgm:t>
    </dgm:pt>
    <dgm:pt modelId="{266A479B-2D18-4C5B-9AB3-90104552BC06}">
      <dgm:prSet phldrT="[文本]"/>
      <dgm:spPr/>
      <dgm:t>
        <a:bodyPr/>
        <a:lstStyle/>
        <a:p>
          <a:r>
            <a:rPr lang="zh-CN" altLang="en-US" dirty="0" smtClean="0"/>
            <a:t>力学</a:t>
          </a:r>
          <a:endParaRPr lang="zh-CN" altLang="en-US" dirty="0"/>
        </a:p>
      </dgm:t>
    </dgm:pt>
    <dgm:pt modelId="{AE657070-8DA6-4CA8-B535-E8CD56EEBF12}" type="parTrans" cxnId="{B10FA5AB-543A-4361-8B02-42639C959250}">
      <dgm:prSet/>
      <dgm:spPr/>
      <dgm:t>
        <a:bodyPr/>
        <a:lstStyle/>
        <a:p>
          <a:endParaRPr lang="zh-CN" altLang="en-US"/>
        </a:p>
      </dgm:t>
    </dgm:pt>
    <dgm:pt modelId="{3910C49D-8947-41B0-837A-BAE3B55FEB10}" type="sibTrans" cxnId="{B10FA5AB-543A-4361-8B02-42639C959250}">
      <dgm:prSet/>
      <dgm:spPr/>
      <dgm:t>
        <a:bodyPr/>
        <a:lstStyle/>
        <a:p>
          <a:endParaRPr lang="zh-CN" altLang="en-US"/>
        </a:p>
      </dgm:t>
    </dgm:pt>
    <dgm:pt modelId="{75157574-58F3-4A90-AF3F-4EBCF0ED760A}">
      <dgm:prSet phldrT="[文本]"/>
      <dgm:spPr/>
      <dgm:t>
        <a:bodyPr/>
        <a:lstStyle/>
        <a:p>
          <a:r>
            <a:rPr lang="zh-CN" altLang="en-US" dirty="0" smtClean="0"/>
            <a:t>电学</a:t>
          </a:r>
          <a:endParaRPr lang="zh-CN" altLang="en-US" dirty="0"/>
        </a:p>
      </dgm:t>
    </dgm:pt>
    <dgm:pt modelId="{D59EE7AB-D42F-4CC0-8F3B-A842AE4508CD}" type="parTrans" cxnId="{F5F61F60-B09F-48FF-BCB9-FBDE8BB11F93}">
      <dgm:prSet/>
      <dgm:spPr/>
      <dgm:t>
        <a:bodyPr/>
        <a:lstStyle/>
        <a:p>
          <a:endParaRPr lang="zh-CN" altLang="en-US"/>
        </a:p>
      </dgm:t>
    </dgm:pt>
    <dgm:pt modelId="{E73F7AD7-E131-4C4A-9287-6DFF9E73B6BB}" type="sibTrans" cxnId="{F5F61F60-B09F-48FF-BCB9-FBDE8BB11F93}">
      <dgm:prSet/>
      <dgm:spPr/>
      <dgm:t>
        <a:bodyPr/>
        <a:lstStyle/>
        <a:p>
          <a:endParaRPr lang="zh-CN" altLang="en-US"/>
        </a:p>
      </dgm:t>
    </dgm:pt>
    <dgm:pt modelId="{21AE5195-8B02-4A95-A97F-243695B47477}" type="pres">
      <dgm:prSet presAssocID="{DBC5D940-8131-4B8B-ACFC-48D801837349}" presName="hierChild1" presStyleCnt="0">
        <dgm:presLayoutVars>
          <dgm:orgChart val="1"/>
          <dgm:chPref val="1"/>
          <dgm:dir/>
          <dgm:animOne val="branch"/>
          <dgm:animLvl val="lvl"/>
          <dgm:resizeHandles/>
        </dgm:presLayoutVars>
      </dgm:prSet>
      <dgm:spPr/>
      <dgm:t>
        <a:bodyPr/>
        <a:lstStyle/>
        <a:p>
          <a:endParaRPr lang="zh-CN" altLang="en-US"/>
        </a:p>
      </dgm:t>
    </dgm:pt>
    <dgm:pt modelId="{788B7FE2-9352-4826-8A40-72ABF180392C}" type="pres">
      <dgm:prSet presAssocID="{FE568786-19FF-4696-9BCC-3103C60753D2}" presName="hierRoot1" presStyleCnt="0">
        <dgm:presLayoutVars>
          <dgm:hierBranch val="init"/>
        </dgm:presLayoutVars>
      </dgm:prSet>
      <dgm:spPr/>
    </dgm:pt>
    <dgm:pt modelId="{CA8C2C2F-2D48-424E-8C19-A31716B934D0}" type="pres">
      <dgm:prSet presAssocID="{FE568786-19FF-4696-9BCC-3103C60753D2}" presName="rootComposite1" presStyleCnt="0"/>
      <dgm:spPr/>
    </dgm:pt>
    <dgm:pt modelId="{0A6DCAAF-5842-4885-A7B9-B69D6B4C5E8F}" type="pres">
      <dgm:prSet presAssocID="{FE568786-19FF-4696-9BCC-3103C60753D2}" presName="rootText1" presStyleLbl="node0" presStyleIdx="0" presStyleCnt="1" custScaleX="233640">
        <dgm:presLayoutVars>
          <dgm:chPref val="3"/>
        </dgm:presLayoutVars>
      </dgm:prSet>
      <dgm:spPr/>
      <dgm:t>
        <a:bodyPr/>
        <a:lstStyle/>
        <a:p>
          <a:endParaRPr lang="zh-CN" altLang="en-US"/>
        </a:p>
      </dgm:t>
    </dgm:pt>
    <dgm:pt modelId="{AEA4BB4E-0254-4557-A6E8-0361146A4C6D}" type="pres">
      <dgm:prSet presAssocID="{FE568786-19FF-4696-9BCC-3103C60753D2}" presName="rootConnector1" presStyleLbl="node1" presStyleIdx="0" presStyleCnt="0"/>
      <dgm:spPr/>
      <dgm:t>
        <a:bodyPr/>
        <a:lstStyle/>
        <a:p>
          <a:endParaRPr lang="zh-CN" altLang="en-US"/>
        </a:p>
      </dgm:t>
    </dgm:pt>
    <dgm:pt modelId="{1AC045DF-1E9D-4152-B26E-910ADD3BE054}" type="pres">
      <dgm:prSet presAssocID="{FE568786-19FF-4696-9BCC-3103C60753D2}" presName="hierChild2" presStyleCnt="0"/>
      <dgm:spPr/>
    </dgm:pt>
    <dgm:pt modelId="{6B894150-849F-4DC0-A3C2-3A8844898707}" type="pres">
      <dgm:prSet presAssocID="{C50EAF5E-12EE-492F-AB03-44A79D086656}" presName="Name37" presStyleLbl="parChTrans1D2" presStyleIdx="0" presStyleCnt="5"/>
      <dgm:spPr/>
      <dgm:t>
        <a:bodyPr/>
        <a:lstStyle/>
        <a:p>
          <a:endParaRPr lang="zh-CN" altLang="en-US"/>
        </a:p>
      </dgm:t>
    </dgm:pt>
    <dgm:pt modelId="{FE58F400-4983-44ED-B2F2-59ABAA2DDD61}" type="pres">
      <dgm:prSet presAssocID="{F841954C-8B9C-4E9F-8743-E0B164DC7FDC}" presName="hierRoot2" presStyleCnt="0">
        <dgm:presLayoutVars>
          <dgm:hierBranch val="init"/>
        </dgm:presLayoutVars>
      </dgm:prSet>
      <dgm:spPr/>
    </dgm:pt>
    <dgm:pt modelId="{8144BF61-5C90-4825-8321-09502EECA0D7}" type="pres">
      <dgm:prSet presAssocID="{F841954C-8B9C-4E9F-8743-E0B164DC7FDC}" presName="rootComposite" presStyleCnt="0"/>
      <dgm:spPr/>
    </dgm:pt>
    <dgm:pt modelId="{BA49B8B2-0DB6-494E-A042-346B9449C02B}" type="pres">
      <dgm:prSet presAssocID="{F841954C-8B9C-4E9F-8743-E0B164DC7FDC}" presName="rootText" presStyleLbl="node2" presStyleIdx="0" presStyleCnt="5">
        <dgm:presLayoutVars>
          <dgm:chPref val="3"/>
        </dgm:presLayoutVars>
      </dgm:prSet>
      <dgm:spPr/>
      <dgm:t>
        <a:bodyPr/>
        <a:lstStyle/>
        <a:p>
          <a:endParaRPr lang="zh-CN" altLang="en-US"/>
        </a:p>
      </dgm:t>
    </dgm:pt>
    <dgm:pt modelId="{A4B787F2-6602-4AB5-AD0A-EEDE3BB1981A}" type="pres">
      <dgm:prSet presAssocID="{F841954C-8B9C-4E9F-8743-E0B164DC7FDC}" presName="rootConnector" presStyleLbl="node2" presStyleIdx="0" presStyleCnt="5"/>
      <dgm:spPr/>
      <dgm:t>
        <a:bodyPr/>
        <a:lstStyle/>
        <a:p>
          <a:endParaRPr lang="zh-CN" altLang="en-US"/>
        </a:p>
      </dgm:t>
    </dgm:pt>
    <dgm:pt modelId="{E34211CC-1549-437B-BB8D-BBAA66E100CE}" type="pres">
      <dgm:prSet presAssocID="{F841954C-8B9C-4E9F-8743-E0B164DC7FDC}" presName="hierChild4" presStyleCnt="0"/>
      <dgm:spPr/>
    </dgm:pt>
    <dgm:pt modelId="{41B7EB0F-0EE3-4344-A9D7-932F3AF091D3}" type="pres">
      <dgm:prSet presAssocID="{F841954C-8B9C-4E9F-8743-E0B164DC7FDC}" presName="hierChild5" presStyleCnt="0"/>
      <dgm:spPr/>
    </dgm:pt>
    <dgm:pt modelId="{8F243857-8833-4151-BC90-4F5F67FC4585}" type="pres">
      <dgm:prSet presAssocID="{C6AD3674-DE0F-4CEA-BE0E-390950CD28A0}" presName="Name37" presStyleLbl="parChTrans1D2" presStyleIdx="1" presStyleCnt="5"/>
      <dgm:spPr/>
      <dgm:t>
        <a:bodyPr/>
        <a:lstStyle/>
        <a:p>
          <a:endParaRPr lang="zh-CN" altLang="en-US"/>
        </a:p>
      </dgm:t>
    </dgm:pt>
    <dgm:pt modelId="{04B5ECB1-F17F-4768-8B18-25EAE8B55B7B}" type="pres">
      <dgm:prSet presAssocID="{6D8C8EEF-EA8F-4058-A595-66E1DA5FA6C5}" presName="hierRoot2" presStyleCnt="0">
        <dgm:presLayoutVars>
          <dgm:hierBranch val="init"/>
        </dgm:presLayoutVars>
      </dgm:prSet>
      <dgm:spPr/>
    </dgm:pt>
    <dgm:pt modelId="{69ED2E9A-C01C-4D5F-AB1D-806388AA2C88}" type="pres">
      <dgm:prSet presAssocID="{6D8C8EEF-EA8F-4058-A595-66E1DA5FA6C5}" presName="rootComposite" presStyleCnt="0"/>
      <dgm:spPr/>
    </dgm:pt>
    <dgm:pt modelId="{7A96C093-39CE-463D-AF8C-5DFE22ED8C06}" type="pres">
      <dgm:prSet presAssocID="{6D8C8EEF-EA8F-4058-A595-66E1DA5FA6C5}" presName="rootText" presStyleLbl="node2" presStyleIdx="1" presStyleCnt="5">
        <dgm:presLayoutVars>
          <dgm:chPref val="3"/>
        </dgm:presLayoutVars>
      </dgm:prSet>
      <dgm:spPr/>
      <dgm:t>
        <a:bodyPr/>
        <a:lstStyle/>
        <a:p>
          <a:endParaRPr lang="zh-CN" altLang="en-US"/>
        </a:p>
      </dgm:t>
    </dgm:pt>
    <dgm:pt modelId="{15376A2A-E05C-4FEE-A21E-EFE07A049CE4}" type="pres">
      <dgm:prSet presAssocID="{6D8C8EEF-EA8F-4058-A595-66E1DA5FA6C5}" presName="rootConnector" presStyleLbl="node2" presStyleIdx="1" presStyleCnt="5"/>
      <dgm:spPr/>
      <dgm:t>
        <a:bodyPr/>
        <a:lstStyle/>
        <a:p>
          <a:endParaRPr lang="zh-CN" altLang="en-US"/>
        </a:p>
      </dgm:t>
    </dgm:pt>
    <dgm:pt modelId="{3391EE48-1631-4AF9-B8E5-E1CAFB3DA497}" type="pres">
      <dgm:prSet presAssocID="{6D8C8EEF-EA8F-4058-A595-66E1DA5FA6C5}" presName="hierChild4" presStyleCnt="0"/>
      <dgm:spPr/>
    </dgm:pt>
    <dgm:pt modelId="{5B02E6A1-B804-421D-A28B-2ABBA76F011D}" type="pres">
      <dgm:prSet presAssocID="{6D8C8EEF-EA8F-4058-A595-66E1DA5FA6C5}" presName="hierChild5" presStyleCnt="0"/>
      <dgm:spPr/>
    </dgm:pt>
    <dgm:pt modelId="{172EE047-69DD-4BE6-B8BE-DAB1BDC1D0DB}" type="pres">
      <dgm:prSet presAssocID="{AE657070-8DA6-4CA8-B535-E8CD56EEBF12}" presName="Name37" presStyleLbl="parChTrans1D2" presStyleIdx="2" presStyleCnt="5"/>
      <dgm:spPr/>
      <dgm:t>
        <a:bodyPr/>
        <a:lstStyle/>
        <a:p>
          <a:endParaRPr lang="zh-CN" altLang="en-US"/>
        </a:p>
      </dgm:t>
    </dgm:pt>
    <dgm:pt modelId="{11B64D6A-350E-4115-B49D-2E4F5205A101}" type="pres">
      <dgm:prSet presAssocID="{266A479B-2D18-4C5B-9AB3-90104552BC06}" presName="hierRoot2" presStyleCnt="0">
        <dgm:presLayoutVars>
          <dgm:hierBranch val="init"/>
        </dgm:presLayoutVars>
      </dgm:prSet>
      <dgm:spPr/>
    </dgm:pt>
    <dgm:pt modelId="{F2F6EB41-B714-4C96-8752-3E2A141F8F6C}" type="pres">
      <dgm:prSet presAssocID="{266A479B-2D18-4C5B-9AB3-90104552BC06}" presName="rootComposite" presStyleCnt="0"/>
      <dgm:spPr/>
    </dgm:pt>
    <dgm:pt modelId="{7F2284C3-66AF-42A0-9A96-17A7FCED7562}" type="pres">
      <dgm:prSet presAssocID="{266A479B-2D18-4C5B-9AB3-90104552BC06}" presName="rootText" presStyleLbl="node2" presStyleIdx="2" presStyleCnt="5">
        <dgm:presLayoutVars>
          <dgm:chPref val="3"/>
        </dgm:presLayoutVars>
      </dgm:prSet>
      <dgm:spPr/>
      <dgm:t>
        <a:bodyPr/>
        <a:lstStyle/>
        <a:p>
          <a:endParaRPr lang="zh-CN" altLang="en-US"/>
        </a:p>
      </dgm:t>
    </dgm:pt>
    <dgm:pt modelId="{DFA9124A-ED47-4E99-82CC-4649C097AC89}" type="pres">
      <dgm:prSet presAssocID="{266A479B-2D18-4C5B-9AB3-90104552BC06}" presName="rootConnector" presStyleLbl="node2" presStyleIdx="2" presStyleCnt="5"/>
      <dgm:spPr/>
      <dgm:t>
        <a:bodyPr/>
        <a:lstStyle/>
        <a:p>
          <a:endParaRPr lang="zh-CN" altLang="en-US"/>
        </a:p>
      </dgm:t>
    </dgm:pt>
    <dgm:pt modelId="{9B3587AD-AEC3-45A3-951E-9F647323EB4F}" type="pres">
      <dgm:prSet presAssocID="{266A479B-2D18-4C5B-9AB3-90104552BC06}" presName="hierChild4" presStyleCnt="0"/>
      <dgm:spPr/>
    </dgm:pt>
    <dgm:pt modelId="{E0785E6D-C017-4522-82D1-632FC094F365}" type="pres">
      <dgm:prSet presAssocID="{266A479B-2D18-4C5B-9AB3-90104552BC06}" presName="hierChild5" presStyleCnt="0"/>
      <dgm:spPr/>
    </dgm:pt>
    <dgm:pt modelId="{A432C26D-D391-4DB7-9718-904F489069C6}" type="pres">
      <dgm:prSet presAssocID="{D59EE7AB-D42F-4CC0-8F3B-A842AE4508CD}" presName="Name37" presStyleLbl="parChTrans1D2" presStyleIdx="3" presStyleCnt="5"/>
      <dgm:spPr/>
      <dgm:t>
        <a:bodyPr/>
        <a:lstStyle/>
        <a:p>
          <a:endParaRPr lang="zh-CN" altLang="en-US"/>
        </a:p>
      </dgm:t>
    </dgm:pt>
    <dgm:pt modelId="{C224D866-83F5-404B-B4A5-615E0DB6AB96}" type="pres">
      <dgm:prSet presAssocID="{75157574-58F3-4A90-AF3F-4EBCF0ED760A}" presName="hierRoot2" presStyleCnt="0">
        <dgm:presLayoutVars>
          <dgm:hierBranch val="init"/>
        </dgm:presLayoutVars>
      </dgm:prSet>
      <dgm:spPr/>
    </dgm:pt>
    <dgm:pt modelId="{4DDB5343-891C-494C-B97B-EA171A3462E8}" type="pres">
      <dgm:prSet presAssocID="{75157574-58F3-4A90-AF3F-4EBCF0ED760A}" presName="rootComposite" presStyleCnt="0"/>
      <dgm:spPr/>
    </dgm:pt>
    <dgm:pt modelId="{72AC6F40-91F8-48CC-BDF5-A58CA160B081}" type="pres">
      <dgm:prSet presAssocID="{75157574-58F3-4A90-AF3F-4EBCF0ED760A}" presName="rootText" presStyleLbl="node2" presStyleIdx="3" presStyleCnt="5" custLinFactNeighborX="2013">
        <dgm:presLayoutVars>
          <dgm:chPref val="3"/>
        </dgm:presLayoutVars>
      </dgm:prSet>
      <dgm:spPr/>
      <dgm:t>
        <a:bodyPr/>
        <a:lstStyle/>
        <a:p>
          <a:endParaRPr lang="zh-CN" altLang="en-US"/>
        </a:p>
      </dgm:t>
    </dgm:pt>
    <dgm:pt modelId="{F4267B58-A8E6-4509-A6BD-6209C1918DDC}" type="pres">
      <dgm:prSet presAssocID="{75157574-58F3-4A90-AF3F-4EBCF0ED760A}" presName="rootConnector" presStyleLbl="node2" presStyleIdx="3" presStyleCnt="5"/>
      <dgm:spPr/>
      <dgm:t>
        <a:bodyPr/>
        <a:lstStyle/>
        <a:p>
          <a:endParaRPr lang="zh-CN" altLang="en-US"/>
        </a:p>
      </dgm:t>
    </dgm:pt>
    <dgm:pt modelId="{7BBC24CC-4137-4F5A-9CBB-CDE44C347F9E}" type="pres">
      <dgm:prSet presAssocID="{75157574-58F3-4A90-AF3F-4EBCF0ED760A}" presName="hierChild4" presStyleCnt="0"/>
      <dgm:spPr/>
    </dgm:pt>
    <dgm:pt modelId="{53814CA1-9264-4034-B319-7E33F2663901}" type="pres">
      <dgm:prSet presAssocID="{75157574-58F3-4A90-AF3F-4EBCF0ED760A}" presName="hierChild5" presStyleCnt="0"/>
      <dgm:spPr/>
    </dgm:pt>
    <dgm:pt modelId="{6783CE6A-0339-497F-9BC2-B5B8B35110BA}" type="pres">
      <dgm:prSet presAssocID="{2A1CAF83-CAAF-44DD-894E-1737380FFD38}" presName="Name37" presStyleLbl="parChTrans1D2" presStyleIdx="4" presStyleCnt="5"/>
      <dgm:spPr/>
      <dgm:t>
        <a:bodyPr/>
        <a:lstStyle/>
        <a:p>
          <a:endParaRPr lang="zh-CN" altLang="en-US"/>
        </a:p>
      </dgm:t>
    </dgm:pt>
    <dgm:pt modelId="{71DFBD14-F5C8-4F0F-A5F5-32FB2F60017A}" type="pres">
      <dgm:prSet presAssocID="{C0BD33CA-EBF9-4570-AB9C-C35BB00831CB}" presName="hierRoot2" presStyleCnt="0">
        <dgm:presLayoutVars>
          <dgm:hierBranch val="init"/>
        </dgm:presLayoutVars>
      </dgm:prSet>
      <dgm:spPr/>
    </dgm:pt>
    <dgm:pt modelId="{5F99E368-4BC1-4F76-8E10-983E15B32A60}" type="pres">
      <dgm:prSet presAssocID="{C0BD33CA-EBF9-4570-AB9C-C35BB00831CB}" presName="rootComposite" presStyleCnt="0"/>
      <dgm:spPr/>
    </dgm:pt>
    <dgm:pt modelId="{1059C2BC-E845-4745-BD7D-60330C6CF9AB}" type="pres">
      <dgm:prSet presAssocID="{C0BD33CA-EBF9-4570-AB9C-C35BB00831CB}" presName="rootText" presStyleLbl="node2" presStyleIdx="4" presStyleCnt="5">
        <dgm:presLayoutVars>
          <dgm:chPref val="3"/>
        </dgm:presLayoutVars>
      </dgm:prSet>
      <dgm:spPr/>
      <dgm:t>
        <a:bodyPr/>
        <a:lstStyle/>
        <a:p>
          <a:endParaRPr lang="zh-CN" altLang="en-US"/>
        </a:p>
      </dgm:t>
    </dgm:pt>
    <dgm:pt modelId="{BA34956F-417A-4CB0-BC4C-73EC62829603}" type="pres">
      <dgm:prSet presAssocID="{C0BD33CA-EBF9-4570-AB9C-C35BB00831CB}" presName="rootConnector" presStyleLbl="node2" presStyleIdx="4" presStyleCnt="5"/>
      <dgm:spPr/>
      <dgm:t>
        <a:bodyPr/>
        <a:lstStyle/>
        <a:p>
          <a:endParaRPr lang="zh-CN" altLang="en-US"/>
        </a:p>
      </dgm:t>
    </dgm:pt>
    <dgm:pt modelId="{AD6A9B86-A8B9-446E-9C6C-CEB52411E95E}" type="pres">
      <dgm:prSet presAssocID="{C0BD33CA-EBF9-4570-AB9C-C35BB00831CB}" presName="hierChild4" presStyleCnt="0"/>
      <dgm:spPr/>
    </dgm:pt>
    <dgm:pt modelId="{E6BE5977-9794-4855-A8B7-1CC91A444C32}" type="pres">
      <dgm:prSet presAssocID="{C0BD33CA-EBF9-4570-AB9C-C35BB00831CB}" presName="hierChild5" presStyleCnt="0"/>
      <dgm:spPr/>
    </dgm:pt>
    <dgm:pt modelId="{ACF21741-CE11-4758-8F65-E459087B9DBE}" type="pres">
      <dgm:prSet presAssocID="{FE568786-19FF-4696-9BCC-3103C60753D2}" presName="hierChild3" presStyleCnt="0"/>
      <dgm:spPr/>
    </dgm:pt>
  </dgm:ptLst>
  <dgm:cxnLst>
    <dgm:cxn modelId="{B10FA5AB-543A-4361-8B02-42639C959250}" srcId="{FE568786-19FF-4696-9BCC-3103C60753D2}" destId="{266A479B-2D18-4C5B-9AB3-90104552BC06}" srcOrd="2" destOrd="0" parTransId="{AE657070-8DA6-4CA8-B535-E8CD56EEBF12}" sibTransId="{3910C49D-8947-41B0-837A-BAE3B55FEB10}"/>
    <dgm:cxn modelId="{C6512290-DD48-4C07-81B7-06A3C31877EC}" type="presOf" srcId="{6D8C8EEF-EA8F-4058-A595-66E1DA5FA6C5}" destId="{7A96C093-39CE-463D-AF8C-5DFE22ED8C06}" srcOrd="0" destOrd="0" presId="urn:microsoft.com/office/officeart/2005/8/layout/orgChart1"/>
    <dgm:cxn modelId="{4FC30402-231E-4BD5-BA21-BB64F94D78E9}" srcId="{DBC5D940-8131-4B8B-ACFC-48D801837349}" destId="{FE568786-19FF-4696-9BCC-3103C60753D2}" srcOrd="0" destOrd="0" parTransId="{0EB6906F-19C2-433B-95D7-F2FD0DCE8384}" sibTransId="{B72DB89A-84BA-4D7B-A206-2CAF35E14AEC}"/>
    <dgm:cxn modelId="{4C859F7A-93BC-421C-AEE7-0804C1D79221}" srcId="{FE568786-19FF-4696-9BCC-3103C60753D2}" destId="{6D8C8EEF-EA8F-4058-A595-66E1DA5FA6C5}" srcOrd="1" destOrd="0" parTransId="{C6AD3674-DE0F-4CEA-BE0E-390950CD28A0}" sibTransId="{C6091927-AEC6-4AE8-84A7-9593FF4AE26B}"/>
    <dgm:cxn modelId="{5ACAE1EE-D769-4098-8253-77320A1C35AF}" type="presOf" srcId="{FE568786-19FF-4696-9BCC-3103C60753D2}" destId="{0A6DCAAF-5842-4885-A7B9-B69D6B4C5E8F}" srcOrd="0" destOrd="0" presId="urn:microsoft.com/office/officeart/2005/8/layout/orgChart1"/>
    <dgm:cxn modelId="{0062F578-553E-4B62-A05C-6264C198E5EB}" type="presOf" srcId="{C50EAF5E-12EE-492F-AB03-44A79D086656}" destId="{6B894150-849F-4DC0-A3C2-3A8844898707}" srcOrd="0" destOrd="0" presId="urn:microsoft.com/office/officeart/2005/8/layout/orgChart1"/>
    <dgm:cxn modelId="{884A1D14-D859-4076-920E-F473C2076CE9}" type="presOf" srcId="{FE568786-19FF-4696-9BCC-3103C60753D2}" destId="{AEA4BB4E-0254-4557-A6E8-0361146A4C6D}" srcOrd="1" destOrd="0" presId="urn:microsoft.com/office/officeart/2005/8/layout/orgChart1"/>
    <dgm:cxn modelId="{07ABAA61-350A-499F-95E4-8AE367F30CC1}" type="presOf" srcId="{DBC5D940-8131-4B8B-ACFC-48D801837349}" destId="{21AE5195-8B02-4A95-A97F-243695B47477}" srcOrd="0" destOrd="0" presId="urn:microsoft.com/office/officeart/2005/8/layout/orgChart1"/>
    <dgm:cxn modelId="{80E8E3B0-DF92-4E2F-8C53-3D609FE4ED2D}" srcId="{FE568786-19FF-4696-9BCC-3103C60753D2}" destId="{C0BD33CA-EBF9-4570-AB9C-C35BB00831CB}" srcOrd="4" destOrd="0" parTransId="{2A1CAF83-CAAF-44DD-894E-1737380FFD38}" sibTransId="{B945A38C-5967-4ECF-99D0-3B03CA6B376E}"/>
    <dgm:cxn modelId="{A90529CB-52EC-4682-B4A0-9F20E63CE02B}" type="presOf" srcId="{2A1CAF83-CAAF-44DD-894E-1737380FFD38}" destId="{6783CE6A-0339-497F-9BC2-B5B8B35110BA}" srcOrd="0" destOrd="0" presId="urn:microsoft.com/office/officeart/2005/8/layout/orgChart1"/>
    <dgm:cxn modelId="{F5F61F60-B09F-48FF-BCB9-FBDE8BB11F93}" srcId="{FE568786-19FF-4696-9BCC-3103C60753D2}" destId="{75157574-58F3-4A90-AF3F-4EBCF0ED760A}" srcOrd="3" destOrd="0" parTransId="{D59EE7AB-D42F-4CC0-8F3B-A842AE4508CD}" sibTransId="{E73F7AD7-E131-4C4A-9287-6DFF9E73B6BB}"/>
    <dgm:cxn modelId="{FF5A99CD-99AA-4FA3-93A4-9C1DE05AB5E3}" type="presOf" srcId="{75157574-58F3-4A90-AF3F-4EBCF0ED760A}" destId="{F4267B58-A8E6-4509-A6BD-6209C1918DDC}" srcOrd="1" destOrd="0" presId="urn:microsoft.com/office/officeart/2005/8/layout/orgChart1"/>
    <dgm:cxn modelId="{69068135-EDBC-4691-96AD-D3EBF532F26E}" type="presOf" srcId="{75157574-58F3-4A90-AF3F-4EBCF0ED760A}" destId="{72AC6F40-91F8-48CC-BDF5-A58CA160B081}" srcOrd="0" destOrd="0" presId="urn:microsoft.com/office/officeart/2005/8/layout/orgChart1"/>
    <dgm:cxn modelId="{A406AFF9-1E85-4C06-95B3-2671618AC87B}" type="presOf" srcId="{C6AD3674-DE0F-4CEA-BE0E-390950CD28A0}" destId="{8F243857-8833-4151-BC90-4F5F67FC4585}" srcOrd="0" destOrd="0" presId="urn:microsoft.com/office/officeart/2005/8/layout/orgChart1"/>
    <dgm:cxn modelId="{ED97EEBF-95C7-4CA8-9136-EA8DBC669C52}" type="presOf" srcId="{AE657070-8DA6-4CA8-B535-E8CD56EEBF12}" destId="{172EE047-69DD-4BE6-B8BE-DAB1BDC1D0DB}" srcOrd="0" destOrd="0" presId="urn:microsoft.com/office/officeart/2005/8/layout/orgChart1"/>
    <dgm:cxn modelId="{56162F56-7481-4AB9-8FBF-470872743FF2}" srcId="{FE568786-19FF-4696-9BCC-3103C60753D2}" destId="{F841954C-8B9C-4E9F-8743-E0B164DC7FDC}" srcOrd="0" destOrd="0" parTransId="{C50EAF5E-12EE-492F-AB03-44A79D086656}" sibTransId="{087D5379-D658-4E91-BE3D-0A84D82FD788}"/>
    <dgm:cxn modelId="{5480E2B7-1E84-429C-B34D-4360C0DE8FB1}" type="presOf" srcId="{C0BD33CA-EBF9-4570-AB9C-C35BB00831CB}" destId="{BA34956F-417A-4CB0-BC4C-73EC62829603}" srcOrd="1" destOrd="0" presId="urn:microsoft.com/office/officeart/2005/8/layout/orgChart1"/>
    <dgm:cxn modelId="{A644856F-D248-4965-AACF-A5BAB58D942B}" type="presOf" srcId="{D59EE7AB-D42F-4CC0-8F3B-A842AE4508CD}" destId="{A432C26D-D391-4DB7-9718-904F489069C6}" srcOrd="0" destOrd="0" presId="urn:microsoft.com/office/officeart/2005/8/layout/orgChart1"/>
    <dgm:cxn modelId="{0DBA700F-7B60-4179-BF3D-B3C104FF0940}" type="presOf" srcId="{F841954C-8B9C-4E9F-8743-E0B164DC7FDC}" destId="{A4B787F2-6602-4AB5-AD0A-EEDE3BB1981A}" srcOrd="1" destOrd="0" presId="urn:microsoft.com/office/officeart/2005/8/layout/orgChart1"/>
    <dgm:cxn modelId="{30205BAD-3230-4DE8-AB98-4B91A71CE0DE}" type="presOf" srcId="{C0BD33CA-EBF9-4570-AB9C-C35BB00831CB}" destId="{1059C2BC-E845-4745-BD7D-60330C6CF9AB}" srcOrd="0" destOrd="0" presId="urn:microsoft.com/office/officeart/2005/8/layout/orgChart1"/>
    <dgm:cxn modelId="{592F8BBB-11CF-4446-97DB-5F1456742BE4}" type="presOf" srcId="{266A479B-2D18-4C5B-9AB3-90104552BC06}" destId="{7F2284C3-66AF-42A0-9A96-17A7FCED7562}" srcOrd="0" destOrd="0" presId="urn:microsoft.com/office/officeart/2005/8/layout/orgChart1"/>
    <dgm:cxn modelId="{039C36C5-61E0-4B87-A4CD-D929BE5B3939}" type="presOf" srcId="{F841954C-8B9C-4E9F-8743-E0B164DC7FDC}" destId="{BA49B8B2-0DB6-494E-A042-346B9449C02B}" srcOrd="0" destOrd="0" presId="urn:microsoft.com/office/officeart/2005/8/layout/orgChart1"/>
    <dgm:cxn modelId="{4BAA5720-B492-44FD-A7E8-F860295EF52E}" type="presOf" srcId="{266A479B-2D18-4C5B-9AB3-90104552BC06}" destId="{DFA9124A-ED47-4E99-82CC-4649C097AC89}" srcOrd="1" destOrd="0" presId="urn:microsoft.com/office/officeart/2005/8/layout/orgChart1"/>
    <dgm:cxn modelId="{9399CB01-5317-45FE-8010-69B3DFA781B4}" type="presOf" srcId="{6D8C8EEF-EA8F-4058-A595-66E1DA5FA6C5}" destId="{15376A2A-E05C-4FEE-A21E-EFE07A049CE4}" srcOrd="1" destOrd="0" presId="urn:microsoft.com/office/officeart/2005/8/layout/orgChart1"/>
    <dgm:cxn modelId="{3F94EC81-C6B5-4D53-938F-C6B9274411D3}" type="presParOf" srcId="{21AE5195-8B02-4A95-A97F-243695B47477}" destId="{788B7FE2-9352-4826-8A40-72ABF180392C}" srcOrd="0" destOrd="0" presId="urn:microsoft.com/office/officeart/2005/8/layout/orgChart1"/>
    <dgm:cxn modelId="{1E954E0F-BD2D-43E8-8E7D-703C6B1BCA02}" type="presParOf" srcId="{788B7FE2-9352-4826-8A40-72ABF180392C}" destId="{CA8C2C2F-2D48-424E-8C19-A31716B934D0}" srcOrd="0" destOrd="0" presId="urn:microsoft.com/office/officeart/2005/8/layout/orgChart1"/>
    <dgm:cxn modelId="{9E38BD53-C0FD-4FBC-9D16-D2F8D042F50D}" type="presParOf" srcId="{CA8C2C2F-2D48-424E-8C19-A31716B934D0}" destId="{0A6DCAAF-5842-4885-A7B9-B69D6B4C5E8F}" srcOrd="0" destOrd="0" presId="urn:microsoft.com/office/officeart/2005/8/layout/orgChart1"/>
    <dgm:cxn modelId="{A25AFFB4-B1BB-4E89-91D4-BD489068DD3D}" type="presParOf" srcId="{CA8C2C2F-2D48-424E-8C19-A31716B934D0}" destId="{AEA4BB4E-0254-4557-A6E8-0361146A4C6D}" srcOrd="1" destOrd="0" presId="urn:microsoft.com/office/officeart/2005/8/layout/orgChart1"/>
    <dgm:cxn modelId="{68298F66-9AD0-4DB5-918F-CE239564A90E}" type="presParOf" srcId="{788B7FE2-9352-4826-8A40-72ABF180392C}" destId="{1AC045DF-1E9D-4152-B26E-910ADD3BE054}" srcOrd="1" destOrd="0" presId="urn:microsoft.com/office/officeart/2005/8/layout/orgChart1"/>
    <dgm:cxn modelId="{51511F57-88F3-4C37-9848-9378BAC22EA0}" type="presParOf" srcId="{1AC045DF-1E9D-4152-B26E-910ADD3BE054}" destId="{6B894150-849F-4DC0-A3C2-3A8844898707}" srcOrd="0" destOrd="0" presId="urn:microsoft.com/office/officeart/2005/8/layout/orgChart1"/>
    <dgm:cxn modelId="{1C1BD3E3-29C5-4119-986D-473494C35EBB}" type="presParOf" srcId="{1AC045DF-1E9D-4152-B26E-910ADD3BE054}" destId="{FE58F400-4983-44ED-B2F2-59ABAA2DDD61}" srcOrd="1" destOrd="0" presId="urn:microsoft.com/office/officeart/2005/8/layout/orgChart1"/>
    <dgm:cxn modelId="{6811AFDE-B474-403D-88D8-9AFBFAAD372C}" type="presParOf" srcId="{FE58F400-4983-44ED-B2F2-59ABAA2DDD61}" destId="{8144BF61-5C90-4825-8321-09502EECA0D7}" srcOrd="0" destOrd="0" presId="urn:microsoft.com/office/officeart/2005/8/layout/orgChart1"/>
    <dgm:cxn modelId="{A50C1EA3-50B2-4C20-BAD0-D45E4BC259A0}" type="presParOf" srcId="{8144BF61-5C90-4825-8321-09502EECA0D7}" destId="{BA49B8B2-0DB6-494E-A042-346B9449C02B}" srcOrd="0" destOrd="0" presId="urn:microsoft.com/office/officeart/2005/8/layout/orgChart1"/>
    <dgm:cxn modelId="{25C95143-9DD1-4AF3-B994-C38BE4C11494}" type="presParOf" srcId="{8144BF61-5C90-4825-8321-09502EECA0D7}" destId="{A4B787F2-6602-4AB5-AD0A-EEDE3BB1981A}" srcOrd="1" destOrd="0" presId="urn:microsoft.com/office/officeart/2005/8/layout/orgChart1"/>
    <dgm:cxn modelId="{C93D0ED7-FD0D-4BC1-B597-336A131D1995}" type="presParOf" srcId="{FE58F400-4983-44ED-B2F2-59ABAA2DDD61}" destId="{E34211CC-1549-437B-BB8D-BBAA66E100CE}" srcOrd="1" destOrd="0" presId="urn:microsoft.com/office/officeart/2005/8/layout/orgChart1"/>
    <dgm:cxn modelId="{1B3FC225-7103-4132-A9F3-45EC5F7AD01A}" type="presParOf" srcId="{FE58F400-4983-44ED-B2F2-59ABAA2DDD61}" destId="{41B7EB0F-0EE3-4344-A9D7-932F3AF091D3}" srcOrd="2" destOrd="0" presId="urn:microsoft.com/office/officeart/2005/8/layout/orgChart1"/>
    <dgm:cxn modelId="{DCC35B7F-F259-4A5B-BB76-181D57426ED0}" type="presParOf" srcId="{1AC045DF-1E9D-4152-B26E-910ADD3BE054}" destId="{8F243857-8833-4151-BC90-4F5F67FC4585}" srcOrd="2" destOrd="0" presId="urn:microsoft.com/office/officeart/2005/8/layout/orgChart1"/>
    <dgm:cxn modelId="{4907DB27-53CD-4A69-A1B4-DD887830FCF6}" type="presParOf" srcId="{1AC045DF-1E9D-4152-B26E-910ADD3BE054}" destId="{04B5ECB1-F17F-4768-8B18-25EAE8B55B7B}" srcOrd="3" destOrd="0" presId="urn:microsoft.com/office/officeart/2005/8/layout/orgChart1"/>
    <dgm:cxn modelId="{2386B955-2949-4A6D-9FBB-8BCDA114182B}" type="presParOf" srcId="{04B5ECB1-F17F-4768-8B18-25EAE8B55B7B}" destId="{69ED2E9A-C01C-4D5F-AB1D-806388AA2C88}" srcOrd="0" destOrd="0" presId="urn:microsoft.com/office/officeart/2005/8/layout/orgChart1"/>
    <dgm:cxn modelId="{3C3D85DD-B0A3-4BE8-9AD2-437DCB529617}" type="presParOf" srcId="{69ED2E9A-C01C-4D5F-AB1D-806388AA2C88}" destId="{7A96C093-39CE-463D-AF8C-5DFE22ED8C06}" srcOrd="0" destOrd="0" presId="urn:microsoft.com/office/officeart/2005/8/layout/orgChart1"/>
    <dgm:cxn modelId="{258C0E6D-1DD4-4114-8B12-8160A7814C38}" type="presParOf" srcId="{69ED2E9A-C01C-4D5F-AB1D-806388AA2C88}" destId="{15376A2A-E05C-4FEE-A21E-EFE07A049CE4}" srcOrd="1" destOrd="0" presId="urn:microsoft.com/office/officeart/2005/8/layout/orgChart1"/>
    <dgm:cxn modelId="{2FB357A5-BAFE-4BCD-87BE-250A2532F816}" type="presParOf" srcId="{04B5ECB1-F17F-4768-8B18-25EAE8B55B7B}" destId="{3391EE48-1631-4AF9-B8E5-E1CAFB3DA497}" srcOrd="1" destOrd="0" presId="urn:microsoft.com/office/officeart/2005/8/layout/orgChart1"/>
    <dgm:cxn modelId="{E70D92B6-79E7-466A-A543-68A20FF4FDA8}" type="presParOf" srcId="{04B5ECB1-F17F-4768-8B18-25EAE8B55B7B}" destId="{5B02E6A1-B804-421D-A28B-2ABBA76F011D}" srcOrd="2" destOrd="0" presId="urn:microsoft.com/office/officeart/2005/8/layout/orgChart1"/>
    <dgm:cxn modelId="{F3656A1C-ADFB-4397-8D85-73C84FCE64F3}" type="presParOf" srcId="{1AC045DF-1E9D-4152-B26E-910ADD3BE054}" destId="{172EE047-69DD-4BE6-B8BE-DAB1BDC1D0DB}" srcOrd="4" destOrd="0" presId="urn:microsoft.com/office/officeart/2005/8/layout/orgChart1"/>
    <dgm:cxn modelId="{E5A5E29D-011E-44EB-AE07-3A2965326D77}" type="presParOf" srcId="{1AC045DF-1E9D-4152-B26E-910ADD3BE054}" destId="{11B64D6A-350E-4115-B49D-2E4F5205A101}" srcOrd="5" destOrd="0" presId="urn:microsoft.com/office/officeart/2005/8/layout/orgChart1"/>
    <dgm:cxn modelId="{7C20FDED-8232-4F20-A46A-5FF9E35B6724}" type="presParOf" srcId="{11B64D6A-350E-4115-B49D-2E4F5205A101}" destId="{F2F6EB41-B714-4C96-8752-3E2A141F8F6C}" srcOrd="0" destOrd="0" presId="urn:microsoft.com/office/officeart/2005/8/layout/orgChart1"/>
    <dgm:cxn modelId="{413435A1-517A-4BBE-9B09-5A843BFEFB21}" type="presParOf" srcId="{F2F6EB41-B714-4C96-8752-3E2A141F8F6C}" destId="{7F2284C3-66AF-42A0-9A96-17A7FCED7562}" srcOrd="0" destOrd="0" presId="urn:microsoft.com/office/officeart/2005/8/layout/orgChart1"/>
    <dgm:cxn modelId="{FBF6468A-EA61-4AC4-8A33-F634A76C9A7E}" type="presParOf" srcId="{F2F6EB41-B714-4C96-8752-3E2A141F8F6C}" destId="{DFA9124A-ED47-4E99-82CC-4649C097AC89}" srcOrd="1" destOrd="0" presId="urn:microsoft.com/office/officeart/2005/8/layout/orgChart1"/>
    <dgm:cxn modelId="{0BC3C812-15D8-47DC-9AB9-EB3758B3C5BD}" type="presParOf" srcId="{11B64D6A-350E-4115-B49D-2E4F5205A101}" destId="{9B3587AD-AEC3-45A3-951E-9F647323EB4F}" srcOrd="1" destOrd="0" presId="urn:microsoft.com/office/officeart/2005/8/layout/orgChart1"/>
    <dgm:cxn modelId="{480FEA2F-82BA-4149-A845-006F4E7CBC6E}" type="presParOf" srcId="{11B64D6A-350E-4115-B49D-2E4F5205A101}" destId="{E0785E6D-C017-4522-82D1-632FC094F365}" srcOrd="2" destOrd="0" presId="urn:microsoft.com/office/officeart/2005/8/layout/orgChart1"/>
    <dgm:cxn modelId="{F65F7606-BA8F-4E48-AF38-D7A0FE01DC4D}" type="presParOf" srcId="{1AC045DF-1E9D-4152-B26E-910ADD3BE054}" destId="{A432C26D-D391-4DB7-9718-904F489069C6}" srcOrd="6" destOrd="0" presId="urn:microsoft.com/office/officeart/2005/8/layout/orgChart1"/>
    <dgm:cxn modelId="{40E6CFCB-A787-4C79-9A68-7B5608355229}" type="presParOf" srcId="{1AC045DF-1E9D-4152-B26E-910ADD3BE054}" destId="{C224D866-83F5-404B-B4A5-615E0DB6AB96}" srcOrd="7" destOrd="0" presId="urn:microsoft.com/office/officeart/2005/8/layout/orgChart1"/>
    <dgm:cxn modelId="{9C90C2E5-2765-489C-A989-7310470F290F}" type="presParOf" srcId="{C224D866-83F5-404B-B4A5-615E0DB6AB96}" destId="{4DDB5343-891C-494C-B97B-EA171A3462E8}" srcOrd="0" destOrd="0" presId="urn:microsoft.com/office/officeart/2005/8/layout/orgChart1"/>
    <dgm:cxn modelId="{3B301C1B-F7B7-4F17-BD1F-233B0FE3AEE0}" type="presParOf" srcId="{4DDB5343-891C-494C-B97B-EA171A3462E8}" destId="{72AC6F40-91F8-48CC-BDF5-A58CA160B081}" srcOrd="0" destOrd="0" presId="urn:microsoft.com/office/officeart/2005/8/layout/orgChart1"/>
    <dgm:cxn modelId="{C2480223-A1DD-4B9D-B3DE-D38075BCDE82}" type="presParOf" srcId="{4DDB5343-891C-494C-B97B-EA171A3462E8}" destId="{F4267B58-A8E6-4509-A6BD-6209C1918DDC}" srcOrd="1" destOrd="0" presId="urn:microsoft.com/office/officeart/2005/8/layout/orgChart1"/>
    <dgm:cxn modelId="{E10D6073-8D3C-4202-BF70-4ED9DB552682}" type="presParOf" srcId="{C224D866-83F5-404B-B4A5-615E0DB6AB96}" destId="{7BBC24CC-4137-4F5A-9CBB-CDE44C347F9E}" srcOrd="1" destOrd="0" presId="urn:microsoft.com/office/officeart/2005/8/layout/orgChart1"/>
    <dgm:cxn modelId="{9EBD8357-DE7E-4AC2-B404-B4B128F3B03C}" type="presParOf" srcId="{C224D866-83F5-404B-B4A5-615E0DB6AB96}" destId="{53814CA1-9264-4034-B319-7E33F2663901}" srcOrd="2" destOrd="0" presId="urn:microsoft.com/office/officeart/2005/8/layout/orgChart1"/>
    <dgm:cxn modelId="{D3A36BB8-5CF0-4DB3-B768-D4C0D4885BC3}" type="presParOf" srcId="{1AC045DF-1E9D-4152-B26E-910ADD3BE054}" destId="{6783CE6A-0339-497F-9BC2-B5B8B35110BA}" srcOrd="8" destOrd="0" presId="urn:microsoft.com/office/officeart/2005/8/layout/orgChart1"/>
    <dgm:cxn modelId="{F9C7A76F-CA2D-43B7-A9B9-E54E99CC29B6}" type="presParOf" srcId="{1AC045DF-1E9D-4152-B26E-910ADD3BE054}" destId="{71DFBD14-F5C8-4F0F-A5F5-32FB2F60017A}" srcOrd="9" destOrd="0" presId="urn:microsoft.com/office/officeart/2005/8/layout/orgChart1"/>
    <dgm:cxn modelId="{6BF0907E-D876-41C8-8EF6-60213A489CB3}" type="presParOf" srcId="{71DFBD14-F5C8-4F0F-A5F5-32FB2F60017A}" destId="{5F99E368-4BC1-4F76-8E10-983E15B32A60}" srcOrd="0" destOrd="0" presId="urn:microsoft.com/office/officeart/2005/8/layout/orgChart1"/>
    <dgm:cxn modelId="{58081ECA-2D7F-42BD-8C32-8695B7321947}" type="presParOf" srcId="{5F99E368-4BC1-4F76-8E10-983E15B32A60}" destId="{1059C2BC-E845-4745-BD7D-60330C6CF9AB}" srcOrd="0" destOrd="0" presId="urn:microsoft.com/office/officeart/2005/8/layout/orgChart1"/>
    <dgm:cxn modelId="{12A4C177-E750-46BE-8098-F57B2F9D421B}" type="presParOf" srcId="{5F99E368-4BC1-4F76-8E10-983E15B32A60}" destId="{BA34956F-417A-4CB0-BC4C-73EC62829603}" srcOrd="1" destOrd="0" presId="urn:microsoft.com/office/officeart/2005/8/layout/orgChart1"/>
    <dgm:cxn modelId="{CBE3DAA5-4F73-47BC-A6CF-0399EB4CCF98}" type="presParOf" srcId="{71DFBD14-F5C8-4F0F-A5F5-32FB2F60017A}" destId="{AD6A9B86-A8B9-446E-9C6C-CEB52411E95E}" srcOrd="1" destOrd="0" presId="urn:microsoft.com/office/officeart/2005/8/layout/orgChart1"/>
    <dgm:cxn modelId="{5E08F439-B9B6-44DC-841C-6BA7FE543880}" type="presParOf" srcId="{71DFBD14-F5C8-4F0F-A5F5-32FB2F60017A}" destId="{E6BE5977-9794-4855-A8B7-1CC91A444C32}" srcOrd="2" destOrd="0" presId="urn:microsoft.com/office/officeart/2005/8/layout/orgChart1"/>
    <dgm:cxn modelId="{C8EC2F60-7376-4D57-B7CA-560E1BCC31D0}" type="presParOf" srcId="{788B7FE2-9352-4826-8A40-72ABF180392C}" destId="{ACF21741-CE11-4758-8F65-E459087B9DBE}"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C5D940-8131-4B8B-ACFC-48D80183734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FE568786-19FF-4696-9BCC-3103C60753D2}">
      <dgm:prSet phldrT="[文本]"/>
      <dgm:spPr/>
      <dgm:t>
        <a:bodyPr/>
        <a:lstStyle/>
        <a:p>
          <a:r>
            <a:rPr lang="zh-CN" altLang="en-US" dirty="0" smtClean="0"/>
            <a:t>按其管理要求分类</a:t>
          </a:r>
          <a:endParaRPr lang="zh-CN" altLang="en-US" dirty="0"/>
        </a:p>
      </dgm:t>
    </dgm:pt>
    <dgm:pt modelId="{0EB6906F-19C2-433B-95D7-F2FD0DCE8384}" type="parTrans" cxnId="{4FC30402-231E-4BD5-BA21-BB64F94D78E9}">
      <dgm:prSet/>
      <dgm:spPr/>
      <dgm:t>
        <a:bodyPr/>
        <a:lstStyle/>
        <a:p>
          <a:endParaRPr lang="zh-CN" altLang="en-US"/>
        </a:p>
      </dgm:t>
    </dgm:pt>
    <dgm:pt modelId="{B72DB89A-84BA-4D7B-A206-2CAF35E14AEC}" type="sibTrans" cxnId="{4FC30402-231E-4BD5-BA21-BB64F94D78E9}">
      <dgm:prSet/>
      <dgm:spPr/>
      <dgm:t>
        <a:bodyPr/>
        <a:lstStyle/>
        <a:p>
          <a:endParaRPr lang="zh-CN" altLang="en-US"/>
        </a:p>
      </dgm:t>
    </dgm:pt>
    <dgm:pt modelId="{C0BD33CA-EBF9-4570-AB9C-C35BB00831CB}">
      <dgm:prSet phldrT="[文本]"/>
      <dgm:spPr/>
      <dgm:t>
        <a:bodyPr/>
        <a:lstStyle/>
        <a:p>
          <a:r>
            <a:rPr lang="en-US" altLang="zh-CN" dirty="0" smtClean="0"/>
            <a:t>C</a:t>
          </a:r>
          <a:r>
            <a:rPr lang="zh-CN" altLang="en-US" dirty="0" smtClean="0"/>
            <a:t>类</a:t>
          </a:r>
          <a:endParaRPr lang="zh-CN" altLang="en-US" dirty="0"/>
        </a:p>
      </dgm:t>
    </dgm:pt>
    <dgm:pt modelId="{2A1CAF83-CAAF-44DD-894E-1737380FFD38}" type="parTrans" cxnId="{80E8E3B0-DF92-4E2F-8C53-3D609FE4ED2D}">
      <dgm:prSet/>
      <dgm:spPr/>
      <dgm:t>
        <a:bodyPr/>
        <a:lstStyle/>
        <a:p>
          <a:endParaRPr lang="zh-CN" altLang="en-US"/>
        </a:p>
      </dgm:t>
    </dgm:pt>
    <dgm:pt modelId="{B945A38C-5967-4ECF-99D0-3B03CA6B376E}" type="sibTrans" cxnId="{80E8E3B0-DF92-4E2F-8C53-3D609FE4ED2D}">
      <dgm:prSet/>
      <dgm:spPr/>
      <dgm:t>
        <a:bodyPr/>
        <a:lstStyle/>
        <a:p>
          <a:endParaRPr lang="zh-CN" altLang="en-US"/>
        </a:p>
      </dgm:t>
    </dgm:pt>
    <dgm:pt modelId="{266A479B-2D18-4C5B-9AB3-90104552BC06}">
      <dgm:prSet phldrT="[文本]"/>
      <dgm:spPr/>
      <dgm:t>
        <a:bodyPr/>
        <a:lstStyle/>
        <a:p>
          <a:r>
            <a:rPr lang="en-US" altLang="zh-CN" dirty="0" smtClean="0"/>
            <a:t>A</a:t>
          </a:r>
          <a:r>
            <a:rPr lang="zh-CN" altLang="en-US" dirty="0" smtClean="0"/>
            <a:t>类</a:t>
          </a:r>
          <a:endParaRPr lang="zh-CN" altLang="en-US" dirty="0"/>
        </a:p>
      </dgm:t>
    </dgm:pt>
    <dgm:pt modelId="{AE657070-8DA6-4CA8-B535-E8CD56EEBF12}" type="parTrans" cxnId="{B10FA5AB-543A-4361-8B02-42639C959250}">
      <dgm:prSet/>
      <dgm:spPr/>
      <dgm:t>
        <a:bodyPr/>
        <a:lstStyle/>
        <a:p>
          <a:endParaRPr lang="zh-CN" altLang="en-US"/>
        </a:p>
      </dgm:t>
    </dgm:pt>
    <dgm:pt modelId="{3910C49D-8947-41B0-837A-BAE3B55FEB10}" type="sibTrans" cxnId="{B10FA5AB-543A-4361-8B02-42639C959250}">
      <dgm:prSet/>
      <dgm:spPr/>
      <dgm:t>
        <a:bodyPr/>
        <a:lstStyle/>
        <a:p>
          <a:endParaRPr lang="zh-CN" altLang="en-US"/>
        </a:p>
      </dgm:t>
    </dgm:pt>
    <dgm:pt modelId="{75157574-58F3-4A90-AF3F-4EBCF0ED760A}">
      <dgm:prSet phldrT="[文本]"/>
      <dgm:spPr/>
      <dgm:t>
        <a:bodyPr/>
        <a:lstStyle/>
        <a:p>
          <a:r>
            <a:rPr lang="en-US" altLang="zh-CN" dirty="0" smtClean="0"/>
            <a:t>B</a:t>
          </a:r>
          <a:r>
            <a:rPr lang="zh-CN" altLang="en-US" dirty="0" smtClean="0"/>
            <a:t>类</a:t>
          </a:r>
          <a:endParaRPr lang="zh-CN" altLang="en-US" dirty="0"/>
        </a:p>
      </dgm:t>
    </dgm:pt>
    <dgm:pt modelId="{D59EE7AB-D42F-4CC0-8F3B-A842AE4508CD}" type="parTrans" cxnId="{F5F61F60-B09F-48FF-BCB9-FBDE8BB11F93}">
      <dgm:prSet/>
      <dgm:spPr/>
      <dgm:t>
        <a:bodyPr/>
        <a:lstStyle/>
        <a:p>
          <a:endParaRPr lang="zh-CN" altLang="en-US"/>
        </a:p>
      </dgm:t>
    </dgm:pt>
    <dgm:pt modelId="{E73F7AD7-E131-4C4A-9287-6DFF9E73B6BB}" type="sibTrans" cxnId="{F5F61F60-B09F-48FF-BCB9-FBDE8BB11F93}">
      <dgm:prSet/>
      <dgm:spPr/>
      <dgm:t>
        <a:bodyPr/>
        <a:lstStyle/>
        <a:p>
          <a:endParaRPr lang="zh-CN" altLang="en-US"/>
        </a:p>
      </dgm:t>
    </dgm:pt>
    <dgm:pt modelId="{21AE5195-8B02-4A95-A97F-243695B47477}" type="pres">
      <dgm:prSet presAssocID="{DBC5D940-8131-4B8B-ACFC-48D801837349}" presName="hierChild1" presStyleCnt="0">
        <dgm:presLayoutVars>
          <dgm:orgChart val="1"/>
          <dgm:chPref val="1"/>
          <dgm:dir/>
          <dgm:animOne val="branch"/>
          <dgm:animLvl val="lvl"/>
          <dgm:resizeHandles/>
        </dgm:presLayoutVars>
      </dgm:prSet>
      <dgm:spPr/>
      <dgm:t>
        <a:bodyPr/>
        <a:lstStyle/>
        <a:p>
          <a:endParaRPr lang="zh-CN" altLang="en-US"/>
        </a:p>
      </dgm:t>
    </dgm:pt>
    <dgm:pt modelId="{788B7FE2-9352-4826-8A40-72ABF180392C}" type="pres">
      <dgm:prSet presAssocID="{FE568786-19FF-4696-9BCC-3103C60753D2}" presName="hierRoot1" presStyleCnt="0">
        <dgm:presLayoutVars>
          <dgm:hierBranch val="init"/>
        </dgm:presLayoutVars>
      </dgm:prSet>
      <dgm:spPr/>
    </dgm:pt>
    <dgm:pt modelId="{CA8C2C2F-2D48-424E-8C19-A31716B934D0}" type="pres">
      <dgm:prSet presAssocID="{FE568786-19FF-4696-9BCC-3103C60753D2}" presName="rootComposite1" presStyleCnt="0"/>
      <dgm:spPr/>
    </dgm:pt>
    <dgm:pt modelId="{0A6DCAAF-5842-4885-A7B9-B69D6B4C5E8F}" type="pres">
      <dgm:prSet presAssocID="{FE568786-19FF-4696-9BCC-3103C60753D2}" presName="rootText1" presStyleLbl="node0" presStyleIdx="0" presStyleCnt="1" custScaleX="233640">
        <dgm:presLayoutVars>
          <dgm:chPref val="3"/>
        </dgm:presLayoutVars>
      </dgm:prSet>
      <dgm:spPr/>
      <dgm:t>
        <a:bodyPr/>
        <a:lstStyle/>
        <a:p>
          <a:endParaRPr lang="zh-CN" altLang="en-US"/>
        </a:p>
      </dgm:t>
    </dgm:pt>
    <dgm:pt modelId="{AEA4BB4E-0254-4557-A6E8-0361146A4C6D}" type="pres">
      <dgm:prSet presAssocID="{FE568786-19FF-4696-9BCC-3103C60753D2}" presName="rootConnector1" presStyleLbl="node1" presStyleIdx="0" presStyleCnt="0"/>
      <dgm:spPr/>
      <dgm:t>
        <a:bodyPr/>
        <a:lstStyle/>
        <a:p>
          <a:endParaRPr lang="zh-CN" altLang="en-US"/>
        </a:p>
      </dgm:t>
    </dgm:pt>
    <dgm:pt modelId="{1AC045DF-1E9D-4152-B26E-910ADD3BE054}" type="pres">
      <dgm:prSet presAssocID="{FE568786-19FF-4696-9BCC-3103C60753D2}" presName="hierChild2" presStyleCnt="0"/>
      <dgm:spPr/>
    </dgm:pt>
    <dgm:pt modelId="{172EE047-69DD-4BE6-B8BE-DAB1BDC1D0DB}" type="pres">
      <dgm:prSet presAssocID="{AE657070-8DA6-4CA8-B535-E8CD56EEBF12}" presName="Name37" presStyleLbl="parChTrans1D2" presStyleIdx="0" presStyleCnt="3"/>
      <dgm:spPr/>
      <dgm:t>
        <a:bodyPr/>
        <a:lstStyle/>
        <a:p>
          <a:endParaRPr lang="zh-CN" altLang="en-US"/>
        </a:p>
      </dgm:t>
    </dgm:pt>
    <dgm:pt modelId="{11B64D6A-350E-4115-B49D-2E4F5205A101}" type="pres">
      <dgm:prSet presAssocID="{266A479B-2D18-4C5B-9AB3-90104552BC06}" presName="hierRoot2" presStyleCnt="0">
        <dgm:presLayoutVars>
          <dgm:hierBranch val="init"/>
        </dgm:presLayoutVars>
      </dgm:prSet>
      <dgm:spPr/>
    </dgm:pt>
    <dgm:pt modelId="{F2F6EB41-B714-4C96-8752-3E2A141F8F6C}" type="pres">
      <dgm:prSet presAssocID="{266A479B-2D18-4C5B-9AB3-90104552BC06}" presName="rootComposite" presStyleCnt="0"/>
      <dgm:spPr/>
    </dgm:pt>
    <dgm:pt modelId="{7F2284C3-66AF-42A0-9A96-17A7FCED7562}" type="pres">
      <dgm:prSet presAssocID="{266A479B-2D18-4C5B-9AB3-90104552BC06}" presName="rootText" presStyleLbl="node2" presStyleIdx="0" presStyleCnt="3">
        <dgm:presLayoutVars>
          <dgm:chPref val="3"/>
        </dgm:presLayoutVars>
      </dgm:prSet>
      <dgm:spPr/>
      <dgm:t>
        <a:bodyPr/>
        <a:lstStyle/>
        <a:p>
          <a:endParaRPr lang="zh-CN" altLang="en-US"/>
        </a:p>
      </dgm:t>
    </dgm:pt>
    <dgm:pt modelId="{DFA9124A-ED47-4E99-82CC-4649C097AC89}" type="pres">
      <dgm:prSet presAssocID="{266A479B-2D18-4C5B-9AB3-90104552BC06}" presName="rootConnector" presStyleLbl="node2" presStyleIdx="0" presStyleCnt="3"/>
      <dgm:spPr/>
      <dgm:t>
        <a:bodyPr/>
        <a:lstStyle/>
        <a:p>
          <a:endParaRPr lang="zh-CN" altLang="en-US"/>
        </a:p>
      </dgm:t>
    </dgm:pt>
    <dgm:pt modelId="{9B3587AD-AEC3-45A3-951E-9F647323EB4F}" type="pres">
      <dgm:prSet presAssocID="{266A479B-2D18-4C5B-9AB3-90104552BC06}" presName="hierChild4" presStyleCnt="0"/>
      <dgm:spPr/>
    </dgm:pt>
    <dgm:pt modelId="{E0785E6D-C017-4522-82D1-632FC094F365}" type="pres">
      <dgm:prSet presAssocID="{266A479B-2D18-4C5B-9AB3-90104552BC06}" presName="hierChild5" presStyleCnt="0"/>
      <dgm:spPr/>
    </dgm:pt>
    <dgm:pt modelId="{A432C26D-D391-4DB7-9718-904F489069C6}" type="pres">
      <dgm:prSet presAssocID="{D59EE7AB-D42F-4CC0-8F3B-A842AE4508CD}" presName="Name37" presStyleLbl="parChTrans1D2" presStyleIdx="1" presStyleCnt="3"/>
      <dgm:spPr/>
      <dgm:t>
        <a:bodyPr/>
        <a:lstStyle/>
        <a:p>
          <a:endParaRPr lang="zh-CN" altLang="en-US"/>
        </a:p>
      </dgm:t>
    </dgm:pt>
    <dgm:pt modelId="{C224D866-83F5-404B-B4A5-615E0DB6AB96}" type="pres">
      <dgm:prSet presAssocID="{75157574-58F3-4A90-AF3F-4EBCF0ED760A}" presName="hierRoot2" presStyleCnt="0">
        <dgm:presLayoutVars>
          <dgm:hierBranch val="init"/>
        </dgm:presLayoutVars>
      </dgm:prSet>
      <dgm:spPr/>
    </dgm:pt>
    <dgm:pt modelId="{4DDB5343-891C-494C-B97B-EA171A3462E8}" type="pres">
      <dgm:prSet presAssocID="{75157574-58F3-4A90-AF3F-4EBCF0ED760A}" presName="rootComposite" presStyleCnt="0"/>
      <dgm:spPr/>
    </dgm:pt>
    <dgm:pt modelId="{72AC6F40-91F8-48CC-BDF5-A58CA160B081}" type="pres">
      <dgm:prSet presAssocID="{75157574-58F3-4A90-AF3F-4EBCF0ED760A}" presName="rootText" presStyleLbl="node2" presStyleIdx="1" presStyleCnt="3" custLinFactNeighborX="-116">
        <dgm:presLayoutVars>
          <dgm:chPref val="3"/>
        </dgm:presLayoutVars>
      </dgm:prSet>
      <dgm:spPr/>
      <dgm:t>
        <a:bodyPr/>
        <a:lstStyle/>
        <a:p>
          <a:endParaRPr lang="zh-CN" altLang="en-US"/>
        </a:p>
      </dgm:t>
    </dgm:pt>
    <dgm:pt modelId="{F4267B58-A8E6-4509-A6BD-6209C1918DDC}" type="pres">
      <dgm:prSet presAssocID="{75157574-58F3-4A90-AF3F-4EBCF0ED760A}" presName="rootConnector" presStyleLbl="node2" presStyleIdx="1" presStyleCnt="3"/>
      <dgm:spPr/>
      <dgm:t>
        <a:bodyPr/>
        <a:lstStyle/>
        <a:p>
          <a:endParaRPr lang="zh-CN" altLang="en-US"/>
        </a:p>
      </dgm:t>
    </dgm:pt>
    <dgm:pt modelId="{7BBC24CC-4137-4F5A-9CBB-CDE44C347F9E}" type="pres">
      <dgm:prSet presAssocID="{75157574-58F3-4A90-AF3F-4EBCF0ED760A}" presName="hierChild4" presStyleCnt="0"/>
      <dgm:spPr/>
    </dgm:pt>
    <dgm:pt modelId="{53814CA1-9264-4034-B319-7E33F2663901}" type="pres">
      <dgm:prSet presAssocID="{75157574-58F3-4A90-AF3F-4EBCF0ED760A}" presName="hierChild5" presStyleCnt="0"/>
      <dgm:spPr/>
    </dgm:pt>
    <dgm:pt modelId="{6783CE6A-0339-497F-9BC2-B5B8B35110BA}" type="pres">
      <dgm:prSet presAssocID="{2A1CAF83-CAAF-44DD-894E-1737380FFD38}" presName="Name37" presStyleLbl="parChTrans1D2" presStyleIdx="2" presStyleCnt="3"/>
      <dgm:spPr/>
      <dgm:t>
        <a:bodyPr/>
        <a:lstStyle/>
        <a:p>
          <a:endParaRPr lang="zh-CN" altLang="en-US"/>
        </a:p>
      </dgm:t>
    </dgm:pt>
    <dgm:pt modelId="{71DFBD14-F5C8-4F0F-A5F5-32FB2F60017A}" type="pres">
      <dgm:prSet presAssocID="{C0BD33CA-EBF9-4570-AB9C-C35BB00831CB}" presName="hierRoot2" presStyleCnt="0">
        <dgm:presLayoutVars>
          <dgm:hierBranch val="init"/>
        </dgm:presLayoutVars>
      </dgm:prSet>
      <dgm:spPr/>
    </dgm:pt>
    <dgm:pt modelId="{5F99E368-4BC1-4F76-8E10-983E15B32A60}" type="pres">
      <dgm:prSet presAssocID="{C0BD33CA-EBF9-4570-AB9C-C35BB00831CB}" presName="rootComposite" presStyleCnt="0"/>
      <dgm:spPr/>
    </dgm:pt>
    <dgm:pt modelId="{1059C2BC-E845-4745-BD7D-60330C6CF9AB}" type="pres">
      <dgm:prSet presAssocID="{C0BD33CA-EBF9-4570-AB9C-C35BB00831CB}" presName="rootText" presStyleLbl="node2" presStyleIdx="2" presStyleCnt="3">
        <dgm:presLayoutVars>
          <dgm:chPref val="3"/>
        </dgm:presLayoutVars>
      </dgm:prSet>
      <dgm:spPr/>
      <dgm:t>
        <a:bodyPr/>
        <a:lstStyle/>
        <a:p>
          <a:endParaRPr lang="zh-CN" altLang="en-US"/>
        </a:p>
      </dgm:t>
    </dgm:pt>
    <dgm:pt modelId="{BA34956F-417A-4CB0-BC4C-73EC62829603}" type="pres">
      <dgm:prSet presAssocID="{C0BD33CA-EBF9-4570-AB9C-C35BB00831CB}" presName="rootConnector" presStyleLbl="node2" presStyleIdx="2" presStyleCnt="3"/>
      <dgm:spPr/>
      <dgm:t>
        <a:bodyPr/>
        <a:lstStyle/>
        <a:p>
          <a:endParaRPr lang="zh-CN" altLang="en-US"/>
        </a:p>
      </dgm:t>
    </dgm:pt>
    <dgm:pt modelId="{AD6A9B86-A8B9-446E-9C6C-CEB52411E95E}" type="pres">
      <dgm:prSet presAssocID="{C0BD33CA-EBF9-4570-AB9C-C35BB00831CB}" presName="hierChild4" presStyleCnt="0"/>
      <dgm:spPr/>
    </dgm:pt>
    <dgm:pt modelId="{E6BE5977-9794-4855-A8B7-1CC91A444C32}" type="pres">
      <dgm:prSet presAssocID="{C0BD33CA-EBF9-4570-AB9C-C35BB00831CB}" presName="hierChild5" presStyleCnt="0"/>
      <dgm:spPr/>
    </dgm:pt>
    <dgm:pt modelId="{ACF21741-CE11-4758-8F65-E459087B9DBE}" type="pres">
      <dgm:prSet presAssocID="{FE568786-19FF-4696-9BCC-3103C60753D2}" presName="hierChild3" presStyleCnt="0"/>
      <dgm:spPr/>
    </dgm:pt>
  </dgm:ptLst>
  <dgm:cxnLst>
    <dgm:cxn modelId="{129E3D4A-B474-4082-AEAC-E2ED4087F96C}" type="presOf" srcId="{266A479B-2D18-4C5B-9AB3-90104552BC06}" destId="{7F2284C3-66AF-42A0-9A96-17A7FCED7562}" srcOrd="0" destOrd="0" presId="urn:microsoft.com/office/officeart/2005/8/layout/orgChart1"/>
    <dgm:cxn modelId="{E4AE4A96-68BD-4CBF-8D18-17C52CACDEF3}" type="presOf" srcId="{75157574-58F3-4A90-AF3F-4EBCF0ED760A}" destId="{72AC6F40-91F8-48CC-BDF5-A58CA160B081}" srcOrd="0" destOrd="0" presId="urn:microsoft.com/office/officeart/2005/8/layout/orgChart1"/>
    <dgm:cxn modelId="{B10FA5AB-543A-4361-8B02-42639C959250}" srcId="{FE568786-19FF-4696-9BCC-3103C60753D2}" destId="{266A479B-2D18-4C5B-9AB3-90104552BC06}" srcOrd="0" destOrd="0" parTransId="{AE657070-8DA6-4CA8-B535-E8CD56EEBF12}" sibTransId="{3910C49D-8947-41B0-837A-BAE3B55FEB10}"/>
    <dgm:cxn modelId="{1CC70756-B425-487F-9408-159619EB69A6}" type="presOf" srcId="{FE568786-19FF-4696-9BCC-3103C60753D2}" destId="{AEA4BB4E-0254-4557-A6E8-0361146A4C6D}" srcOrd="1" destOrd="0" presId="urn:microsoft.com/office/officeart/2005/8/layout/orgChart1"/>
    <dgm:cxn modelId="{EBFB541F-321E-4772-96E1-E3EEFBA349F1}" type="presOf" srcId="{D59EE7AB-D42F-4CC0-8F3B-A842AE4508CD}" destId="{A432C26D-D391-4DB7-9718-904F489069C6}" srcOrd="0" destOrd="0" presId="urn:microsoft.com/office/officeart/2005/8/layout/orgChart1"/>
    <dgm:cxn modelId="{564F24A9-165A-44F7-A856-92942138833C}" type="presOf" srcId="{DBC5D940-8131-4B8B-ACFC-48D801837349}" destId="{21AE5195-8B02-4A95-A97F-243695B47477}" srcOrd="0" destOrd="0" presId="urn:microsoft.com/office/officeart/2005/8/layout/orgChart1"/>
    <dgm:cxn modelId="{51FAE4AC-C41C-4485-B4AA-3A6159BE29BA}" type="presOf" srcId="{AE657070-8DA6-4CA8-B535-E8CD56EEBF12}" destId="{172EE047-69DD-4BE6-B8BE-DAB1BDC1D0DB}" srcOrd="0" destOrd="0" presId="urn:microsoft.com/office/officeart/2005/8/layout/orgChart1"/>
    <dgm:cxn modelId="{E6C46B8C-3BF4-4083-93F5-37580F8C9718}" type="presOf" srcId="{266A479B-2D18-4C5B-9AB3-90104552BC06}" destId="{DFA9124A-ED47-4E99-82CC-4649C097AC89}" srcOrd="1" destOrd="0" presId="urn:microsoft.com/office/officeart/2005/8/layout/orgChart1"/>
    <dgm:cxn modelId="{D17AC8E2-11DA-4606-B109-BA2D2168EAD4}" type="presOf" srcId="{C0BD33CA-EBF9-4570-AB9C-C35BB00831CB}" destId="{1059C2BC-E845-4745-BD7D-60330C6CF9AB}" srcOrd="0" destOrd="0" presId="urn:microsoft.com/office/officeart/2005/8/layout/orgChart1"/>
    <dgm:cxn modelId="{C0C28BB6-2B02-4A4C-8266-1DDB19426ED7}" type="presOf" srcId="{2A1CAF83-CAAF-44DD-894E-1737380FFD38}" destId="{6783CE6A-0339-497F-9BC2-B5B8B35110BA}" srcOrd="0" destOrd="0" presId="urn:microsoft.com/office/officeart/2005/8/layout/orgChart1"/>
    <dgm:cxn modelId="{80E8E3B0-DF92-4E2F-8C53-3D609FE4ED2D}" srcId="{FE568786-19FF-4696-9BCC-3103C60753D2}" destId="{C0BD33CA-EBF9-4570-AB9C-C35BB00831CB}" srcOrd="2" destOrd="0" parTransId="{2A1CAF83-CAAF-44DD-894E-1737380FFD38}" sibTransId="{B945A38C-5967-4ECF-99D0-3B03CA6B376E}"/>
    <dgm:cxn modelId="{4FC30402-231E-4BD5-BA21-BB64F94D78E9}" srcId="{DBC5D940-8131-4B8B-ACFC-48D801837349}" destId="{FE568786-19FF-4696-9BCC-3103C60753D2}" srcOrd="0" destOrd="0" parTransId="{0EB6906F-19C2-433B-95D7-F2FD0DCE8384}" sibTransId="{B72DB89A-84BA-4D7B-A206-2CAF35E14AEC}"/>
    <dgm:cxn modelId="{F5F61F60-B09F-48FF-BCB9-FBDE8BB11F93}" srcId="{FE568786-19FF-4696-9BCC-3103C60753D2}" destId="{75157574-58F3-4A90-AF3F-4EBCF0ED760A}" srcOrd="1" destOrd="0" parTransId="{D59EE7AB-D42F-4CC0-8F3B-A842AE4508CD}" sibTransId="{E73F7AD7-E131-4C4A-9287-6DFF9E73B6BB}"/>
    <dgm:cxn modelId="{4D90E53C-E48D-49DF-8B84-44E3B425289C}" type="presOf" srcId="{FE568786-19FF-4696-9BCC-3103C60753D2}" destId="{0A6DCAAF-5842-4885-A7B9-B69D6B4C5E8F}" srcOrd="0" destOrd="0" presId="urn:microsoft.com/office/officeart/2005/8/layout/orgChart1"/>
    <dgm:cxn modelId="{C254BE4C-7796-44F7-A223-91891201D841}" type="presOf" srcId="{75157574-58F3-4A90-AF3F-4EBCF0ED760A}" destId="{F4267B58-A8E6-4509-A6BD-6209C1918DDC}" srcOrd="1" destOrd="0" presId="urn:microsoft.com/office/officeart/2005/8/layout/orgChart1"/>
    <dgm:cxn modelId="{DEF176BD-73A0-4F34-A695-C4AEEB7E032C}" type="presOf" srcId="{C0BD33CA-EBF9-4570-AB9C-C35BB00831CB}" destId="{BA34956F-417A-4CB0-BC4C-73EC62829603}" srcOrd="1" destOrd="0" presId="urn:microsoft.com/office/officeart/2005/8/layout/orgChart1"/>
    <dgm:cxn modelId="{8F0AACFC-7D93-4BBA-850A-0C663D466FAA}" type="presParOf" srcId="{21AE5195-8B02-4A95-A97F-243695B47477}" destId="{788B7FE2-9352-4826-8A40-72ABF180392C}" srcOrd="0" destOrd="0" presId="urn:microsoft.com/office/officeart/2005/8/layout/orgChart1"/>
    <dgm:cxn modelId="{2D93D07A-19B2-487E-B4C9-3E78F643F4A8}" type="presParOf" srcId="{788B7FE2-9352-4826-8A40-72ABF180392C}" destId="{CA8C2C2F-2D48-424E-8C19-A31716B934D0}" srcOrd="0" destOrd="0" presId="urn:microsoft.com/office/officeart/2005/8/layout/orgChart1"/>
    <dgm:cxn modelId="{1FB9A406-5E46-4658-83E1-94487ED9125D}" type="presParOf" srcId="{CA8C2C2F-2D48-424E-8C19-A31716B934D0}" destId="{0A6DCAAF-5842-4885-A7B9-B69D6B4C5E8F}" srcOrd="0" destOrd="0" presId="urn:microsoft.com/office/officeart/2005/8/layout/orgChart1"/>
    <dgm:cxn modelId="{36EFF53E-5313-4077-8077-156784E0E07A}" type="presParOf" srcId="{CA8C2C2F-2D48-424E-8C19-A31716B934D0}" destId="{AEA4BB4E-0254-4557-A6E8-0361146A4C6D}" srcOrd="1" destOrd="0" presId="urn:microsoft.com/office/officeart/2005/8/layout/orgChart1"/>
    <dgm:cxn modelId="{735E69B2-029F-42A6-82FB-3E18916D9F06}" type="presParOf" srcId="{788B7FE2-9352-4826-8A40-72ABF180392C}" destId="{1AC045DF-1E9D-4152-B26E-910ADD3BE054}" srcOrd="1" destOrd="0" presId="urn:microsoft.com/office/officeart/2005/8/layout/orgChart1"/>
    <dgm:cxn modelId="{492CC80E-433C-4AB7-B2D3-D376B6DC5684}" type="presParOf" srcId="{1AC045DF-1E9D-4152-B26E-910ADD3BE054}" destId="{172EE047-69DD-4BE6-B8BE-DAB1BDC1D0DB}" srcOrd="0" destOrd="0" presId="urn:microsoft.com/office/officeart/2005/8/layout/orgChart1"/>
    <dgm:cxn modelId="{8688F964-7990-4071-A329-33087B48DF21}" type="presParOf" srcId="{1AC045DF-1E9D-4152-B26E-910ADD3BE054}" destId="{11B64D6A-350E-4115-B49D-2E4F5205A101}" srcOrd="1" destOrd="0" presId="urn:microsoft.com/office/officeart/2005/8/layout/orgChart1"/>
    <dgm:cxn modelId="{634B6E19-9796-4206-81E3-51EDD7901537}" type="presParOf" srcId="{11B64D6A-350E-4115-B49D-2E4F5205A101}" destId="{F2F6EB41-B714-4C96-8752-3E2A141F8F6C}" srcOrd="0" destOrd="0" presId="urn:microsoft.com/office/officeart/2005/8/layout/orgChart1"/>
    <dgm:cxn modelId="{46C19F6D-60FF-40C0-9FB2-EF26925C898D}" type="presParOf" srcId="{F2F6EB41-B714-4C96-8752-3E2A141F8F6C}" destId="{7F2284C3-66AF-42A0-9A96-17A7FCED7562}" srcOrd="0" destOrd="0" presId="urn:microsoft.com/office/officeart/2005/8/layout/orgChart1"/>
    <dgm:cxn modelId="{522304A6-30ED-4EC7-A346-D68824D90179}" type="presParOf" srcId="{F2F6EB41-B714-4C96-8752-3E2A141F8F6C}" destId="{DFA9124A-ED47-4E99-82CC-4649C097AC89}" srcOrd="1" destOrd="0" presId="urn:microsoft.com/office/officeart/2005/8/layout/orgChart1"/>
    <dgm:cxn modelId="{B5634320-2545-4D4E-8E5B-CA104013C7C8}" type="presParOf" srcId="{11B64D6A-350E-4115-B49D-2E4F5205A101}" destId="{9B3587AD-AEC3-45A3-951E-9F647323EB4F}" srcOrd="1" destOrd="0" presId="urn:microsoft.com/office/officeart/2005/8/layout/orgChart1"/>
    <dgm:cxn modelId="{3AB56175-034E-4B9A-A89D-DBCDF0CA5F44}" type="presParOf" srcId="{11B64D6A-350E-4115-B49D-2E4F5205A101}" destId="{E0785E6D-C017-4522-82D1-632FC094F365}" srcOrd="2" destOrd="0" presId="urn:microsoft.com/office/officeart/2005/8/layout/orgChart1"/>
    <dgm:cxn modelId="{3AFF161A-DEAC-4C13-ABD3-4FF9C16F3E68}" type="presParOf" srcId="{1AC045DF-1E9D-4152-B26E-910ADD3BE054}" destId="{A432C26D-D391-4DB7-9718-904F489069C6}" srcOrd="2" destOrd="0" presId="urn:microsoft.com/office/officeart/2005/8/layout/orgChart1"/>
    <dgm:cxn modelId="{4B7A8065-432D-4223-9A79-92386784CFC4}" type="presParOf" srcId="{1AC045DF-1E9D-4152-B26E-910ADD3BE054}" destId="{C224D866-83F5-404B-B4A5-615E0DB6AB96}" srcOrd="3" destOrd="0" presId="urn:microsoft.com/office/officeart/2005/8/layout/orgChart1"/>
    <dgm:cxn modelId="{AD9F2458-74B9-45D8-AE9C-5CB5A96E0592}" type="presParOf" srcId="{C224D866-83F5-404B-B4A5-615E0DB6AB96}" destId="{4DDB5343-891C-494C-B97B-EA171A3462E8}" srcOrd="0" destOrd="0" presId="urn:microsoft.com/office/officeart/2005/8/layout/orgChart1"/>
    <dgm:cxn modelId="{66C23AF9-1746-4192-A4FA-74D044B97B4F}" type="presParOf" srcId="{4DDB5343-891C-494C-B97B-EA171A3462E8}" destId="{72AC6F40-91F8-48CC-BDF5-A58CA160B081}" srcOrd="0" destOrd="0" presId="urn:microsoft.com/office/officeart/2005/8/layout/orgChart1"/>
    <dgm:cxn modelId="{05480312-C0D8-4B19-BE47-DCC4247A2DEB}" type="presParOf" srcId="{4DDB5343-891C-494C-B97B-EA171A3462E8}" destId="{F4267B58-A8E6-4509-A6BD-6209C1918DDC}" srcOrd="1" destOrd="0" presId="urn:microsoft.com/office/officeart/2005/8/layout/orgChart1"/>
    <dgm:cxn modelId="{7337DF5D-A567-483C-90ED-BD77D8A6C949}" type="presParOf" srcId="{C224D866-83F5-404B-B4A5-615E0DB6AB96}" destId="{7BBC24CC-4137-4F5A-9CBB-CDE44C347F9E}" srcOrd="1" destOrd="0" presId="urn:microsoft.com/office/officeart/2005/8/layout/orgChart1"/>
    <dgm:cxn modelId="{21F4B639-CC46-4031-ABEC-27B8D0BB5282}" type="presParOf" srcId="{C224D866-83F5-404B-B4A5-615E0DB6AB96}" destId="{53814CA1-9264-4034-B319-7E33F2663901}" srcOrd="2" destOrd="0" presId="urn:microsoft.com/office/officeart/2005/8/layout/orgChart1"/>
    <dgm:cxn modelId="{FE2A974C-AADD-4B29-8AB7-898150B72C81}" type="presParOf" srcId="{1AC045DF-1E9D-4152-B26E-910ADD3BE054}" destId="{6783CE6A-0339-497F-9BC2-B5B8B35110BA}" srcOrd="4" destOrd="0" presId="urn:microsoft.com/office/officeart/2005/8/layout/orgChart1"/>
    <dgm:cxn modelId="{4FEA3129-C885-47F0-A52C-145521500852}" type="presParOf" srcId="{1AC045DF-1E9D-4152-B26E-910ADD3BE054}" destId="{71DFBD14-F5C8-4F0F-A5F5-32FB2F60017A}" srcOrd="5" destOrd="0" presId="urn:microsoft.com/office/officeart/2005/8/layout/orgChart1"/>
    <dgm:cxn modelId="{FE8F1E2A-ED16-4B41-8B2F-8FD121C8F4C0}" type="presParOf" srcId="{71DFBD14-F5C8-4F0F-A5F5-32FB2F60017A}" destId="{5F99E368-4BC1-4F76-8E10-983E15B32A60}" srcOrd="0" destOrd="0" presId="urn:microsoft.com/office/officeart/2005/8/layout/orgChart1"/>
    <dgm:cxn modelId="{FF546E8C-972E-447A-AF49-C145C2526F6C}" type="presParOf" srcId="{5F99E368-4BC1-4F76-8E10-983E15B32A60}" destId="{1059C2BC-E845-4745-BD7D-60330C6CF9AB}" srcOrd="0" destOrd="0" presId="urn:microsoft.com/office/officeart/2005/8/layout/orgChart1"/>
    <dgm:cxn modelId="{BE5F2B41-56DD-4E89-BB39-00866E13B823}" type="presParOf" srcId="{5F99E368-4BC1-4F76-8E10-983E15B32A60}" destId="{BA34956F-417A-4CB0-BC4C-73EC62829603}" srcOrd="1" destOrd="0" presId="urn:microsoft.com/office/officeart/2005/8/layout/orgChart1"/>
    <dgm:cxn modelId="{8F96C79D-FD30-4511-961B-CF6A53C6BAFD}" type="presParOf" srcId="{71DFBD14-F5C8-4F0F-A5F5-32FB2F60017A}" destId="{AD6A9B86-A8B9-446E-9C6C-CEB52411E95E}" srcOrd="1" destOrd="0" presId="urn:microsoft.com/office/officeart/2005/8/layout/orgChart1"/>
    <dgm:cxn modelId="{39902381-C76D-4B17-8253-5E62C8679D8D}" type="presParOf" srcId="{71DFBD14-F5C8-4F0F-A5F5-32FB2F60017A}" destId="{E6BE5977-9794-4855-A8B7-1CC91A444C32}" srcOrd="2" destOrd="0" presId="urn:microsoft.com/office/officeart/2005/8/layout/orgChart1"/>
    <dgm:cxn modelId="{522E55CC-4301-4F91-9C49-9502383E4237}" type="presParOf" srcId="{788B7FE2-9352-4826-8A40-72ABF180392C}" destId="{ACF21741-CE11-4758-8F65-E459087B9DBE}" srcOrd="2" destOrd="0" presId="urn:microsoft.com/office/officeart/2005/8/layout/orgChar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A13B58-3637-4E39-9B10-B054FBFD1CC7}" type="doc">
      <dgm:prSet loTypeId="urn:microsoft.com/office/officeart/2005/8/layout/vList3#1" loCatId="list" qsTypeId="urn:microsoft.com/office/officeart/2005/8/quickstyle/simple1" qsCatId="simple" csTypeId="urn:microsoft.com/office/officeart/2005/8/colors/accent1_2" csCatId="accent1" phldr="1"/>
      <dgm:spPr/>
    </dgm:pt>
    <dgm:pt modelId="{C4E5FD52-352B-4BDF-9C99-10D682AEBA89}">
      <dgm:prSet phldrT="[文本]">
        <dgm:style>
          <a:lnRef idx="2">
            <a:schemeClr val="accent3"/>
          </a:lnRef>
          <a:fillRef idx="1">
            <a:schemeClr val="lt1"/>
          </a:fillRef>
          <a:effectRef idx="0">
            <a:schemeClr val="accent3"/>
          </a:effectRef>
          <a:fontRef idx="minor">
            <a:schemeClr val="dk1"/>
          </a:fontRef>
        </dgm:style>
      </dgm:prSet>
      <dgm:spPr/>
      <dgm:t>
        <a:bodyPr/>
        <a:lstStyle/>
        <a:p>
          <a:r>
            <a:rPr lang="zh-CN" altLang="en-US" dirty="0" smtClean="0"/>
            <a:t>绿色的“合格”标识</a:t>
          </a:r>
          <a:endParaRPr lang="zh-CN" altLang="en-US" dirty="0"/>
        </a:p>
      </dgm:t>
    </dgm:pt>
    <dgm:pt modelId="{FC05DED2-4D41-403F-8A63-C89A301F38FC}" type="parTrans" cxnId="{25C30F06-565F-425D-B354-78D92DD28F12}">
      <dgm:prSet/>
      <dgm:spPr/>
      <dgm:t>
        <a:bodyPr/>
        <a:lstStyle/>
        <a:p>
          <a:endParaRPr lang="zh-CN" altLang="en-US"/>
        </a:p>
      </dgm:t>
    </dgm:pt>
    <dgm:pt modelId="{17842DEB-5F8E-4355-8333-1E9C16421F12}" type="sibTrans" cxnId="{25C30F06-565F-425D-B354-78D92DD28F12}">
      <dgm:prSet/>
      <dgm:spPr/>
      <dgm:t>
        <a:bodyPr/>
        <a:lstStyle/>
        <a:p>
          <a:endParaRPr lang="zh-CN" altLang="en-US"/>
        </a:p>
      </dgm:t>
    </dgm:pt>
    <dgm:pt modelId="{0658FB16-D6F1-48E6-997C-92AE23B6D5ED}">
      <dgm:prSet phldrT="[文本]">
        <dgm:style>
          <a:lnRef idx="2">
            <a:schemeClr val="accent3"/>
          </a:lnRef>
          <a:fillRef idx="1">
            <a:schemeClr val="lt1"/>
          </a:fillRef>
          <a:effectRef idx="0">
            <a:schemeClr val="accent3"/>
          </a:effectRef>
          <a:fontRef idx="minor">
            <a:schemeClr val="dk1"/>
          </a:fontRef>
        </dgm:style>
      </dgm:prSet>
      <dgm:spPr/>
      <dgm:t>
        <a:bodyPr/>
        <a:lstStyle/>
        <a:p>
          <a:r>
            <a:rPr lang="zh-CN" altLang="zh-CN" dirty="0" smtClean="0"/>
            <a:t>  红色的“禁用”标识</a:t>
          </a:r>
          <a:endParaRPr lang="zh-CN" altLang="en-US" dirty="0"/>
        </a:p>
      </dgm:t>
    </dgm:pt>
    <dgm:pt modelId="{5FE9FF70-90B4-4215-8A43-17C8D51E29B0}" type="parTrans" cxnId="{B58B3222-0F79-498C-B385-6510813AEDD8}">
      <dgm:prSet/>
      <dgm:spPr/>
      <dgm:t>
        <a:bodyPr/>
        <a:lstStyle/>
        <a:p>
          <a:endParaRPr lang="zh-CN" altLang="en-US"/>
        </a:p>
      </dgm:t>
    </dgm:pt>
    <dgm:pt modelId="{B877A7BE-5ABE-4CB8-85AC-BB7FD1522972}" type="sibTrans" cxnId="{B58B3222-0F79-498C-B385-6510813AEDD8}">
      <dgm:prSet/>
      <dgm:spPr/>
      <dgm:t>
        <a:bodyPr/>
        <a:lstStyle/>
        <a:p>
          <a:endParaRPr lang="zh-CN" altLang="en-US"/>
        </a:p>
      </dgm:t>
    </dgm:pt>
    <dgm:pt modelId="{03BA12B7-834C-45D0-8747-E25B4DD8AF80}">
      <dgm:prSet phldrT="[文本]">
        <dgm:style>
          <a:lnRef idx="2">
            <a:schemeClr val="accent3"/>
          </a:lnRef>
          <a:fillRef idx="1">
            <a:schemeClr val="lt1"/>
          </a:fillRef>
          <a:effectRef idx="0">
            <a:schemeClr val="accent3"/>
          </a:effectRef>
          <a:fontRef idx="minor">
            <a:schemeClr val="dk1"/>
          </a:fontRef>
        </dgm:style>
      </dgm:prSet>
      <dgm:spPr/>
      <dgm:t>
        <a:bodyPr/>
        <a:lstStyle/>
        <a:p>
          <a:r>
            <a:rPr lang="zh-CN" altLang="en-US" dirty="0" smtClean="0"/>
            <a:t>紫色的“封存”标识</a:t>
          </a:r>
          <a:endParaRPr lang="zh-CN" altLang="en-US" dirty="0"/>
        </a:p>
      </dgm:t>
    </dgm:pt>
    <dgm:pt modelId="{E32270FE-F390-40F8-A4D4-0C1E25F97E79}" type="parTrans" cxnId="{43D8CDA2-E769-4F6B-88E5-49DFB44C9D66}">
      <dgm:prSet/>
      <dgm:spPr/>
      <dgm:t>
        <a:bodyPr/>
        <a:lstStyle/>
        <a:p>
          <a:endParaRPr lang="zh-CN" altLang="en-US"/>
        </a:p>
      </dgm:t>
    </dgm:pt>
    <dgm:pt modelId="{349A78E8-1743-4EAB-B504-4128ACF4962B}" type="sibTrans" cxnId="{43D8CDA2-E769-4F6B-88E5-49DFB44C9D66}">
      <dgm:prSet/>
      <dgm:spPr/>
      <dgm:t>
        <a:bodyPr/>
        <a:lstStyle/>
        <a:p>
          <a:endParaRPr lang="zh-CN" altLang="en-US"/>
        </a:p>
      </dgm:t>
    </dgm:pt>
    <dgm:pt modelId="{444FB043-9424-4600-BB98-573C20D790AF}">
      <dgm:prSet phldrT="[文本]">
        <dgm:style>
          <a:lnRef idx="2">
            <a:schemeClr val="accent3"/>
          </a:lnRef>
          <a:fillRef idx="1">
            <a:schemeClr val="lt1"/>
          </a:fillRef>
          <a:effectRef idx="0">
            <a:schemeClr val="accent3"/>
          </a:effectRef>
          <a:fontRef idx="minor">
            <a:schemeClr val="dk1"/>
          </a:fontRef>
        </dgm:style>
      </dgm:prSet>
      <dgm:spPr/>
      <dgm:t>
        <a:bodyPr/>
        <a:lstStyle/>
        <a:p>
          <a:r>
            <a:rPr lang="zh-CN" altLang="en-US" dirty="0" smtClean="0"/>
            <a:t>黄色的“准用”标识</a:t>
          </a:r>
          <a:endParaRPr lang="zh-CN" altLang="en-US" dirty="0"/>
        </a:p>
      </dgm:t>
    </dgm:pt>
    <dgm:pt modelId="{84735868-5852-4564-B2D3-41EC2DF61652}" type="parTrans" cxnId="{084C10D6-3647-4D46-ACE4-671BFCA27873}">
      <dgm:prSet/>
      <dgm:spPr/>
      <dgm:t>
        <a:bodyPr/>
        <a:lstStyle/>
        <a:p>
          <a:endParaRPr lang="zh-CN" altLang="en-US"/>
        </a:p>
      </dgm:t>
    </dgm:pt>
    <dgm:pt modelId="{645B0459-75EF-42C2-8061-0F356B0DD4E7}" type="sibTrans" cxnId="{084C10D6-3647-4D46-ACE4-671BFCA27873}">
      <dgm:prSet/>
      <dgm:spPr/>
      <dgm:t>
        <a:bodyPr/>
        <a:lstStyle/>
        <a:p>
          <a:endParaRPr lang="zh-CN" altLang="en-US"/>
        </a:p>
      </dgm:t>
    </dgm:pt>
    <dgm:pt modelId="{AD9FBF3C-9B47-4D68-8FD0-9ABF6DE39589}">
      <dgm:prSet phldrT="[文本]">
        <dgm:style>
          <a:lnRef idx="2">
            <a:schemeClr val="accent3"/>
          </a:lnRef>
          <a:fillRef idx="1">
            <a:schemeClr val="lt1"/>
          </a:fillRef>
          <a:effectRef idx="0">
            <a:schemeClr val="accent3"/>
          </a:effectRef>
          <a:fontRef idx="minor">
            <a:schemeClr val="dk1"/>
          </a:fontRef>
        </dgm:style>
      </dgm:prSet>
      <dgm:spPr/>
      <dgm:t>
        <a:bodyPr/>
        <a:lstStyle/>
        <a:p>
          <a:r>
            <a:rPr lang="zh-CN" altLang="en-US" dirty="0" smtClean="0"/>
            <a:t>蓝色的“限用”标识</a:t>
          </a:r>
          <a:endParaRPr lang="zh-CN" altLang="en-US" dirty="0"/>
        </a:p>
      </dgm:t>
    </dgm:pt>
    <dgm:pt modelId="{970DEBE4-41DA-4E1F-B4A5-CE486486A0B2}" type="parTrans" cxnId="{E2E96215-B352-4B8D-AC8E-9FCA36C72E94}">
      <dgm:prSet/>
      <dgm:spPr/>
      <dgm:t>
        <a:bodyPr/>
        <a:lstStyle/>
        <a:p>
          <a:endParaRPr lang="zh-CN" altLang="en-US"/>
        </a:p>
      </dgm:t>
    </dgm:pt>
    <dgm:pt modelId="{62ED55F6-034F-4B77-B631-9FE20B60F08E}" type="sibTrans" cxnId="{E2E96215-B352-4B8D-AC8E-9FCA36C72E94}">
      <dgm:prSet/>
      <dgm:spPr/>
      <dgm:t>
        <a:bodyPr/>
        <a:lstStyle/>
        <a:p>
          <a:endParaRPr lang="zh-CN" altLang="en-US"/>
        </a:p>
      </dgm:t>
    </dgm:pt>
    <dgm:pt modelId="{264DB44E-D009-488D-A8B0-1D3BA77EDAB2}" type="pres">
      <dgm:prSet presAssocID="{21A13B58-3637-4E39-9B10-B054FBFD1CC7}" presName="linearFlow" presStyleCnt="0">
        <dgm:presLayoutVars>
          <dgm:dir/>
          <dgm:resizeHandles val="exact"/>
        </dgm:presLayoutVars>
      </dgm:prSet>
      <dgm:spPr/>
    </dgm:pt>
    <dgm:pt modelId="{5AAF9702-73EF-47D2-B243-10E35B25E5D5}" type="pres">
      <dgm:prSet presAssocID="{C4E5FD52-352B-4BDF-9C99-10D682AEBA89}" presName="composite" presStyleCnt="0"/>
      <dgm:spPr/>
    </dgm:pt>
    <dgm:pt modelId="{F0148C5C-1E6B-459A-B944-848E425421CF}" type="pres">
      <dgm:prSet presAssocID="{C4E5FD52-352B-4BDF-9C99-10D682AEBA89}" presName="imgShp" presStyleLbl="fgImgPlace1" presStyleIdx="0" presStyleCnt="5">
        <dgm:style>
          <a:lnRef idx="2">
            <a:schemeClr val="accent2">
              <a:shade val="50000"/>
            </a:schemeClr>
          </a:lnRef>
          <a:fillRef idx="1">
            <a:schemeClr val="accent2"/>
          </a:fillRef>
          <a:effectRef idx="0">
            <a:schemeClr val="accent2"/>
          </a:effectRef>
          <a:fontRef idx="minor">
            <a:schemeClr val="lt1"/>
          </a:fontRef>
        </dgm:style>
      </dgm:prSet>
      <dgm:spPr>
        <a:solidFill>
          <a:srgbClr val="00B050"/>
        </a:solidFill>
      </dgm:spPr>
    </dgm:pt>
    <dgm:pt modelId="{E97F5181-2002-4075-BB20-B61181EA8B83}" type="pres">
      <dgm:prSet presAssocID="{C4E5FD52-352B-4BDF-9C99-10D682AEBA89}" presName="txShp" presStyleLbl="node1" presStyleIdx="0" presStyleCnt="5">
        <dgm:presLayoutVars>
          <dgm:bulletEnabled val="1"/>
        </dgm:presLayoutVars>
      </dgm:prSet>
      <dgm:spPr/>
      <dgm:t>
        <a:bodyPr/>
        <a:lstStyle/>
        <a:p>
          <a:endParaRPr lang="zh-CN" altLang="en-US"/>
        </a:p>
      </dgm:t>
    </dgm:pt>
    <dgm:pt modelId="{DE62A04C-9E32-4304-9B2D-DF1B3B716B4D}" type="pres">
      <dgm:prSet presAssocID="{17842DEB-5F8E-4355-8333-1E9C16421F12}" presName="spacing" presStyleCnt="0"/>
      <dgm:spPr/>
    </dgm:pt>
    <dgm:pt modelId="{51068DFF-9321-4A04-A1B5-034B5CF62217}" type="pres">
      <dgm:prSet presAssocID="{444FB043-9424-4600-BB98-573C20D790AF}" presName="composite" presStyleCnt="0"/>
      <dgm:spPr/>
    </dgm:pt>
    <dgm:pt modelId="{989561C1-0011-4F05-9C80-1A8D3BC2C080}" type="pres">
      <dgm:prSet presAssocID="{444FB043-9424-4600-BB98-573C20D790AF}" presName="imgShp" presStyleLbl="fgImgPlace1" presStyleIdx="1" presStyleCnt="5">
        <dgm:style>
          <a:lnRef idx="2">
            <a:schemeClr val="accent2">
              <a:shade val="50000"/>
            </a:schemeClr>
          </a:lnRef>
          <a:fillRef idx="1">
            <a:schemeClr val="accent2"/>
          </a:fillRef>
          <a:effectRef idx="0">
            <a:schemeClr val="accent2"/>
          </a:effectRef>
          <a:fontRef idx="minor">
            <a:schemeClr val="lt1"/>
          </a:fontRef>
        </dgm:style>
      </dgm:prSet>
      <dgm:spPr>
        <a:solidFill>
          <a:srgbClr val="FFFF00"/>
        </a:solidFill>
      </dgm:spPr>
    </dgm:pt>
    <dgm:pt modelId="{82F5BA6F-4100-4488-801C-172B589FE0D7}" type="pres">
      <dgm:prSet presAssocID="{444FB043-9424-4600-BB98-573C20D790AF}" presName="txShp" presStyleLbl="node1" presStyleIdx="1" presStyleCnt="5">
        <dgm:presLayoutVars>
          <dgm:bulletEnabled val="1"/>
        </dgm:presLayoutVars>
      </dgm:prSet>
      <dgm:spPr/>
      <dgm:t>
        <a:bodyPr/>
        <a:lstStyle/>
        <a:p>
          <a:endParaRPr lang="zh-CN" altLang="en-US"/>
        </a:p>
      </dgm:t>
    </dgm:pt>
    <dgm:pt modelId="{09E8719D-EE54-4D20-B410-80435BE7C4F8}" type="pres">
      <dgm:prSet presAssocID="{645B0459-75EF-42C2-8061-0F356B0DD4E7}" presName="spacing" presStyleCnt="0"/>
      <dgm:spPr/>
    </dgm:pt>
    <dgm:pt modelId="{92F01D9B-2CE5-4A36-A589-3620928DF0D6}" type="pres">
      <dgm:prSet presAssocID="{AD9FBF3C-9B47-4D68-8FD0-9ABF6DE39589}" presName="composite" presStyleCnt="0"/>
      <dgm:spPr/>
    </dgm:pt>
    <dgm:pt modelId="{70517AAC-E250-4877-A288-BA46678FE90D}" type="pres">
      <dgm:prSet presAssocID="{AD9FBF3C-9B47-4D68-8FD0-9ABF6DE39589}" presName="imgShp" presStyleLbl="fgImgPlace1" presStyleIdx="2" presStyleCnt="5">
        <dgm:style>
          <a:lnRef idx="2">
            <a:schemeClr val="accent2">
              <a:shade val="50000"/>
            </a:schemeClr>
          </a:lnRef>
          <a:fillRef idx="1">
            <a:schemeClr val="accent2"/>
          </a:fillRef>
          <a:effectRef idx="0">
            <a:schemeClr val="accent2"/>
          </a:effectRef>
          <a:fontRef idx="minor">
            <a:schemeClr val="lt1"/>
          </a:fontRef>
        </dgm:style>
      </dgm:prSet>
      <dgm:spPr>
        <a:solidFill>
          <a:srgbClr val="0070C0"/>
        </a:solidFill>
      </dgm:spPr>
    </dgm:pt>
    <dgm:pt modelId="{7C0917C4-FC2B-431E-913F-4D0967F0EA74}" type="pres">
      <dgm:prSet presAssocID="{AD9FBF3C-9B47-4D68-8FD0-9ABF6DE39589}" presName="txShp" presStyleLbl="node1" presStyleIdx="2" presStyleCnt="5" custLinFactNeighborY="3475">
        <dgm:presLayoutVars>
          <dgm:bulletEnabled val="1"/>
        </dgm:presLayoutVars>
      </dgm:prSet>
      <dgm:spPr/>
      <dgm:t>
        <a:bodyPr/>
        <a:lstStyle/>
        <a:p>
          <a:endParaRPr lang="zh-CN" altLang="en-US"/>
        </a:p>
      </dgm:t>
    </dgm:pt>
    <dgm:pt modelId="{67F4FEA0-34C8-4CA8-AABA-75314B66DAF4}" type="pres">
      <dgm:prSet presAssocID="{62ED55F6-034F-4B77-B631-9FE20B60F08E}" presName="spacing" presStyleCnt="0"/>
      <dgm:spPr/>
    </dgm:pt>
    <dgm:pt modelId="{23718096-251D-4622-B687-60D58F7C241E}" type="pres">
      <dgm:prSet presAssocID="{0658FB16-D6F1-48E6-997C-92AE23B6D5ED}" presName="composite" presStyleCnt="0"/>
      <dgm:spPr/>
    </dgm:pt>
    <dgm:pt modelId="{0B0E7532-9EE7-4A1B-B259-387BE195C59E}" type="pres">
      <dgm:prSet presAssocID="{0658FB16-D6F1-48E6-997C-92AE23B6D5ED}" presName="imgShp" presStyleLbl="fgImgPlace1" presStyleIdx="3" presStyleCnt="5">
        <dgm:style>
          <a:lnRef idx="2">
            <a:schemeClr val="accent2">
              <a:shade val="50000"/>
            </a:schemeClr>
          </a:lnRef>
          <a:fillRef idx="1">
            <a:schemeClr val="accent2"/>
          </a:fillRef>
          <a:effectRef idx="0">
            <a:schemeClr val="accent2"/>
          </a:effectRef>
          <a:fontRef idx="minor">
            <a:schemeClr val="lt1"/>
          </a:fontRef>
        </dgm:style>
      </dgm:prSet>
      <dgm:spPr>
        <a:solidFill>
          <a:srgbClr val="FF0000"/>
        </a:solidFill>
      </dgm:spPr>
    </dgm:pt>
    <dgm:pt modelId="{A714D4F4-7E99-401B-8A79-8EC004491408}" type="pres">
      <dgm:prSet presAssocID="{0658FB16-D6F1-48E6-997C-92AE23B6D5ED}" presName="txShp" presStyleLbl="node1" presStyleIdx="3" presStyleCnt="5" custLinFactNeighborX="-2912" custLinFactNeighborY="-612">
        <dgm:presLayoutVars>
          <dgm:bulletEnabled val="1"/>
        </dgm:presLayoutVars>
      </dgm:prSet>
      <dgm:spPr/>
      <dgm:t>
        <a:bodyPr/>
        <a:lstStyle/>
        <a:p>
          <a:endParaRPr lang="zh-CN" altLang="en-US"/>
        </a:p>
      </dgm:t>
    </dgm:pt>
    <dgm:pt modelId="{02C1CF32-AAD9-4416-9D28-EECCAF49C927}" type="pres">
      <dgm:prSet presAssocID="{B877A7BE-5ABE-4CB8-85AC-BB7FD1522972}" presName="spacing" presStyleCnt="0"/>
      <dgm:spPr/>
    </dgm:pt>
    <dgm:pt modelId="{4313AD05-B59F-4902-B7FE-BD3BD90E4B84}" type="pres">
      <dgm:prSet presAssocID="{03BA12B7-834C-45D0-8747-E25B4DD8AF80}" presName="composite" presStyleCnt="0"/>
      <dgm:spPr/>
    </dgm:pt>
    <dgm:pt modelId="{A1B14B08-E85D-443B-B490-ED9640C5DC0F}" type="pres">
      <dgm:prSet presAssocID="{03BA12B7-834C-45D0-8747-E25B4DD8AF80}" presName="imgShp" presStyleLbl="fgImgPlace1" presStyleIdx="4" presStyleCnt="5">
        <dgm:style>
          <a:lnRef idx="2">
            <a:schemeClr val="accent2">
              <a:shade val="50000"/>
            </a:schemeClr>
          </a:lnRef>
          <a:fillRef idx="1">
            <a:schemeClr val="accent2"/>
          </a:fillRef>
          <a:effectRef idx="0">
            <a:schemeClr val="accent2"/>
          </a:effectRef>
          <a:fontRef idx="minor">
            <a:schemeClr val="lt1"/>
          </a:fontRef>
        </dgm:style>
      </dgm:prSet>
      <dgm:spPr>
        <a:solidFill>
          <a:srgbClr val="7030A0"/>
        </a:solidFill>
      </dgm:spPr>
    </dgm:pt>
    <dgm:pt modelId="{B56BC088-B322-40BD-98A8-CE4FD0B28031}" type="pres">
      <dgm:prSet presAssocID="{03BA12B7-834C-45D0-8747-E25B4DD8AF80}" presName="txShp" presStyleLbl="node1" presStyleIdx="4" presStyleCnt="5">
        <dgm:presLayoutVars>
          <dgm:bulletEnabled val="1"/>
        </dgm:presLayoutVars>
      </dgm:prSet>
      <dgm:spPr/>
      <dgm:t>
        <a:bodyPr/>
        <a:lstStyle/>
        <a:p>
          <a:endParaRPr lang="zh-CN" altLang="en-US"/>
        </a:p>
      </dgm:t>
    </dgm:pt>
  </dgm:ptLst>
  <dgm:cxnLst>
    <dgm:cxn modelId="{B482EC59-685A-4673-8593-10F76D0CA1AD}" type="presOf" srcId="{21A13B58-3637-4E39-9B10-B054FBFD1CC7}" destId="{264DB44E-D009-488D-A8B0-1D3BA77EDAB2}" srcOrd="0" destOrd="0" presId="urn:microsoft.com/office/officeart/2005/8/layout/vList3#1"/>
    <dgm:cxn modelId="{CD35A305-6D0A-4124-ADF5-A15BFDB056AF}" type="presOf" srcId="{0658FB16-D6F1-48E6-997C-92AE23B6D5ED}" destId="{A714D4F4-7E99-401B-8A79-8EC004491408}" srcOrd="0" destOrd="0" presId="urn:microsoft.com/office/officeart/2005/8/layout/vList3#1"/>
    <dgm:cxn modelId="{3EEE5760-039C-4F24-AFE4-8F73C5098093}" type="presOf" srcId="{C4E5FD52-352B-4BDF-9C99-10D682AEBA89}" destId="{E97F5181-2002-4075-BB20-B61181EA8B83}" srcOrd="0" destOrd="0" presId="urn:microsoft.com/office/officeart/2005/8/layout/vList3#1"/>
    <dgm:cxn modelId="{2C4DD5DF-9ABB-4A57-816E-BB11D670F28D}" type="presOf" srcId="{444FB043-9424-4600-BB98-573C20D790AF}" destId="{82F5BA6F-4100-4488-801C-172B589FE0D7}" srcOrd="0" destOrd="0" presId="urn:microsoft.com/office/officeart/2005/8/layout/vList3#1"/>
    <dgm:cxn modelId="{774DE6F9-E7B5-4002-BA05-AD8F30A13ECE}" type="presOf" srcId="{03BA12B7-834C-45D0-8747-E25B4DD8AF80}" destId="{B56BC088-B322-40BD-98A8-CE4FD0B28031}" srcOrd="0" destOrd="0" presId="urn:microsoft.com/office/officeart/2005/8/layout/vList3#1"/>
    <dgm:cxn modelId="{084C10D6-3647-4D46-ACE4-671BFCA27873}" srcId="{21A13B58-3637-4E39-9B10-B054FBFD1CC7}" destId="{444FB043-9424-4600-BB98-573C20D790AF}" srcOrd="1" destOrd="0" parTransId="{84735868-5852-4564-B2D3-41EC2DF61652}" sibTransId="{645B0459-75EF-42C2-8061-0F356B0DD4E7}"/>
    <dgm:cxn modelId="{B58B3222-0F79-498C-B385-6510813AEDD8}" srcId="{21A13B58-3637-4E39-9B10-B054FBFD1CC7}" destId="{0658FB16-D6F1-48E6-997C-92AE23B6D5ED}" srcOrd="3" destOrd="0" parTransId="{5FE9FF70-90B4-4215-8A43-17C8D51E29B0}" sibTransId="{B877A7BE-5ABE-4CB8-85AC-BB7FD1522972}"/>
    <dgm:cxn modelId="{25C30F06-565F-425D-B354-78D92DD28F12}" srcId="{21A13B58-3637-4E39-9B10-B054FBFD1CC7}" destId="{C4E5FD52-352B-4BDF-9C99-10D682AEBA89}" srcOrd="0" destOrd="0" parTransId="{FC05DED2-4D41-403F-8A63-C89A301F38FC}" sibTransId="{17842DEB-5F8E-4355-8333-1E9C16421F12}"/>
    <dgm:cxn modelId="{C133CEF3-5167-434E-A5AD-A0A634C9BC7A}" type="presOf" srcId="{AD9FBF3C-9B47-4D68-8FD0-9ABF6DE39589}" destId="{7C0917C4-FC2B-431E-913F-4D0967F0EA74}" srcOrd="0" destOrd="0" presId="urn:microsoft.com/office/officeart/2005/8/layout/vList3#1"/>
    <dgm:cxn modelId="{E2E96215-B352-4B8D-AC8E-9FCA36C72E94}" srcId="{21A13B58-3637-4E39-9B10-B054FBFD1CC7}" destId="{AD9FBF3C-9B47-4D68-8FD0-9ABF6DE39589}" srcOrd="2" destOrd="0" parTransId="{970DEBE4-41DA-4E1F-B4A5-CE486486A0B2}" sibTransId="{62ED55F6-034F-4B77-B631-9FE20B60F08E}"/>
    <dgm:cxn modelId="{43D8CDA2-E769-4F6B-88E5-49DFB44C9D66}" srcId="{21A13B58-3637-4E39-9B10-B054FBFD1CC7}" destId="{03BA12B7-834C-45D0-8747-E25B4DD8AF80}" srcOrd="4" destOrd="0" parTransId="{E32270FE-F390-40F8-A4D4-0C1E25F97E79}" sibTransId="{349A78E8-1743-4EAB-B504-4128ACF4962B}"/>
    <dgm:cxn modelId="{B47E2DEA-F9EF-4E41-AF88-8A1645B0801D}" type="presParOf" srcId="{264DB44E-D009-488D-A8B0-1D3BA77EDAB2}" destId="{5AAF9702-73EF-47D2-B243-10E35B25E5D5}" srcOrd="0" destOrd="0" presId="urn:microsoft.com/office/officeart/2005/8/layout/vList3#1"/>
    <dgm:cxn modelId="{66DB8E47-5C92-49FE-B680-17757CB274FF}" type="presParOf" srcId="{5AAF9702-73EF-47D2-B243-10E35B25E5D5}" destId="{F0148C5C-1E6B-459A-B944-848E425421CF}" srcOrd="0" destOrd="0" presId="urn:microsoft.com/office/officeart/2005/8/layout/vList3#1"/>
    <dgm:cxn modelId="{A0F94B01-EDDE-4D3F-9678-08373B0D8680}" type="presParOf" srcId="{5AAF9702-73EF-47D2-B243-10E35B25E5D5}" destId="{E97F5181-2002-4075-BB20-B61181EA8B83}" srcOrd="1" destOrd="0" presId="urn:microsoft.com/office/officeart/2005/8/layout/vList3#1"/>
    <dgm:cxn modelId="{C95B4DCC-1975-4DAD-9EB4-D823211EDD68}" type="presParOf" srcId="{264DB44E-D009-488D-A8B0-1D3BA77EDAB2}" destId="{DE62A04C-9E32-4304-9B2D-DF1B3B716B4D}" srcOrd="1" destOrd="0" presId="urn:microsoft.com/office/officeart/2005/8/layout/vList3#1"/>
    <dgm:cxn modelId="{F278F091-9CDF-4DE3-8251-1A11B0A99365}" type="presParOf" srcId="{264DB44E-D009-488D-A8B0-1D3BA77EDAB2}" destId="{51068DFF-9321-4A04-A1B5-034B5CF62217}" srcOrd="2" destOrd="0" presId="urn:microsoft.com/office/officeart/2005/8/layout/vList3#1"/>
    <dgm:cxn modelId="{E0B843F2-FC8A-4C78-8B9A-85FC36295DF7}" type="presParOf" srcId="{51068DFF-9321-4A04-A1B5-034B5CF62217}" destId="{989561C1-0011-4F05-9C80-1A8D3BC2C080}" srcOrd="0" destOrd="0" presId="urn:microsoft.com/office/officeart/2005/8/layout/vList3#1"/>
    <dgm:cxn modelId="{24655913-0DB8-4A85-95C4-E82F6B8864C3}" type="presParOf" srcId="{51068DFF-9321-4A04-A1B5-034B5CF62217}" destId="{82F5BA6F-4100-4488-801C-172B589FE0D7}" srcOrd="1" destOrd="0" presId="urn:microsoft.com/office/officeart/2005/8/layout/vList3#1"/>
    <dgm:cxn modelId="{161EAA6E-BA17-4FBE-AA1E-B47347485809}" type="presParOf" srcId="{264DB44E-D009-488D-A8B0-1D3BA77EDAB2}" destId="{09E8719D-EE54-4D20-B410-80435BE7C4F8}" srcOrd="3" destOrd="0" presId="urn:microsoft.com/office/officeart/2005/8/layout/vList3#1"/>
    <dgm:cxn modelId="{FA81D1E8-BA22-4A77-A04B-6AF27C945708}" type="presParOf" srcId="{264DB44E-D009-488D-A8B0-1D3BA77EDAB2}" destId="{92F01D9B-2CE5-4A36-A589-3620928DF0D6}" srcOrd="4" destOrd="0" presId="urn:microsoft.com/office/officeart/2005/8/layout/vList3#1"/>
    <dgm:cxn modelId="{6498E15C-1262-41BB-AC08-FA5A05D49C8A}" type="presParOf" srcId="{92F01D9B-2CE5-4A36-A589-3620928DF0D6}" destId="{70517AAC-E250-4877-A288-BA46678FE90D}" srcOrd="0" destOrd="0" presId="urn:microsoft.com/office/officeart/2005/8/layout/vList3#1"/>
    <dgm:cxn modelId="{3B051A33-1E51-4D49-8BC4-00D27F6A7DF0}" type="presParOf" srcId="{92F01D9B-2CE5-4A36-A589-3620928DF0D6}" destId="{7C0917C4-FC2B-431E-913F-4D0967F0EA74}" srcOrd="1" destOrd="0" presId="urn:microsoft.com/office/officeart/2005/8/layout/vList3#1"/>
    <dgm:cxn modelId="{46BED766-4435-4EAE-9CFD-B8F7105AA424}" type="presParOf" srcId="{264DB44E-D009-488D-A8B0-1D3BA77EDAB2}" destId="{67F4FEA0-34C8-4CA8-AABA-75314B66DAF4}" srcOrd="5" destOrd="0" presId="urn:microsoft.com/office/officeart/2005/8/layout/vList3#1"/>
    <dgm:cxn modelId="{3F1762F2-3CEC-4DEB-92F9-BE37FA92589B}" type="presParOf" srcId="{264DB44E-D009-488D-A8B0-1D3BA77EDAB2}" destId="{23718096-251D-4622-B687-60D58F7C241E}" srcOrd="6" destOrd="0" presId="urn:microsoft.com/office/officeart/2005/8/layout/vList3#1"/>
    <dgm:cxn modelId="{A46F43E1-9C63-478A-8151-D2CD998E1B70}" type="presParOf" srcId="{23718096-251D-4622-B687-60D58F7C241E}" destId="{0B0E7532-9EE7-4A1B-B259-387BE195C59E}" srcOrd="0" destOrd="0" presId="urn:microsoft.com/office/officeart/2005/8/layout/vList3#1"/>
    <dgm:cxn modelId="{EF6B4BBA-BF5A-4AE7-AAD4-3AF9944792AC}" type="presParOf" srcId="{23718096-251D-4622-B687-60D58F7C241E}" destId="{A714D4F4-7E99-401B-8A79-8EC004491408}" srcOrd="1" destOrd="0" presId="urn:microsoft.com/office/officeart/2005/8/layout/vList3#1"/>
    <dgm:cxn modelId="{9BFAA86D-DF8A-47B9-84BC-C6BBF0B6E8F5}" type="presParOf" srcId="{264DB44E-D009-488D-A8B0-1D3BA77EDAB2}" destId="{02C1CF32-AAD9-4416-9D28-EECCAF49C927}" srcOrd="7" destOrd="0" presId="urn:microsoft.com/office/officeart/2005/8/layout/vList3#1"/>
    <dgm:cxn modelId="{FB925A2C-EA58-4DC3-A386-D75008C27416}" type="presParOf" srcId="{264DB44E-D009-488D-A8B0-1D3BA77EDAB2}" destId="{4313AD05-B59F-4902-B7FE-BD3BD90E4B84}" srcOrd="8" destOrd="0" presId="urn:microsoft.com/office/officeart/2005/8/layout/vList3#1"/>
    <dgm:cxn modelId="{88300DFC-B7F9-494B-916C-32AF7670E5CC}" type="presParOf" srcId="{4313AD05-B59F-4902-B7FE-BD3BD90E4B84}" destId="{A1B14B08-E85D-443B-B490-ED9640C5DC0F}" srcOrd="0" destOrd="0" presId="urn:microsoft.com/office/officeart/2005/8/layout/vList3#1"/>
    <dgm:cxn modelId="{6DD72C0B-1DEF-4449-87B1-1A295A9BA870}" type="presParOf" srcId="{4313AD05-B59F-4902-B7FE-BD3BD90E4B84}" destId="{B56BC088-B322-40BD-98A8-CE4FD0B28031}"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C84401-0B11-48C0-8237-237A6BBA1EF7}">
      <dsp:nvSpPr>
        <dsp:cNvPr id="0" name=""/>
        <dsp:cNvSpPr/>
      </dsp:nvSpPr>
      <dsp:spPr>
        <a:xfrm>
          <a:off x="0" y="736599"/>
          <a:ext cx="6096000" cy="2438400"/>
        </a:xfrm>
        <a:prstGeom prst="leftRightRibb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828E9A8-7D9D-4A53-8502-EEFBAEA6BD8F}">
      <dsp:nvSpPr>
        <dsp:cNvPr id="0" name=""/>
        <dsp:cNvSpPr/>
      </dsp:nvSpPr>
      <dsp:spPr>
        <a:xfrm>
          <a:off x="731520" y="1239519"/>
          <a:ext cx="2011679" cy="1194816"/>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13792" rIns="0" bIns="121920" numCol="1" spcCol="1270" anchor="ctr" anchorCtr="0">
          <a:noAutofit/>
        </a:bodyPr>
        <a:lstStyle/>
        <a:p>
          <a:pPr lvl="0" algn="ctr" defTabSz="1422400">
            <a:lnSpc>
              <a:spcPct val="90000"/>
            </a:lnSpc>
            <a:spcBef>
              <a:spcPct val="0"/>
            </a:spcBef>
            <a:spcAft>
              <a:spcPct val="35000"/>
            </a:spcAft>
          </a:pPr>
          <a:r>
            <a:rPr lang="zh-CN" altLang="en-US" sz="3200" kern="1200" dirty="0" smtClean="0"/>
            <a:t>挑出不合格品</a:t>
          </a:r>
          <a:endParaRPr lang="zh-CN" altLang="en-US" sz="3200" kern="1200" dirty="0"/>
        </a:p>
      </dsp:txBody>
      <dsp:txXfrm>
        <a:off x="731520" y="1239519"/>
        <a:ext cx="2011679" cy="1194816"/>
      </dsp:txXfrm>
    </dsp:sp>
    <dsp:sp modelId="{78C73A10-7EED-47F2-89BE-70F0E73CE9AD}">
      <dsp:nvSpPr>
        <dsp:cNvPr id="0" name=""/>
        <dsp:cNvSpPr/>
      </dsp:nvSpPr>
      <dsp:spPr>
        <a:xfrm>
          <a:off x="3048000" y="1629663"/>
          <a:ext cx="2377440" cy="1194816"/>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13792" rIns="0" bIns="121920" numCol="1" spcCol="1270" anchor="ctr" anchorCtr="0">
          <a:noAutofit/>
        </a:bodyPr>
        <a:lstStyle/>
        <a:p>
          <a:pPr lvl="0" algn="ctr" defTabSz="1422400">
            <a:lnSpc>
              <a:spcPct val="90000"/>
            </a:lnSpc>
            <a:spcBef>
              <a:spcPct val="0"/>
            </a:spcBef>
            <a:spcAft>
              <a:spcPct val="35000"/>
            </a:spcAft>
          </a:pPr>
          <a:r>
            <a:rPr lang="zh-CN" altLang="en-US" sz="3200" kern="1200" dirty="0" smtClean="0"/>
            <a:t>为验收或拒收提供依据</a:t>
          </a:r>
          <a:endParaRPr lang="zh-CN" altLang="en-US" sz="3200" kern="1200" dirty="0"/>
        </a:p>
      </dsp:txBody>
      <dsp:txXfrm>
        <a:off x="3048000" y="1629663"/>
        <a:ext cx="2377440" cy="119481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9467A79-67D3-4755-87F8-A2AC70816816}">
      <dsp:nvSpPr>
        <dsp:cNvPr id="0" name=""/>
        <dsp:cNvSpPr/>
      </dsp:nvSpPr>
      <dsp:spPr>
        <a:xfrm>
          <a:off x="6309" y="0"/>
          <a:ext cx="1164319" cy="4063999"/>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flat" dir="t"/>
        </a:scene3d>
        <a:sp3d z="-190500" extrusionH="12700"/>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sz="2000" kern="1200" dirty="0" smtClean="0">
              <a:solidFill>
                <a:srgbClr val="3333FF"/>
              </a:solidFill>
            </a:rPr>
            <a:t>按</a:t>
          </a:r>
          <a:r>
            <a:rPr lang="zh-CN" altLang="en-US" sz="2000" kern="1200" dirty="0" smtClean="0">
              <a:solidFill>
                <a:srgbClr val="3333FF"/>
              </a:solidFill>
            </a:rPr>
            <a:t>生产过程的阶段</a:t>
          </a:r>
          <a:endParaRPr lang="zh-CN" altLang="en-US" sz="2000" kern="1200" dirty="0">
            <a:solidFill>
              <a:srgbClr val="3333FF"/>
            </a:solidFill>
          </a:endParaRPr>
        </a:p>
      </dsp:txBody>
      <dsp:txXfrm>
        <a:off x="6309" y="0"/>
        <a:ext cx="1164319" cy="1219200"/>
      </dsp:txXfrm>
    </dsp:sp>
    <dsp:sp modelId="{90284784-1D8D-487D-AF6D-CBCB2B905B17}">
      <dsp:nvSpPr>
        <dsp:cNvPr id="0" name=""/>
        <dsp:cNvSpPr/>
      </dsp:nvSpPr>
      <dsp:spPr>
        <a:xfrm>
          <a:off x="33936" y="1219547"/>
          <a:ext cx="1109065" cy="798413"/>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进货检验（入所检验）</a:t>
          </a:r>
          <a:endParaRPr lang="zh-CN" altLang="en-US" sz="1400" b="1" kern="1200" dirty="0">
            <a:solidFill>
              <a:schemeClr val="tx1"/>
            </a:solidFill>
            <a:latin typeface="微软雅黑" pitchFamily="34" charset="-122"/>
            <a:ea typeface="微软雅黑" pitchFamily="34" charset="-122"/>
          </a:endParaRPr>
        </a:p>
      </dsp:txBody>
      <dsp:txXfrm>
        <a:off x="33936" y="1219547"/>
        <a:ext cx="1109065" cy="798413"/>
      </dsp:txXfrm>
    </dsp:sp>
    <dsp:sp modelId="{962EDD18-85B3-44FD-9C58-D0C5ECF74E4D}">
      <dsp:nvSpPr>
        <dsp:cNvPr id="0" name=""/>
        <dsp:cNvSpPr/>
      </dsp:nvSpPr>
      <dsp:spPr>
        <a:xfrm>
          <a:off x="33936" y="2140793"/>
          <a:ext cx="1109065" cy="798413"/>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过程检验（工序检验）</a:t>
          </a:r>
          <a:endParaRPr lang="zh-CN" altLang="en-US" sz="1400" b="1" kern="1200" dirty="0">
            <a:solidFill>
              <a:schemeClr val="tx1"/>
            </a:solidFill>
            <a:latin typeface="微软雅黑" pitchFamily="34" charset="-122"/>
            <a:ea typeface="微软雅黑" pitchFamily="34" charset="-122"/>
          </a:endParaRPr>
        </a:p>
      </dsp:txBody>
      <dsp:txXfrm>
        <a:off x="33936" y="2140793"/>
        <a:ext cx="1109065" cy="798413"/>
      </dsp:txXfrm>
    </dsp:sp>
    <dsp:sp modelId="{430B6544-D803-495E-A1FB-7B67827F437C}">
      <dsp:nvSpPr>
        <dsp:cNvPr id="0" name=""/>
        <dsp:cNvSpPr/>
      </dsp:nvSpPr>
      <dsp:spPr>
        <a:xfrm>
          <a:off x="33936" y="3062039"/>
          <a:ext cx="1109065" cy="798413"/>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最终检验（成品检验）</a:t>
          </a:r>
          <a:endParaRPr lang="zh-CN" altLang="en-US" sz="1400" b="1" kern="1200" dirty="0">
            <a:solidFill>
              <a:schemeClr val="tx1"/>
            </a:solidFill>
            <a:latin typeface="微软雅黑" pitchFamily="34" charset="-122"/>
            <a:ea typeface="微软雅黑" pitchFamily="34" charset="-122"/>
          </a:endParaRPr>
        </a:p>
      </dsp:txBody>
      <dsp:txXfrm>
        <a:off x="33936" y="3062039"/>
        <a:ext cx="1109065" cy="798413"/>
      </dsp:txXfrm>
    </dsp:sp>
    <dsp:sp modelId="{EA012F2E-C3F0-415E-92FC-C3596D3E3AE6}">
      <dsp:nvSpPr>
        <dsp:cNvPr id="0" name=""/>
        <dsp:cNvSpPr/>
      </dsp:nvSpPr>
      <dsp:spPr>
        <a:xfrm>
          <a:off x="1257952" y="0"/>
          <a:ext cx="1164319" cy="4063999"/>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flat" dir="t"/>
        </a:scene3d>
        <a:sp3d z="-190500" extrusionH="12700"/>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solidFill>
                <a:srgbClr val="3333FF"/>
              </a:solidFill>
            </a:rPr>
            <a:t>按检验产品对象数量</a:t>
          </a:r>
          <a:endParaRPr lang="zh-CN" altLang="en-US" sz="2000" kern="1200" dirty="0">
            <a:solidFill>
              <a:srgbClr val="3333FF"/>
            </a:solidFill>
          </a:endParaRPr>
        </a:p>
      </dsp:txBody>
      <dsp:txXfrm>
        <a:off x="1257952" y="0"/>
        <a:ext cx="1164319" cy="1219200"/>
      </dsp:txXfrm>
    </dsp:sp>
    <dsp:sp modelId="{3D2560F6-120B-4817-A90F-83F437DE046F}">
      <dsp:nvSpPr>
        <dsp:cNvPr id="0" name=""/>
        <dsp:cNvSpPr/>
      </dsp:nvSpPr>
      <dsp:spPr>
        <a:xfrm>
          <a:off x="1285579" y="1220390"/>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sz="1400" b="1" kern="1200" dirty="0" smtClean="0">
              <a:solidFill>
                <a:schemeClr val="tx1"/>
              </a:solidFill>
              <a:latin typeface="微软雅黑" pitchFamily="34" charset="-122"/>
              <a:ea typeface="微软雅黑" pitchFamily="34" charset="-122"/>
            </a:rPr>
            <a:t>全数</a:t>
          </a:r>
          <a:r>
            <a:rPr lang="zh-CN" altLang="en-US" sz="1400" b="1" kern="1200" dirty="0" smtClean="0">
              <a:solidFill>
                <a:schemeClr val="tx1"/>
              </a:solidFill>
              <a:latin typeface="微软雅黑" pitchFamily="34" charset="-122"/>
              <a:ea typeface="微软雅黑" pitchFamily="34" charset="-122"/>
            </a:rPr>
            <a:t>检验</a:t>
          </a:r>
          <a:endParaRPr lang="zh-CN" altLang="en-US" sz="1400" b="1" kern="1200" dirty="0">
            <a:solidFill>
              <a:schemeClr val="tx1"/>
            </a:solidFill>
            <a:latin typeface="微软雅黑" pitchFamily="34" charset="-122"/>
            <a:ea typeface="微软雅黑" pitchFamily="34" charset="-122"/>
          </a:endParaRPr>
        </a:p>
      </dsp:txBody>
      <dsp:txXfrm>
        <a:off x="1285579" y="1220390"/>
        <a:ext cx="1109065" cy="1225351"/>
      </dsp:txXfrm>
    </dsp:sp>
    <dsp:sp modelId="{44CD1E59-90F2-49A4-A51C-75593D7E7423}">
      <dsp:nvSpPr>
        <dsp:cNvPr id="0" name=""/>
        <dsp:cNvSpPr/>
      </dsp:nvSpPr>
      <dsp:spPr>
        <a:xfrm>
          <a:off x="1285579" y="2634257"/>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sz="1400" b="1" kern="1200" dirty="0" smtClean="0">
              <a:solidFill>
                <a:schemeClr val="tx1"/>
              </a:solidFill>
              <a:latin typeface="微软雅黑" pitchFamily="34" charset="-122"/>
              <a:ea typeface="微软雅黑" pitchFamily="34" charset="-122"/>
            </a:rPr>
            <a:t>抽样检验</a:t>
          </a:r>
          <a:endParaRPr lang="zh-CN" altLang="en-US" sz="1400" b="1" kern="1200" dirty="0">
            <a:solidFill>
              <a:schemeClr val="tx1"/>
            </a:solidFill>
            <a:latin typeface="微软雅黑" pitchFamily="34" charset="-122"/>
            <a:ea typeface="微软雅黑" pitchFamily="34" charset="-122"/>
          </a:endParaRPr>
        </a:p>
      </dsp:txBody>
      <dsp:txXfrm>
        <a:off x="1285579" y="2634257"/>
        <a:ext cx="1109065" cy="1225351"/>
      </dsp:txXfrm>
    </dsp:sp>
    <dsp:sp modelId="{007ECDFF-E2BB-42A8-B55C-66C2294F07F4}">
      <dsp:nvSpPr>
        <dsp:cNvPr id="0" name=""/>
        <dsp:cNvSpPr/>
      </dsp:nvSpPr>
      <dsp:spPr>
        <a:xfrm>
          <a:off x="2509596" y="0"/>
          <a:ext cx="1164319" cy="4063999"/>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flat" dir="t"/>
        </a:scene3d>
        <a:sp3d z="-190500" extrusionH="12700"/>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solidFill>
                <a:srgbClr val="3333FF"/>
              </a:solidFill>
            </a:rPr>
            <a:t>按检验产品场所地点</a:t>
          </a:r>
          <a:endParaRPr lang="zh-CN" altLang="en-US" sz="2000" kern="1200" dirty="0">
            <a:solidFill>
              <a:srgbClr val="3333FF"/>
            </a:solidFill>
          </a:endParaRPr>
        </a:p>
      </dsp:txBody>
      <dsp:txXfrm>
        <a:off x="2509596" y="0"/>
        <a:ext cx="1164319" cy="1219200"/>
      </dsp:txXfrm>
    </dsp:sp>
    <dsp:sp modelId="{9C07495A-5E00-4FFA-A163-571DBFF99A53}">
      <dsp:nvSpPr>
        <dsp:cNvPr id="0" name=""/>
        <dsp:cNvSpPr/>
      </dsp:nvSpPr>
      <dsp:spPr>
        <a:xfrm>
          <a:off x="2537223" y="1220390"/>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集中检验（固定场所检验）</a:t>
          </a:r>
          <a:endParaRPr lang="zh-CN" altLang="en-US" sz="1400" b="1" kern="1200" dirty="0">
            <a:solidFill>
              <a:schemeClr val="tx1"/>
            </a:solidFill>
            <a:latin typeface="微软雅黑" pitchFamily="34" charset="-122"/>
            <a:ea typeface="微软雅黑" pitchFamily="34" charset="-122"/>
          </a:endParaRPr>
        </a:p>
      </dsp:txBody>
      <dsp:txXfrm>
        <a:off x="2537223" y="1220390"/>
        <a:ext cx="1109065" cy="1225351"/>
      </dsp:txXfrm>
    </dsp:sp>
    <dsp:sp modelId="{DA334CE8-3F41-41FC-A3F3-9A2C95E097B3}">
      <dsp:nvSpPr>
        <dsp:cNvPr id="0" name=""/>
        <dsp:cNvSpPr/>
      </dsp:nvSpPr>
      <dsp:spPr>
        <a:xfrm>
          <a:off x="2537223" y="2634257"/>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巡回检验（流动检验）</a:t>
          </a:r>
          <a:endParaRPr lang="zh-CN" altLang="en-US" sz="1400" b="1" kern="1200" dirty="0">
            <a:solidFill>
              <a:schemeClr val="tx1"/>
            </a:solidFill>
            <a:latin typeface="微软雅黑" pitchFamily="34" charset="-122"/>
            <a:ea typeface="微软雅黑" pitchFamily="34" charset="-122"/>
          </a:endParaRPr>
        </a:p>
      </dsp:txBody>
      <dsp:txXfrm>
        <a:off x="2537223" y="2634257"/>
        <a:ext cx="1109065" cy="1225351"/>
      </dsp:txXfrm>
    </dsp:sp>
    <dsp:sp modelId="{1A6F2097-57E1-49A0-AB8E-D8966EABB54F}">
      <dsp:nvSpPr>
        <dsp:cNvPr id="0" name=""/>
        <dsp:cNvSpPr/>
      </dsp:nvSpPr>
      <dsp:spPr>
        <a:xfrm>
          <a:off x="3761240" y="0"/>
          <a:ext cx="1164319" cy="4063999"/>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flat" dir="t"/>
        </a:scene3d>
        <a:sp3d z="-190500" extrusionH="12700"/>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solidFill>
                <a:srgbClr val="3333FF"/>
              </a:solidFill>
            </a:rPr>
            <a:t>按参与检验的人员</a:t>
          </a:r>
          <a:endParaRPr lang="zh-CN" altLang="en-US" sz="2000" kern="1200" dirty="0">
            <a:solidFill>
              <a:srgbClr val="3333FF"/>
            </a:solidFill>
          </a:endParaRPr>
        </a:p>
      </dsp:txBody>
      <dsp:txXfrm>
        <a:off x="3761240" y="0"/>
        <a:ext cx="1164319" cy="1219200"/>
      </dsp:txXfrm>
    </dsp:sp>
    <dsp:sp modelId="{C3B5493C-D1C2-4139-A6FD-B5A2F6E9E912}">
      <dsp:nvSpPr>
        <dsp:cNvPr id="0" name=""/>
        <dsp:cNvSpPr/>
      </dsp:nvSpPr>
      <dsp:spPr>
        <a:xfrm>
          <a:off x="3788867" y="1219200"/>
          <a:ext cx="1109065" cy="798413"/>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自检</a:t>
          </a:r>
          <a:endParaRPr lang="en-US" altLang="zh-CN" sz="1400" b="1" kern="1200" dirty="0" smtClean="0">
            <a:solidFill>
              <a:schemeClr val="tx1"/>
            </a:solidFill>
            <a:latin typeface="微软雅黑" pitchFamily="34" charset="-122"/>
            <a:ea typeface="微软雅黑" pitchFamily="34" charset="-122"/>
          </a:endParaRPr>
        </a:p>
      </dsp:txBody>
      <dsp:txXfrm>
        <a:off x="3788867" y="1219200"/>
        <a:ext cx="1109065" cy="798413"/>
      </dsp:txXfrm>
    </dsp:sp>
    <dsp:sp modelId="{96F2E493-5859-4279-B50F-4D1BAD27F4A9}">
      <dsp:nvSpPr>
        <dsp:cNvPr id="0" name=""/>
        <dsp:cNvSpPr/>
      </dsp:nvSpPr>
      <dsp:spPr>
        <a:xfrm>
          <a:off x="3788867" y="2140793"/>
          <a:ext cx="1109065" cy="798413"/>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互检</a:t>
          </a:r>
          <a:endParaRPr lang="zh-CN" altLang="en-US" sz="1400" b="1" kern="1200" dirty="0">
            <a:solidFill>
              <a:schemeClr val="tx1"/>
            </a:solidFill>
            <a:latin typeface="微软雅黑" pitchFamily="34" charset="-122"/>
            <a:ea typeface="微软雅黑" pitchFamily="34" charset="-122"/>
          </a:endParaRPr>
        </a:p>
      </dsp:txBody>
      <dsp:txXfrm>
        <a:off x="3788867" y="2140793"/>
        <a:ext cx="1109065" cy="798413"/>
      </dsp:txXfrm>
    </dsp:sp>
    <dsp:sp modelId="{70651603-ACED-45D8-98B4-30972574D23D}">
      <dsp:nvSpPr>
        <dsp:cNvPr id="0" name=""/>
        <dsp:cNvSpPr/>
      </dsp:nvSpPr>
      <dsp:spPr>
        <a:xfrm>
          <a:off x="3788867" y="3062039"/>
          <a:ext cx="1109065" cy="798413"/>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专检</a:t>
          </a:r>
          <a:endParaRPr lang="zh-CN" altLang="en-US" sz="1400" b="1" kern="1200" dirty="0">
            <a:solidFill>
              <a:schemeClr val="tx1"/>
            </a:solidFill>
            <a:latin typeface="微软雅黑" pitchFamily="34" charset="-122"/>
            <a:ea typeface="微软雅黑" pitchFamily="34" charset="-122"/>
          </a:endParaRPr>
        </a:p>
      </dsp:txBody>
      <dsp:txXfrm>
        <a:off x="3788867" y="3062039"/>
        <a:ext cx="1109065" cy="798413"/>
      </dsp:txXfrm>
    </dsp:sp>
    <dsp:sp modelId="{4654CD16-5AA5-458B-8918-2103F9D48B67}">
      <dsp:nvSpPr>
        <dsp:cNvPr id="0" name=""/>
        <dsp:cNvSpPr/>
      </dsp:nvSpPr>
      <dsp:spPr>
        <a:xfrm>
          <a:off x="5012883" y="0"/>
          <a:ext cx="1164319" cy="4063999"/>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flat" dir="t"/>
        </a:scene3d>
        <a:sp3d z="-190500" extrusionH="12700"/>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solidFill>
                <a:srgbClr val="3333FF"/>
              </a:solidFill>
            </a:rPr>
            <a:t>按检验手段</a:t>
          </a:r>
          <a:endParaRPr lang="zh-CN" altLang="en-US" sz="2000" kern="1200" dirty="0">
            <a:solidFill>
              <a:srgbClr val="3333FF"/>
            </a:solidFill>
          </a:endParaRPr>
        </a:p>
      </dsp:txBody>
      <dsp:txXfrm>
        <a:off x="5012883" y="0"/>
        <a:ext cx="1164319" cy="1219200"/>
      </dsp:txXfrm>
    </dsp:sp>
    <dsp:sp modelId="{14825957-AEA2-40AA-A5DD-2C07F5CE1927}">
      <dsp:nvSpPr>
        <dsp:cNvPr id="0" name=""/>
        <dsp:cNvSpPr/>
      </dsp:nvSpPr>
      <dsp:spPr>
        <a:xfrm>
          <a:off x="5040510" y="1220390"/>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理化检验</a:t>
          </a:r>
          <a:endParaRPr lang="zh-CN" altLang="en-US" sz="1400" b="1" kern="1200" dirty="0">
            <a:solidFill>
              <a:schemeClr val="tx1"/>
            </a:solidFill>
            <a:latin typeface="微软雅黑" pitchFamily="34" charset="-122"/>
            <a:ea typeface="微软雅黑" pitchFamily="34" charset="-122"/>
          </a:endParaRPr>
        </a:p>
      </dsp:txBody>
      <dsp:txXfrm>
        <a:off x="5040510" y="1220390"/>
        <a:ext cx="1109065" cy="1225351"/>
      </dsp:txXfrm>
    </dsp:sp>
    <dsp:sp modelId="{9A610B11-1301-47DD-92E6-D3BA936ADBBD}">
      <dsp:nvSpPr>
        <dsp:cNvPr id="0" name=""/>
        <dsp:cNvSpPr/>
      </dsp:nvSpPr>
      <dsp:spPr>
        <a:xfrm>
          <a:off x="5040510" y="2634257"/>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感官检验</a:t>
          </a:r>
          <a:endParaRPr lang="zh-CN" altLang="en-US" sz="1400" b="1" kern="1200" dirty="0">
            <a:solidFill>
              <a:schemeClr val="tx1"/>
            </a:solidFill>
            <a:latin typeface="微软雅黑" pitchFamily="34" charset="-122"/>
            <a:ea typeface="微软雅黑" pitchFamily="34" charset="-122"/>
          </a:endParaRPr>
        </a:p>
      </dsp:txBody>
      <dsp:txXfrm>
        <a:off x="5040510" y="2634257"/>
        <a:ext cx="1109065" cy="1225351"/>
      </dsp:txXfrm>
    </dsp:sp>
    <dsp:sp modelId="{25D4FA0C-C5BE-4D69-97E3-32E04AEB27E5}">
      <dsp:nvSpPr>
        <dsp:cNvPr id="0" name=""/>
        <dsp:cNvSpPr/>
      </dsp:nvSpPr>
      <dsp:spPr>
        <a:xfrm>
          <a:off x="6264527" y="0"/>
          <a:ext cx="1164319" cy="4063999"/>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flat" dir="t"/>
        </a:scene3d>
        <a:sp3d z="-190500" extrusionH="12700"/>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solidFill>
                <a:srgbClr val="3333FF"/>
              </a:solidFill>
            </a:rPr>
            <a:t>按对产品有无破坏性</a:t>
          </a:r>
          <a:endParaRPr lang="zh-CN" altLang="en-US" sz="2000" kern="1200" dirty="0">
            <a:solidFill>
              <a:srgbClr val="3333FF"/>
            </a:solidFill>
          </a:endParaRPr>
        </a:p>
      </dsp:txBody>
      <dsp:txXfrm>
        <a:off x="6264527" y="0"/>
        <a:ext cx="1164319" cy="1219200"/>
      </dsp:txXfrm>
    </dsp:sp>
    <dsp:sp modelId="{BB52339F-4F76-4060-AB10-336550C748F5}">
      <dsp:nvSpPr>
        <dsp:cNvPr id="0" name=""/>
        <dsp:cNvSpPr/>
      </dsp:nvSpPr>
      <dsp:spPr>
        <a:xfrm>
          <a:off x="6292154" y="1220390"/>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破坏性检验</a:t>
          </a:r>
          <a:endParaRPr lang="zh-CN" altLang="en-US" sz="1400" b="1" kern="1200" dirty="0">
            <a:solidFill>
              <a:schemeClr val="tx1"/>
            </a:solidFill>
            <a:latin typeface="微软雅黑" pitchFamily="34" charset="-122"/>
            <a:ea typeface="微软雅黑" pitchFamily="34" charset="-122"/>
          </a:endParaRPr>
        </a:p>
      </dsp:txBody>
      <dsp:txXfrm>
        <a:off x="6292154" y="1220390"/>
        <a:ext cx="1109065" cy="1225351"/>
      </dsp:txXfrm>
    </dsp:sp>
    <dsp:sp modelId="{58018F09-35B3-427E-8DF2-E0077FD3D8DE}">
      <dsp:nvSpPr>
        <dsp:cNvPr id="0" name=""/>
        <dsp:cNvSpPr/>
      </dsp:nvSpPr>
      <dsp:spPr>
        <a:xfrm>
          <a:off x="6292154" y="2634257"/>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非破坏性检验</a:t>
          </a:r>
          <a:endParaRPr lang="zh-CN" altLang="en-US" sz="1400" b="1" kern="1200" dirty="0">
            <a:solidFill>
              <a:schemeClr val="tx1"/>
            </a:solidFill>
            <a:latin typeface="微软雅黑" pitchFamily="34" charset="-122"/>
            <a:ea typeface="微软雅黑" pitchFamily="34" charset="-122"/>
          </a:endParaRPr>
        </a:p>
      </dsp:txBody>
      <dsp:txXfrm>
        <a:off x="6292154" y="2634257"/>
        <a:ext cx="1109065" cy="1225351"/>
      </dsp:txXfrm>
    </dsp:sp>
    <dsp:sp modelId="{4EA8060D-3A29-48C3-A8FD-0385D2298AC0}">
      <dsp:nvSpPr>
        <dsp:cNvPr id="0" name=""/>
        <dsp:cNvSpPr/>
      </dsp:nvSpPr>
      <dsp:spPr>
        <a:xfrm>
          <a:off x="7516170" y="0"/>
          <a:ext cx="1164319" cy="4063999"/>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flat" dir="t"/>
        </a:scene3d>
        <a:sp3d z="-190500" extrusionH="12700"/>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solidFill>
                <a:srgbClr val="3333FF"/>
              </a:solidFill>
            </a:rPr>
            <a:t>按被检的质量特性</a:t>
          </a:r>
          <a:endParaRPr lang="zh-CN" altLang="en-US" sz="2000" kern="1200" dirty="0">
            <a:solidFill>
              <a:srgbClr val="3333FF"/>
            </a:solidFill>
          </a:endParaRPr>
        </a:p>
      </dsp:txBody>
      <dsp:txXfrm>
        <a:off x="7516170" y="0"/>
        <a:ext cx="1164319" cy="1219200"/>
      </dsp:txXfrm>
    </dsp:sp>
    <dsp:sp modelId="{01941AB2-4754-47CA-AB4F-55A5F7432250}">
      <dsp:nvSpPr>
        <dsp:cNvPr id="0" name=""/>
        <dsp:cNvSpPr/>
      </dsp:nvSpPr>
      <dsp:spPr>
        <a:xfrm>
          <a:off x="7543797" y="1220390"/>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计数检验</a:t>
          </a:r>
          <a:endParaRPr lang="zh-CN" altLang="en-US" sz="1400" b="1" kern="1200" dirty="0">
            <a:solidFill>
              <a:schemeClr val="tx1"/>
            </a:solidFill>
            <a:latin typeface="微软雅黑" pitchFamily="34" charset="-122"/>
            <a:ea typeface="微软雅黑" pitchFamily="34" charset="-122"/>
          </a:endParaRPr>
        </a:p>
      </dsp:txBody>
      <dsp:txXfrm>
        <a:off x="7543797" y="1220390"/>
        <a:ext cx="1109065" cy="1225351"/>
      </dsp:txXfrm>
    </dsp:sp>
    <dsp:sp modelId="{986B990F-DD18-493C-95C8-8BC39986AE4E}">
      <dsp:nvSpPr>
        <dsp:cNvPr id="0" name=""/>
        <dsp:cNvSpPr/>
      </dsp:nvSpPr>
      <dsp:spPr>
        <a:xfrm>
          <a:off x="7543797" y="2634257"/>
          <a:ext cx="1109065" cy="1225351"/>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zh-CN" altLang="en-US" sz="1400" b="1" kern="1200" dirty="0" smtClean="0">
              <a:solidFill>
                <a:schemeClr val="tx1"/>
              </a:solidFill>
              <a:latin typeface="微软雅黑" pitchFamily="34" charset="-122"/>
              <a:ea typeface="微软雅黑" pitchFamily="34" charset="-122"/>
            </a:rPr>
            <a:t>计量检验</a:t>
          </a:r>
          <a:endParaRPr lang="zh-CN" altLang="en-US" sz="1400" b="1" kern="1200" dirty="0">
            <a:solidFill>
              <a:schemeClr val="tx1"/>
            </a:solidFill>
            <a:latin typeface="微软雅黑" pitchFamily="34" charset="-122"/>
            <a:ea typeface="微软雅黑" pitchFamily="34" charset="-122"/>
          </a:endParaRPr>
        </a:p>
      </dsp:txBody>
      <dsp:txXfrm>
        <a:off x="7543797" y="2634257"/>
        <a:ext cx="1109065" cy="12253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7937B1F-B107-4501-A383-24C66502274D}">
      <dsp:nvSpPr>
        <dsp:cNvPr id="0" name=""/>
        <dsp:cNvSpPr/>
      </dsp:nvSpPr>
      <dsp:spPr>
        <a:xfrm>
          <a:off x="645794" y="0"/>
          <a:ext cx="7319010" cy="4038600"/>
        </a:xfrm>
        <a:prstGeom prst="rightArrow">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3FB8E4BA-5EDF-4E8D-A18D-F7EA7B7DA9DB}">
      <dsp:nvSpPr>
        <dsp:cNvPr id="0" name=""/>
        <dsp:cNvSpPr/>
      </dsp:nvSpPr>
      <dsp:spPr>
        <a:xfrm>
          <a:off x="230190" y="1219204"/>
          <a:ext cx="1858461" cy="1615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b="1" kern="1200" dirty="0" smtClean="0"/>
            <a:t>吃透规范选择方法</a:t>
          </a:r>
          <a:endParaRPr lang="zh-CN" altLang="en-US" sz="2800" b="1" kern="1200" dirty="0"/>
        </a:p>
      </dsp:txBody>
      <dsp:txXfrm>
        <a:off x="230190" y="1219204"/>
        <a:ext cx="1858461" cy="1615440"/>
      </dsp:txXfrm>
    </dsp:sp>
    <dsp:sp modelId="{404EE990-6AA1-4C10-8CCF-9588763178BD}">
      <dsp:nvSpPr>
        <dsp:cNvPr id="0" name=""/>
        <dsp:cNvSpPr/>
      </dsp:nvSpPr>
      <dsp:spPr>
        <a:xfrm>
          <a:off x="2187454" y="1211580"/>
          <a:ext cx="1951452" cy="1615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b="1" kern="1200" dirty="0" smtClean="0"/>
            <a:t>观察测量或试验</a:t>
          </a:r>
          <a:endParaRPr lang="zh-CN" altLang="en-US" sz="2800" b="1" kern="1200" dirty="0"/>
        </a:p>
      </dsp:txBody>
      <dsp:txXfrm>
        <a:off x="2187454" y="1211580"/>
        <a:ext cx="1951452" cy="1615440"/>
      </dsp:txXfrm>
    </dsp:sp>
    <dsp:sp modelId="{A7E37160-0E9D-4267-A70C-D0A60710783C}">
      <dsp:nvSpPr>
        <dsp:cNvPr id="0" name=""/>
        <dsp:cNvSpPr/>
      </dsp:nvSpPr>
      <dsp:spPr>
        <a:xfrm>
          <a:off x="4221444" y="1211580"/>
          <a:ext cx="1556748" cy="1615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b="1" kern="1200" dirty="0" smtClean="0"/>
            <a:t>比较和判定</a:t>
          </a:r>
          <a:endParaRPr lang="zh-CN" altLang="en-US" sz="2800" b="1" kern="1200" dirty="0"/>
        </a:p>
      </dsp:txBody>
      <dsp:txXfrm>
        <a:off x="4221444" y="1211580"/>
        <a:ext cx="1556748" cy="1615440"/>
      </dsp:txXfrm>
    </dsp:sp>
    <dsp:sp modelId="{6E46743F-8B85-4AB1-BDB8-5D0DE114B995}">
      <dsp:nvSpPr>
        <dsp:cNvPr id="0" name=""/>
        <dsp:cNvSpPr/>
      </dsp:nvSpPr>
      <dsp:spPr>
        <a:xfrm>
          <a:off x="5879403" y="1211580"/>
          <a:ext cx="1506365" cy="1615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b="1" kern="1200" dirty="0" smtClean="0"/>
            <a:t>确认和处置</a:t>
          </a:r>
          <a:endParaRPr lang="zh-CN" altLang="en-US" sz="2800" b="1" kern="1200" dirty="0"/>
        </a:p>
      </dsp:txBody>
      <dsp:txXfrm>
        <a:off x="5879403" y="1211580"/>
        <a:ext cx="1506365" cy="1615440"/>
      </dsp:txXfrm>
    </dsp:sp>
    <dsp:sp modelId="{F1CFAA43-CFE1-4C0C-8198-99B98FA9EE2A}">
      <dsp:nvSpPr>
        <dsp:cNvPr id="0" name=""/>
        <dsp:cNvSpPr/>
      </dsp:nvSpPr>
      <dsp:spPr>
        <a:xfrm>
          <a:off x="7497428" y="1211580"/>
          <a:ext cx="733100" cy="1615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b="1" kern="1200" dirty="0" smtClean="0"/>
            <a:t>记录</a:t>
          </a:r>
          <a:endParaRPr lang="zh-CN" altLang="en-US" sz="2800" b="1" kern="1200" dirty="0"/>
        </a:p>
      </dsp:txBody>
      <dsp:txXfrm>
        <a:off x="7497428" y="1211580"/>
        <a:ext cx="733100" cy="161544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83CE6A-0339-497F-9BC2-B5B8B35110BA}">
      <dsp:nvSpPr>
        <dsp:cNvPr id="0" name=""/>
        <dsp:cNvSpPr/>
      </dsp:nvSpPr>
      <dsp:spPr>
        <a:xfrm>
          <a:off x="3619500" y="898568"/>
          <a:ext cx="2999209" cy="260262"/>
        </a:xfrm>
        <a:custGeom>
          <a:avLst/>
          <a:gdLst/>
          <a:ahLst/>
          <a:cxnLst/>
          <a:rect l="0" t="0" r="0" b="0"/>
          <a:pathLst>
            <a:path>
              <a:moveTo>
                <a:pt x="0" y="0"/>
              </a:moveTo>
              <a:lnTo>
                <a:pt x="0" y="130131"/>
              </a:lnTo>
              <a:lnTo>
                <a:pt x="2999209" y="130131"/>
              </a:lnTo>
              <a:lnTo>
                <a:pt x="2999209" y="2602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32C26D-D391-4DB7-9718-904F489069C6}">
      <dsp:nvSpPr>
        <dsp:cNvPr id="0" name=""/>
        <dsp:cNvSpPr/>
      </dsp:nvSpPr>
      <dsp:spPr>
        <a:xfrm>
          <a:off x="3619500" y="898568"/>
          <a:ext cx="1524552" cy="260262"/>
        </a:xfrm>
        <a:custGeom>
          <a:avLst/>
          <a:gdLst/>
          <a:ahLst/>
          <a:cxnLst/>
          <a:rect l="0" t="0" r="0" b="0"/>
          <a:pathLst>
            <a:path>
              <a:moveTo>
                <a:pt x="0" y="0"/>
              </a:moveTo>
              <a:lnTo>
                <a:pt x="0" y="130131"/>
              </a:lnTo>
              <a:lnTo>
                <a:pt x="1524552" y="130131"/>
              </a:lnTo>
              <a:lnTo>
                <a:pt x="1524552" y="2602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2EE047-69DD-4BE6-B8BE-DAB1BDC1D0DB}">
      <dsp:nvSpPr>
        <dsp:cNvPr id="0" name=""/>
        <dsp:cNvSpPr/>
      </dsp:nvSpPr>
      <dsp:spPr>
        <a:xfrm>
          <a:off x="3573780" y="898568"/>
          <a:ext cx="91440" cy="260262"/>
        </a:xfrm>
        <a:custGeom>
          <a:avLst/>
          <a:gdLst/>
          <a:ahLst/>
          <a:cxnLst/>
          <a:rect l="0" t="0" r="0" b="0"/>
          <a:pathLst>
            <a:path>
              <a:moveTo>
                <a:pt x="45720" y="0"/>
              </a:moveTo>
              <a:lnTo>
                <a:pt x="45720" y="2602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243857-8833-4151-BC90-4F5F67FC4585}">
      <dsp:nvSpPr>
        <dsp:cNvPr id="0" name=""/>
        <dsp:cNvSpPr/>
      </dsp:nvSpPr>
      <dsp:spPr>
        <a:xfrm>
          <a:off x="2119895" y="898568"/>
          <a:ext cx="1499604" cy="260262"/>
        </a:xfrm>
        <a:custGeom>
          <a:avLst/>
          <a:gdLst/>
          <a:ahLst/>
          <a:cxnLst/>
          <a:rect l="0" t="0" r="0" b="0"/>
          <a:pathLst>
            <a:path>
              <a:moveTo>
                <a:pt x="1499604" y="0"/>
              </a:moveTo>
              <a:lnTo>
                <a:pt x="1499604" y="130131"/>
              </a:lnTo>
              <a:lnTo>
                <a:pt x="0" y="130131"/>
              </a:lnTo>
              <a:lnTo>
                <a:pt x="0" y="2602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894150-849F-4DC0-A3C2-3A8844898707}">
      <dsp:nvSpPr>
        <dsp:cNvPr id="0" name=""/>
        <dsp:cNvSpPr/>
      </dsp:nvSpPr>
      <dsp:spPr>
        <a:xfrm>
          <a:off x="620290" y="898568"/>
          <a:ext cx="2999209" cy="260262"/>
        </a:xfrm>
        <a:custGeom>
          <a:avLst/>
          <a:gdLst/>
          <a:ahLst/>
          <a:cxnLst/>
          <a:rect l="0" t="0" r="0" b="0"/>
          <a:pathLst>
            <a:path>
              <a:moveTo>
                <a:pt x="2999209" y="0"/>
              </a:moveTo>
              <a:lnTo>
                <a:pt x="2999209" y="130131"/>
              </a:lnTo>
              <a:lnTo>
                <a:pt x="0" y="130131"/>
              </a:lnTo>
              <a:lnTo>
                <a:pt x="0" y="2602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6DCAAF-5842-4885-A7B9-B69D6B4C5E8F}">
      <dsp:nvSpPr>
        <dsp:cNvPr id="0" name=""/>
        <dsp:cNvSpPr/>
      </dsp:nvSpPr>
      <dsp:spPr>
        <a:xfrm>
          <a:off x="2171699" y="278897"/>
          <a:ext cx="2895600" cy="6196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b="1" kern="1200" dirty="0" smtClean="0"/>
            <a:t>按其测量用途分类</a:t>
          </a:r>
          <a:endParaRPr lang="zh-CN" altLang="en-US" sz="2800" b="1" kern="1200" dirty="0"/>
        </a:p>
      </dsp:txBody>
      <dsp:txXfrm>
        <a:off x="2171699" y="278897"/>
        <a:ext cx="2895600" cy="619671"/>
      </dsp:txXfrm>
    </dsp:sp>
    <dsp:sp modelId="{BA49B8B2-0DB6-494E-A042-346B9449C02B}">
      <dsp:nvSpPr>
        <dsp:cNvPr id="0" name=""/>
        <dsp:cNvSpPr/>
      </dsp:nvSpPr>
      <dsp:spPr>
        <a:xfrm>
          <a:off x="618" y="1158831"/>
          <a:ext cx="1239342" cy="6196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kern="1200" dirty="0" smtClean="0"/>
            <a:t>长度</a:t>
          </a:r>
          <a:endParaRPr lang="zh-CN" altLang="en-US" sz="2800" kern="1200" dirty="0"/>
        </a:p>
      </dsp:txBody>
      <dsp:txXfrm>
        <a:off x="618" y="1158831"/>
        <a:ext cx="1239342" cy="619671"/>
      </dsp:txXfrm>
    </dsp:sp>
    <dsp:sp modelId="{7A96C093-39CE-463D-AF8C-5DFE22ED8C06}">
      <dsp:nvSpPr>
        <dsp:cNvPr id="0" name=""/>
        <dsp:cNvSpPr/>
      </dsp:nvSpPr>
      <dsp:spPr>
        <a:xfrm>
          <a:off x="1500223" y="1158831"/>
          <a:ext cx="1239342" cy="6196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kern="1200" dirty="0" smtClean="0"/>
            <a:t>温度</a:t>
          </a:r>
          <a:endParaRPr lang="zh-CN" altLang="en-US" sz="2800" kern="1200" dirty="0"/>
        </a:p>
      </dsp:txBody>
      <dsp:txXfrm>
        <a:off x="1500223" y="1158831"/>
        <a:ext cx="1239342" cy="619671"/>
      </dsp:txXfrm>
    </dsp:sp>
    <dsp:sp modelId="{7F2284C3-66AF-42A0-9A96-17A7FCED7562}">
      <dsp:nvSpPr>
        <dsp:cNvPr id="0" name=""/>
        <dsp:cNvSpPr/>
      </dsp:nvSpPr>
      <dsp:spPr>
        <a:xfrm>
          <a:off x="2999828" y="1158831"/>
          <a:ext cx="1239342" cy="6196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kern="1200" dirty="0" smtClean="0"/>
            <a:t>力学</a:t>
          </a:r>
          <a:endParaRPr lang="zh-CN" altLang="en-US" sz="2800" kern="1200" dirty="0"/>
        </a:p>
      </dsp:txBody>
      <dsp:txXfrm>
        <a:off x="2999828" y="1158831"/>
        <a:ext cx="1239342" cy="619671"/>
      </dsp:txXfrm>
    </dsp:sp>
    <dsp:sp modelId="{72AC6F40-91F8-48CC-BDF5-A58CA160B081}">
      <dsp:nvSpPr>
        <dsp:cNvPr id="0" name=""/>
        <dsp:cNvSpPr/>
      </dsp:nvSpPr>
      <dsp:spPr>
        <a:xfrm>
          <a:off x="4524381" y="1158831"/>
          <a:ext cx="1239342" cy="6196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kern="1200" dirty="0" smtClean="0"/>
            <a:t>电学</a:t>
          </a:r>
          <a:endParaRPr lang="zh-CN" altLang="en-US" sz="2800" kern="1200" dirty="0"/>
        </a:p>
      </dsp:txBody>
      <dsp:txXfrm>
        <a:off x="4524381" y="1158831"/>
        <a:ext cx="1239342" cy="619671"/>
      </dsp:txXfrm>
    </dsp:sp>
    <dsp:sp modelId="{1059C2BC-E845-4745-BD7D-60330C6CF9AB}">
      <dsp:nvSpPr>
        <dsp:cNvPr id="0" name=""/>
        <dsp:cNvSpPr/>
      </dsp:nvSpPr>
      <dsp:spPr>
        <a:xfrm>
          <a:off x="5999038" y="1158831"/>
          <a:ext cx="1239342" cy="6196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kern="1200" dirty="0" smtClean="0"/>
            <a:t>无线电</a:t>
          </a:r>
          <a:endParaRPr lang="zh-CN" altLang="en-US" sz="2800" kern="1200" dirty="0"/>
        </a:p>
      </dsp:txBody>
      <dsp:txXfrm>
        <a:off x="5999038" y="1158831"/>
        <a:ext cx="1239342" cy="61967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83CE6A-0339-497F-9BC2-B5B8B35110BA}">
      <dsp:nvSpPr>
        <dsp:cNvPr id="0" name=""/>
        <dsp:cNvSpPr/>
      </dsp:nvSpPr>
      <dsp:spPr>
        <a:xfrm>
          <a:off x="3048000" y="687496"/>
          <a:ext cx="1663507" cy="288707"/>
        </a:xfrm>
        <a:custGeom>
          <a:avLst/>
          <a:gdLst/>
          <a:ahLst/>
          <a:cxnLst/>
          <a:rect l="0" t="0" r="0" b="0"/>
          <a:pathLst>
            <a:path>
              <a:moveTo>
                <a:pt x="0" y="0"/>
              </a:moveTo>
              <a:lnTo>
                <a:pt x="0" y="144353"/>
              </a:lnTo>
              <a:lnTo>
                <a:pt x="1663507" y="144353"/>
              </a:lnTo>
              <a:lnTo>
                <a:pt x="1663507" y="288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32C26D-D391-4DB7-9718-904F489069C6}">
      <dsp:nvSpPr>
        <dsp:cNvPr id="0" name=""/>
        <dsp:cNvSpPr/>
      </dsp:nvSpPr>
      <dsp:spPr>
        <a:xfrm>
          <a:off x="3000685" y="687496"/>
          <a:ext cx="91440" cy="288707"/>
        </a:xfrm>
        <a:custGeom>
          <a:avLst/>
          <a:gdLst/>
          <a:ahLst/>
          <a:cxnLst/>
          <a:rect l="0" t="0" r="0" b="0"/>
          <a:pathLst>
            <a:path>
              <a:moveTo>
                <a:pt x="47314" y="0"/>
              </a:moveTo>
              <a:lnTo>
                <a:pt x="47314" y="144353"/>
              </a:lnTo>
              <a:lnTo>
                <a:pt x="45720" y="144353"/>
              </a:lnTo>
              <a:lnTo>
                <a:pt x="45720" y="288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2EE047-69DD-4BE6-B8BE-DAB1BDC1D0DB}">
      <dsp:nvSpPr>
        <dsp:cNvPr id="0" name=""/>
        <dsp:cNvSpPr/>
      </dsp:nvSpPr>
      <dsp:spPr>
        <a:xfrm>
          <a:off x="1384492" y="687496"/>
          <a:ext cx="1663507" cy="288707"/>
        </a:xfrm>
        <a:custGeom>
          <a:avLst/>
          <a:gdLst/>
          <a:ahLst/>
          <a:cxnLst/>
          <a:rect l="0" t="0" r="0" b="0"/>
          <a:pathLst>
            <a:path>
              <a:moveTo>
                <a:pt x="1663507" y="0"/>
              </a:moveTo>
              <a:lnTo>
                <a:pt x="1663507" y="144353"/>
              </a:lnTo>
              <a:lnTo>
                <a:pt x="0" y="144353"/>
              </a:lnTo>
              <a:lnTo>
                <a:pt x="0" y="288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6DCAAF-5842-4885-A7B9-B69D6B4C5E8F}">
      <dsp:nvSpPr>
        <dsp:cNvPr id="0" name=""/>
        <dsp:cNvSpPr/>
      </dsp:nvSpPr>
      <dsp:spPr>
        <a:xfrm>
          <a:off x="1441958" y="96"/>
          <a:ext cx="3212082" cy="6873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CN" altLang="en-US" sz="3100" kern="1200" dirty="0" smtClean="0"/>
            <a:t>按其管理要求分类</a:t>
          </a:r>
          <a:endParaRPr lang="zh-CN" altLang="en-US" sz="3100" kern="1200" dirty="0"/>
        </a:p>
      </dsp:txBody>
      <dsp:txXfrm>
        <a:off x="1441958" y="96"/>
        <a:ext cx="3212082" cy="687399"/>
      </dsp:txXfrm>
    </dsp:sp>
    <dsp:sp modelId="{7F2284C3-66AF-42A0-9A96-17A7FCED7562}">
      <dsp:nvSpPr>
        <dsp:cNvPr id="0" name=""/>
        <dsp:cNvSpPr/>
      </dsp:nvSpPr>
      <dsp:spPr>
        <a:xfrm>
          <a:off x="697092" y="976203"/>
          <a:ext cx="1374799" cy="6873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altLang="zh-CN" sz="3100" kern="1200" dirty="0" smtClean="0"/>
            <a:t>A</a:t>
          </a:r>
          <a:r>
            <a:rPr lang="zh-CN" altLang="en-US" sz="3100" kern="1200" dirty="0" smtClean="0"/>
            <a:t>类</a:t>
          </a:r>
          <a:endParaRPr lang="zh-CN" altLang="en-US" sz="3100" kern="1200" dirty="0"/>
        </a:p>
      </dsp:txBody>
      <dsp:txXfrm>
        <a:off x="697092" y="976203"/>
        <a:ext cx="1374799" cy="687399"/>
      </dsp:txXfrm>
    </dsp:sp>
    <dsp:sp modelId="{72AC6F40-91F8-48CC-BDF5-A58CA160B081}">
      <dsp:nvSpPr>
        <dsp:cNvPr id="0" name=""/>
        <dsp:cNvSpPr/>
      </dsp:nvSpPr>
      <dsp:spPr>
        <a:xfrm>
          <a:off x="2359005" y="976203"/>
          <a:ext cx="1374799" cy="6873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altLang="zh-CN" sz="3100" kern="1200" dirty="0" smtClean="0"/>
            <a:t>B</a:t>
          </a:r>
          <a:r>
            <a:rPr lang="zh-CN" altLang="en-US" sz="3100" kern="1200" dirty="0" smtClean="0"/>
            <a:t>类</a:t>
          </a:r>
          <a:endParaRPr lang="zh-CN" altLang="en-US" sz="3100" kern="1200" dirty="0"/>
        </a:p>
      </dsp:txBody>
      <dsp:txXfrm>
        <a:off x="2359005" y="976203"/>
        <a:ext cx="1374799" cy="687399"/>
      </dsp:txXfrm>
    </dsp:sp>
    <dsp:sp modelId="{1059C2BC-E845-4745-BD7D-60330C6CF9AB}">
      <dsp:nvSpPr>
        <dsp:cNvPr id="0" name=""/>
        <dsp:cNvSpPr/>
      </dsp:nvSpPr>
      <dsp:spPr>
        <a:xfrm>
          <a:off x="4024107" y="976203"/>
          <a:ext cx="1374799" cy="6873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altLang="zh-CN" sz="3100" kern="1200" dirty="0" smtClean="0"/>
            <a:t>C</a:t>
          </a:r>
          <a:r>
            <a:rPr lang="zh-CN" altLang="en-US" sz="3100" kern="1200" dirty="0" smtClean="0"/>
            <a:t>类</a:t>
          </a:r>
          <a:endParaRPr lang="zh-CN" altLang="en-US" sz="3100" kern="1200" dirty="0"/>
        </a:p>
      </dsp:txBody>
      <dsp:txXfrm>
        <a:off x="4024107" y="976203"/>
        <a:ext cx="1374799" cy="68739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7F5181-2002-4075-BB20-B61181EA8B83}">
      <dsp:nvSpPr>
        <dsp:cNvPr id="0" name=""/>
        <dsp:cNvSpPr/>
      </dsp:nvSpPr>
      <dsp:spPr>
        <a:xfrm rot="10800000">
          <a:off x="1184861" y="3063"/>
          <a:ext cx="4053840" cy="655126"/>
        </a:xfrm>
        <a:prstGeom prst="homePlat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288893" tIns="106680" rIns="199136" bIns="106680" numCol="1" spcCol="1270" anchor="ctr" anchorCtr="0">
          <a:noAutofit/>
        </a:bodyPr>
        <a:lstStyle/>
        <a:p>
          <a:pPr lvl="0" algn="ctr" defTabSz="1244600">
            <a:lnSpc>
              <a:spcPct val="90000"/>
            </a:lnSpc>
            <a:spcBef>
              <a:spcPct val="0"/>
            </a:spcBef>
            <a:spcAft>
              <a:spcPct val="35000"/>
            </a:spcAft>
          </a:pPr>
          <a:r>
            <a:rPr lang="zh-CN" altLang="en-US" sz="2800" kern="1200" dirty="0" smtClean="0"/>
            <a:t>绿色的“合格”标识</a:t>
          </a:r>
          <a:endParaRPr lang="zh-CN" altLang="en-US" sz="2800" kern="1200" dirty="0"/>
        </a:p>
      </dsp:txBody>
      <dsp:txXfrm rot="10800000">
        <a:off x="1184861" y="3063"/>
        <a:ext cx="4053840" cy="655126"/>
      </dsp:txXfrm>
    </dsp:sp>
    <dsp:sp modelId="{F0148C5C-1E6B-459A-B944-848E425421CF}">
      <dsp:nvSpPr>
        <dsp:cNvPr id="0" name=""/>
        <dsp:cNvSpPr/>
      </dsp:nvSpPr>
      <dsp:spPr>
        <a:xfrm>
          <a:off x="857298" y="3063"/>
          <a:ext cx="655126" cy="655126"/>
        </a:xfrm>
        <a:prstGeom prst="ellipse">
          <a:avLst/>
        </a:prstGeom>
        <a:solidFill>
          <a:srgbClr val="00B050"/>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sp>
    <dsp:sp modelId="{82F5BA6F-4100-4488-801C-172B589FE0D7}">
      <dsp:nvSpPr>
        <dsp:cNvPr id="0" name=""/>
        <dsp:cNvSpPr/>
      </dsp:nvSpPr>
      <dsp:spPr>
        <a:xfrm rot="10800000">
          <a:off x="1184861" y="853750"/>
          <a:ext cx="4053840" cy="655126"/>
        </a:xfrm>
        <a:prstGeom prst="homePlat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288893" tIns="106680" rIns="199136" bIns="106680" numCol="1" spcCol="1270" anchor="ctr" anchorCtr="0">
          <a:noAutofit/>
        </a:bodyPr>
        <a:lstStyle/>
        <a:p>
          <a:pPr lvl="0" algn="ctr" defTabSz="1244600">
            <a:lnSpc>
              <a:spcPct val="90000"/>
            </a:lnSpc>
            <a:spcBef>
              <a:spcPct val="0"/>
            </a:spcBef>
            <a:spcAft>
              <a:spcPct val="35000"/>
            </a:spcAft>
          </a:pPr>
          <a:r>
            <a:rPr lang="zh-CN" altLang="en-US" sz="2800" kern="1200" dirty="0" smtClean="0"/>
            <a:t>黄色的“准用”标识</a:t>
          </a:r>
          <a:endParaRPr lang="zh-CN" altLang="en-US" sz="2800" kern="1200" dirty="0"/>
        </a:p>
      </dsp:txBody>
      <dsp:txXfrm rot="10800000">
        <a:off x="1184861" y="853750"/>
        <a:ext cx="4053840" cy="655126"/>
      </dsp:txXfrm>
    </dsp:sp>
    <dsp:sp modelId="{989561C1-0011-4F05-9C80-1A8D3BC2C080}">
      <dsp:nvSpPr>
        <dsp:cNvPr id="0" name=""/>
        <dsp:cNvSpPr/>
      </dsp:nvSpPr>
      <dsp:spPr>
        <a:xfrm>
          <a:off x="857298" y="853750"/>
          <a:ext cx="655126" cy="655126"/>
        </a:xfrm>
        <a:prstGeom prst="ellipse">
          <a:avLst/>
        </a:prstGeom>
        <a:solidFill>
          <a:srgbClr val="FFFF00"/>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sp>
    <dsp:sp modelId="{7C0917C4-FC2B-431E-913F-4D0967F0EA74}">
      <dsp:nvSpPr>
        <dsp:cNvPr id="0" name=""/>
        <dsp:cNvSpPr/>
      </dsp:nvSpPr>
      <dsp:spPr>
        <a:xfrm rot="10800000">
          <a:off x="1184861" y="1727202"/>
          <a:ext cx="4053840" cy="655126"/>
        </a:xfrm>
        <a:prstGeom prst="homePlat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288893" tIns="106680" rIns="199136" bIns="106680" numCol="1" spcCol="1270" anchor="ctr" anchorCtr="0">
          <a:noAutofit/>
        </a:bodyPr>
        <a:lstStyle/>
        <a:p>
          <a:pPr lvl="0" algn="ctr" defTabSz="1244600">
            <a:lnSpc>
              <a:spcPct val="90000"/>
            </a:lnSpc>
            <a:spcBef>
              <a:spcPct val="0"/>
            </a:spcBef>
            <a:spcAft>
              <a:spcPct val="35000"/>
            </a:spcAft>
          </a:pPr>
          <a:r>
            <a:rPr lang="zh-CN" altLang="en-US" sz="2800" kern="1200" dirty="0" smtClean="0"/>
            <a:t>蓝色的“限用”标识</a:t>
          </a:r>
          <a:endParaRPr lang="zh-CN" altLang="en-US" sz="2800" kern="1200" dirty="0"/>
        </a:p>
      </dsp:txBody>
      <dsp:txXfrm rot="10800000">
        <a:off x="1184861" y="1727202"/>
        <a:ext cx="4053840" cy="655126"/>
      </dsp:txXfrm>
    </dsp:sp>
    <dsp:sp modelId="{70517AAC-E250-4877-A288-BA46678FE90D}">
      <dsp:nvSpPr>
        <dsp:cNvPr id="0" name=""/>
        <dsp:cNvSpPr/>
      </dsp:nvSpPr>
      <dsp:spPr>
        <a:xfrm>
          <a:off x="857298" y="1704436"/>
          <a:ext cx="655126" cy="655126"/>
        </a:xfrm>
        <a:prstGeom prst="ellipse">
          <a:avLst/>
        </a:prstGeom>
        <a:solidFill>
          <a:srgbClr val="0070C0"/>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sp>
    <dsp:sp modelId="{A714D4F4-7E99-401B-8A79-8EC004491408}">
      <dsp:nvSpPr>
        <dsp:cNvPr id="0" name=""/>
        <dsp:cNvSpPr/>
      </dsp:nvSpPr>
      <dsp:spPr>
        <a:xfrm rot="10800000">
          <a:off x="1066813" y="2551114"/>
          <a:ext cx="4053840" cy="655126"/>
        </a:xfrm>
        <a:prstGeom prst="homePlat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288893" tIns="106680" rIns="199136" bIns="106680" numCol="1" spcCol="1270" anchor="ctr" anchorCtr="0">
          <a:noAutofit/>
        </a:bodyPr>
        <a:lstStyle/>
        <a:p>
          <a:pPr lvl="0" algn="ctr" defTabSz="1244600">
            <a:lnSpc>
              <a:spcPct val="90000"/>
            </a:lnSpc>
            <a:spcBef>
              <a:spcPct val="0"/>
            </a:spcBef>
            <a:spcAft>
              <a:spcPct val="35000"/>
            </a:spcAft>
          </a:pPr>
          <a:r>
            <a:rPr lang="zh-CN" altLang="zh-CN" sz="2800" kern="1200" dirty="0" smtClean="0"/>
            <a:t>  红色的“禁用”标识</a:t>
          </a:r>
          <a:endParaRPr lang="zh-CN" altLang="en-US" sz="2800" kern="1200" dirty="0"/>
        </a:p>
      </dsp:txBody>
      <dsp:txXfrm rot="10800000">
        <a:off x="1066813" y="2551114"/>
        <a:ext cx="4053840" cy="655126"/>
      </dsp:txXfrm>
    </dsp:sp>
    <dsp:sp modelId="{0B0E7532-9EE7-4A1B-B259-387BE195C59E}">
      <dsp:nvSpPr>
        <dsp:cNvPr id="0" name=""/>
        <dsp:cNvSpPr/>
      </dsp:nvSpPr>
      <dsp:spPr>
        <a:xfrm>
          <a:off x="857298" y="2555123"/>
          <a:ext cx="655126" cy="655126"/>
        </a:xfrm>
        <a:prstGeom prst="ellipse">
          <a:avLst/>
        </a:prstGeom>
        <a:solidFill>
          <a:srgbClr val="FF0000"/>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sp>
    <dsp:sp modelId="{B56BC088-B322-40BD-98A8-CE4FD0B28031}">
      <dsp:nvSpPr>
        <dsp:cNvPr id="0" name=""/>
        <dsp:cNvSpPr/>
      </dsp:nvSpPr>
      <dsp:spPr>
        <a:xfrm rot="10800000">
          <a:off x="1184861" y="3405810"/>
          <a:ext cx="4053840" cy="655126"/>
        </a:xfrm>
        <a:prstGeom prst="homePlat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288893" tIns="106680" rIns="199136" bIns="106680" numCol="1" spcCol="1270" anchor="ctr" anchorCtr="0">
          <a:noAutofit/>
        </a:bodyPr>
        <a:lstStyle/>
        <a:p>
          <a:pPr lvl="0" algn="ctr" defTabSz="1244600">
            <a:lnSpc>
              <a:spcPct val="90000"/>
            </a:lnSpc>
            <a:spcBef>
              <a:spcPct val="0"/>
            </a:spcBef>
            <a:spcAft>
              <a:spcPct val="35000"/>
            </a:spcAft>
          </a:pPr>
          <a:r>
            <a:rPr lang="zh-CN" altLang="en-US" sz="2800" kern="1200" dirty="0" smtClean="0"/>
            <a:t>紫色的“封存”标识</a:t>
          </a:r>
          <a:endParaRPr lang="zh-CN" altLang="en-US" sz="2800" kern="1200" dirty="0"/>
        </a:p>
      </dsp:txBody>
      <dsp:txXfrm rot="10800000">
        <a:off x="1184861" y="3405810"/>
        <a:ext cx="4053840" cy="655126"/>
      </dsp:txXfrm>
    </dsp:sp>
    <dsp:sp modelId="{A1B14B08-E85D-443B-B490-ED9640C5DC0F}">
      <dsp:nvSpPr>
        <dsp:cNvPr id="0" name=""/>
        <dsp:cNvSpPr/>
      </dsp:nvSpPr>
      <dsp:spPr>
        <a:xfrm>
          <a:off x="857298" y="3405810"/>
          <a:ext cx="655126" cy="655126"/>
        </a:xfrm>
        <a:prstGeom prst="ellipse">
          <a:avLst/>
        </a:prstGeom>
        <a:solidFill>
          <a:srgbClr val="7030A0"/>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6144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6144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6144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C72FF659-D20C-48B2-AED5-90AB378503A3}" type="slidenum">
              <a:rPr lang="en-US" altLang="zh-CN"/>
              <a:pPr>
                <a:defRPr/>
              </a:pPr>
              <a:t>‹#›</a:t>
            </a:fld>
            <a:endParaRPr lang="en-US" altLang="zh-CN"/>
          </a:p>
        </p:txBody>
      </p:sp>
    </p:spTree>
    <p:extLst>
      <p:ext uri="{BB962C8B-B14F-4D97-AF65-F5344CB8AC3E}">
        <p14:creationId xmlns="" xmlns:p14="http://schemas.microsoft.com/office/powerpoint/2010/main" val="3984442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135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35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35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135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0108A96F-849A-4478-94CB-D065B757D7E8}" type="slidenum">
              <a:rPr lang="en-US" altLang="zh-CN"/>
              <a:pPr>
                <a:defRPr/>
              </a:pPr>
              <a:t>‹#›</a:t>
            </a:fld>
            <a:endParaRPr lang="en-US" altLang="zh-CN"/>
          </a:p>
        </p:txBody>
      </p:sp>
    </p:spTree>
    <p:extLst>
      <p:ext uri="{BB962C8B-B14F-4D97-AF65-F5344CB8AC3E}">
        <p14:creationId xmlns="" xmlns:p14="http://schemas.microsoft.com/office/powerpoint/2010/main" val="463554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38.xml"/><Relationship Id="rId2" Type="http://schemas.openxmlformats.org/officeDocument/2006/relationships/notesMaster" Target="../notesMasters/notesMaster1.xml"/><Relationship Id="rId1" Type="http://schemas.openxmlformats.org/officeDocument/2006/relationships/themeOverride" Target="../theme/themeOverride9.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44.xml"/><Relationship Id="rId2" Type="http://schemas.openxmlformats.org/officeDocument/2006/relationships/notesMaster" Target="../notesMasters/notesMaster1.xml"/><Relationship Id="rId1" Type="http://schemas.openxmlformats.org/officeDocument/2006/relationships/themeOverride" Target="../theme/themeOverride10.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50.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58.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66.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08.xml"/><Relationship Id="rId2" Type="http://schemas.openxmlformats.org/officeDocument/2006/relationships/notesMaster" Target="../notesMasters/notesMaster1.xml"/><Relationship Id="rId1" Type="http://schemas.openxmlformats.org/officeDocument/2006/relationships/themeOverride" Target="../theme/themeOverride5.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115.xml"/><Relationship Id="rId2" Type="http://schemas.openxmlformats.org/officeDocument/2006/relationships/notesMaster" Target="../notesMasters/notesMaster1.xml"/><Relationship Id="rId1" Type="http://schemas.openxmlformats.org/officeDocument/2006/relationships/themeOverride" Target="../theme/themeOverride6.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22.xml"/><Relationship Id="rId2" Type="http://schemas.openxmlformats.org/officeDocument/2006/relationships/notesMaster" Target="../notesMasters/notesMaster1.xml"/><Relationship Id="rId1" Type="http://schemas.openxmlformats.org/officeDocument/2006/relationships/themeOverride" Target="../theme/themeOverride7.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130.xml"/><Relationship Id="rId2" Type="http://schemas.openxmlformats.org/officeDocument/2006/relationships/notesMaster" Target="../notesMasters/notesMaster1.xml"/><Relationship Id="rId1" Type="http://schemas.openxmlformats.org/officeDocument/2006/relationships/themeOverride" Target="../theme/themeOverr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0108A96F-849A-4478-94CB-D065B757D7E8}" type="slidenum">
              <a:rPr lang="en-US" altLang="zh-CN" smtClean="0"/>
              <a:pPr>
                <a:defRPr/>
              </a:pPr>
              <a:t>140</a:t>
            </a:fld>
            <a:endParaRPr lang="en-US" altLang="zh-CN"/>
          </a:p>
        </p:txBody>
      </p:sp>
    </p:spTree>
    <p:extLst>
      <p:ext uri="{BB962C8B-B14F-4D97-AF65-F5344CB8AC3E}">
        <p14:creationId xmlns="" xmlns:p14="http://schemas.microsoft.com/office/powerpoint/2010/main" val="3868447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0108A96F-849A-4478-94CB-D065B757D7E8}" type="slidenum">
              <a:rPr lang="en-US" altLang="zh-CN" smtClean="0"/>
              <a:pPr>
                <a:defRPr/>
              </a:pPr>
              <a:t>141</a:t>
            </a:fld>
            <a:endParaRPr lang="en-US" altLang="zh-CN"/>
          </a:p>
        </p:txBody>
      </p:sp>
    </p:spTree>
    <p:extLst>
      <p:ext uri="{BB962C8B-B14F-4D97-AF65-F5344CB8AC3E}">
        <p14:creationId xmlns="" xmlns:p14="http://schemas.microsoft.com/office/powerpoint/2010/main" val="3868447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0108A96F-849A-4478-94CB-D065B757D7E8}" type="slidenum">
              <a:rPr lang="en-US" altLang="zh-CN" smtClean="0"/>
              <a:pPr>
                <a:defRPr/>
              </a:pPr>
              <a:t>142</a:t>
            </a:fld>
            <a:endParaRPr lang="en-US" altLang="zh-CN"/>
          </a:p>
        </p:txBody>
      </p:sp>
    </p:spTree>
    <p:extLst>
      <p:ext uri="{BB962C8B-B14F-4D97-AF65-F5344CB8AC3E}">
        <p14:creationId xmlns="" xmlns:p14="http://schemas.microsoft.com/office/powerpoint/2010/main" val="3868447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0108A96F-849A-4478-94CB-D065B757D7E8}" type="slidenum">
              <a:rPr lang="en-US" altLang="zh-CN" smtClean="0"/>
              <a:pPr>
                <a:defRPr/>
              </a:pPr>
              <a:t>143</a:t>
            </a:fld>
            <a:endParaRPr lang="en-US" altLang="zh-CN"/>
          </a:p>
        </p:txBody>
      </p:sp>
    </p:spTree>
    <p:extLst>
      <p:ext uri="{BB962C8B-B14F-4D97-AF65-F5344CB8AC3E}">
        <p14:creationId xmlns="" xmlns:p14="http://schemas.microsoft.com/office/powerpoint/2010/main" val="3868447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幻灯片图像占位符 1"/>
          <p:cNvSpPr>
            <a:spLocks noGrp="1" noRot="1" noChangeAspect="1" noTextEdit="1"/>
          </p:cNvSpPr>
          <p:nvPr>
            <p:ph type="sldImg"/>
          </p:nvPr>
        </p:nvSpPr>
        <p:spPr>
          <a:ln/>
        </p:spPr>
      </p:sp>
      <p:sp>
        <p:nvSpPr>
          <p:cNvPr id="111619" name="备注占位符 2"/>
          <p:cNvSpPr>
            <a:spLocks noGrp="1"/>
          </p:cNvSpPr>
          <p:nvPr>
            <p:ph type="body" idx="1"/>
          </p:nvPr>
        </p:nvSpPr>
        <p:spPr>
          <a:noFill/>
        </p:spPr>
        <p:txBody>
          <a:bodyPr/>
          <a:lstStyle/>
          <a:p>
            <a:pPr eaLnBrk="1" hangingPunct="1"/>
            <a:r>
              <a:rPr lang="zh-CN" altLang="en-US" smtClean="0"/>
              <a:t>第一章结束</a:t>
            </a:r>
          </a:p>
        </p:txBody>
      </p:sp>
      <p:sp>
        <p:nvSpPr>
          <p:cNvPr id="111620" name="灯片编号占位符 3"/>
          <p:cNvSpPr>
            <a:spLocks noGrp="1"/>
          </p:cNvSpPr>
          <p:nvPr>
            <p:ph type="sldNum" sz="quarter" idx="5"/>
          </p:nvPr>
        </p:nvSpPr>
        <p:spPr>
          <a:noFill/>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BCE9F5FF-80EC-4920-98B3-2C987F1B269F}" type="slidenum">
              <a:rPr lang="en-US" altLang="zh-CN" smtClean="0"/>
              <a:pPr eaLnBrk="1" hangingPunct="1"/>
              <a:t>48</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Rot="1" noChangeArrowheads="1"/>
          </p:cNvSpPr>
          <p:nvPr>
            <p:ph type="body" idx="1"/>
          </p:nvPr>
        </p:nvSpPr>
        <p:spPr>
          <a:xfrm>
            <a:off x="914400" y="4343400"/>
            <a:ext cx="5029200" cy="4114800"/>
          </a:xfrm>
          <a:noFill/>
        </p:spPr>
        <p:txBody>
          <a:bodyPr/>
          <a:lstStyle/>
          <a:p>
            <a:endParaRPr lang="zh-CN" dirty="0" smtClean="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Tree>
    <p:extLst>
      <p:ext uri="{BB962C8B-B14F-4D97-AF65-F5344CB8AC3E}">
        <p14:creationId xmlns="" xmlns:p14="http://schemas.microsoft.com/office/powerpoint/2010/main" val="768770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2518574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2206673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873372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内容">
    <p:spTree>
      <p:nvGrpSpPr>
        <p:cNvPr id="1" name=""/>
        <p:cNvGrpSpPr/>
        <p:nvPr/>
      </p:nvGrpSpPr>
      <p:grpSpPr>
        <a:xfrm>
          <a:off x="0" y="0"/>
          <a:ext cx="0" cy="0"/>
          <a:chOff x="0" y="0"/>
          <a:chExt cx="0" cy="0"/>
        </a:xfrm>
      </p:grpSpPr>
      <p:sp>
        <p:nvSpPr>
          <p:cNvPr id="3" name="Line 8"/>
          <p:cNvSpPr>
            <a:spLocks noChangeShapeType="1"/>
          </p:cNvSpPr>
          <p:nvPr userDrawn="1"/>
        </p:nvSpPr>
        <p:spPr bwMode="auto">
          <a:xfrm>
            <a:off x="457200" y="1066800"/>
            <a:ext cx="8207375" cy="0"/>
          </a:xfrm>
          <a:prstGeom prst="line">
            <a:avLst/>
          </a:prstGeom>
          <a:noFill/>
          <a:ln w="4572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 name="Rectangle 9"/>
          <p:cNvSpPr>
            <a:spLocks noChangeArrowheads="1"/>
          </p:cNvSpPr>
          <p:nvPr userDrawn="1"/>
        </p:nvSpPr>
        <p:spPr bwMode="auto">
          <a:xfrm>
            <a:off x="611560" y="6381328"/>
            <a:ext cx="3744416"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1800" b="1" baseline="0" dirty="0" smtClean="0">
                <a:solidFill>
                  <a:srgbClr val="0070C0"/>
                </a:solidFill>
              </a:rPr>
              <a:t>中国科学院合肥物质科学研究院</a:t>
            </a:r>
          </a:p>
          <a:p>
            <a:pPr algn="r" eaLnBrk="0" hangingPunct="0"/>
            <a:endParaRPr lang="en-US" altLang="zh-CN" baseline="0" dirty="0">
              <a:solidFill>
                <a:srgbClr val="0070C0"/>
              </a:solidFill>
            </a:endParaRPr>
          </a:p>
        </p:txBody>
      </p:sp>
      <p:graphicFrame>
        <p:nvGraphicFramePr>
          <p:cNvPr id="5" name="Object 14"/>
          <p:cNvGraphicFramePr>
            <a:graphicFrameLocks noChangeAspect="1"/>
          </p:cNvGraphicFramePr>
          <p:nvPr userDrawn="1"/>
        </p:nvGraphicFramePr>
        <p:xfrm>
          <a:off x="268288" y="5410200"/>
          <a:ext cx="8875712" cy="1003300"/>
        </p:xfrm>
        <a:graphic>
          <a:graphicData uri="http://schemas.openxmlformats.org/presentationml/2006/ole">
            <p:oleObj spid="_x0000_s116748" name="Image" r:id="rId3" imgW="8876190" imgH="1002821" progId="">
              <p:embed/>
            </p:oleObj>
          </a:graphicData>
        </a:graphic>
      </p:graphicFrame>
      <p:sp>
        <p:nvSpPr>
          <p:cNvPr id="6" name="Text Box 15"/>
          <p:cNvSpPr txBox="1">
            <a:spLocks noChangeArrowheads="1"/>
          </p:cNvSpPr>
          <p:nvPr userDrawn="1"/>
        </p:nvSpPr>
        <p:spPr bwMode="auto">
          <a:xfrm>
            <a:off x="7453313" y="5743575"/>
            <a:ext cx="931862"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defRPr/>
            </a:pPr>
            <a:r>
              <a:rPr lang="en-US" altLang="zh-CN" sz="2000" b="1" i="1" smtClean="0"/>
              <a:t> C A S</a:t>
            </a:r>
          </a:p>
        </p:txBody>
      </p:sp>
      <p:sp>
        <p:nvSpPr>
          <p:cNvPr id="2" name="内容占位符 1"/>
          <p:cNvSpPr>
            <a:spLocks noGrp="1"/>
          </p:cNvSpPr>
          <p:nvPr>
            <p:ph/>
          </p:nvPr>
        </p:nvSpPr>
        <p:spPr>
          <a:xfrm>
            <a:off x="685800" y="609600"/>
            <a:ext cx="7772400" cy="548640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8" name="日期占位符 2"/>
          <p:cNvSpPr>
            <a:spLocks noGrp="1"/>
          </p:cNvSpPr>
          <p:nvPr>
            <p:ph type="dt" sz="half" idx="10"/>
          </p:nvPr>
        </p:nvSpPr>
        <p:spPr>
          <a:xfrm>
            <a:off x="685800" y="6248400"/>
            <a:ext cx="1905000" cy="457200"/>
          </a:xfrm>
          <a:prstGeom prst="rect">
            <a:avLst/>
          </a:prstGeom>
        </p:spPr>
        <p:txBody>
          <a:bodyPr/>
          <a:lstStyle>
            <a:lvl1pPr>
              <a:defRPr smtClean="0"/>
            </a:lvl1pPr>
          </a:lstStyle>
          <a:p>
            <a:pPr>
              <a:defRPr/>
            </a:pPr>
            <a:endParaRPr lang="zh-CN" altLang="zh-CN"/>
          </a:p>
        </p:txBody>
      </p:sp>
      <p:sp>
        <p:nvSpPr>
          <p:cNvPr id="9" name="页脚占位符 3"/>
          <p:cNvSpPr>
            <a:spLocks noGrp="1"/>
          </p:cNvSpPr>
          <p:nvPr>
            <p:ph type="ftr" sz="quarter" idx="11"/>
          </p:nvPr>
        </p:nvSpPr>
        <p:spPr>
          <a:xfrm>
            <a:off x="3124200" y="6248400"/>
            <a:ext cx="2895600" cy="457200"/>
          </a:xfrm>
          <a:prstGeom prst="rect">
            <a:avLst/>
          </a:prstGeom>
        </p:spPr>
        <p:txBody>
          <a:bodyPr/>
          <a:lstStyle>
            <a:lvl1pPr>
              <a:defRPr smtClean="0"/>
            </a:lvl1pPr>
          </a:lstStyle>
          <a:p>
            <a:pPr>
              <a:defRPr/>
            </a:pPr>
            <a:endParaRPr lang="zh-CN" altLang="zh-CN" dirty="0"/>
          </a:p>
        </p:txBody>
      </p:sp>
      <p:sp>
        <p:nvSpPr>
          <p:cNvPr id="10" name="灯片编号占位符 4"/>
          <p:cNvSpPr>
            <a:spLocks noGrp="1"/>
          </p:cNvSpPr>
          <p:nvPr>
            <p:ph type="sldNum" sz="quarter" idx="12"/>
          </p:nvPr>
        </p:nvSpPr>
        <p:spPr>
          <a:xfrm>
            <a:off x="179388" y="6308725"/>
            <a:ext cx="1905000" cy="457200"/>
          </a:xfrm>
          <a:prstGeom prst="rect">
            <a:avLst/>
          </a:prstGeom>
        </p:spPr>
        <p:txBody>
          <a:bodyPr/>
          <a:lstStyle>
            <a:lvl1pPr>
              <a:defRPr smtClean="0"/>
            </a:lvl1pPr>
          </a:lstStyle>
          <a:p>
            <a:pPr>
              <a:defRPr/>
            </a:pPr>
            <a:fld id="{AAEA2A6A-9FAB-4ACC-8851-CD08EE589DB1}" type="slidenum">
              <a:rPr lang="zh-CN" altLang="zh-CN"/>
              <a:pPr>
                <a:defRPr/>
              </a:pPr>
              <a:t>‹#›</a:t>
            </a:fld>
            <a:endParaRPr lang="zh-CN" altLang="zh-CN"/>
          </a:p>
        </p:txBody>
      </p:sp>
      <p:pic>
        <p:nvPicPr>
          <p:cNvPr id="11" name="Picture 11" descr="Catch267"/>
          <p:cNvPicPr>
            <a:picLocks noChangeAspect="1" noChangeArrowheads="1"/>
          </p:cNvPicPr>
          <p:nvPr userDrawn="1"/>
        </p:nvPicPr>
        <p:blipFill>
          <a:blip r:embed="rId4" cstate="print"/>
          <a:srcRect/>
          <a:stretch>
            <a:fillRect/>
          </a:stretch>
        </p:blipFill>
        <p:spPr bwMode="auto">
          <a:xfrm>
            <a:off x="8305800" y="0"/>
            <a:ext cx="838200" cy="736600"/>
          </a:xfrm>
          <a:prstGeom prst="rect">
            <a:avLst/>
          </a:prstGeom>
          <a:noFill/>
          <a:ln w="9525">
            <a:noFill/>
            <a:miter lim="800000"/>
            <a:headEnd/>
            <a:tailEnd/>
          </a:ln>
        </p:spPr>
      </p:pic>
    </p:spTree>
    <p:extLst>
      <p:ext uri="{BB962C8B-B14F-4D97-AF65-F5344CB8AC3E}">
        <p14:creationId xmlns="" xmlns:p14="http://schemas.microsoft.com/office/powerpoint/2010/main" val="429206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376508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 xmlns:p14="http://schemas.microsoft.com/office/powerpoint/2010/main" val="3379181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076816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2805157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 xmlns:p14="http://schemas.microsoft.com/office/powerpoint/2010/main" val="2375740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51604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2427791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350089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8"/>
          <p:cNvSpPr>
            <a:spLocks noChangeShapeType="1"/>
          </p:cNvSpPr>
          <p:nvPr userDrawn="1"/>
        </p:nvSpPr>
        <p:spPr bwMode="auto">
          <a:xfrm>
            <a:off x="457200" y="1066800"/>
            <a:ext cx="8207375" cy="0"/>
          </a:xfrm>
          <a:prstGeom prst="line">
            <a:avLst/>
          </a:prstGeom>
          <a:noFill/>
          <a:ln w="4572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7" name="Rectangle 9"/>
          <p:cNvSpPr>
            <a:spLocks noChangeArrowheads="1"/>
          </p:cNvSpPr>
          <p:nvPr userDrawn="1"/>
        </p:nvSpPr>
        <p:spPr bwMode="auto">
          <a:xfrm>
            <a:off x="539552" y="6488668"/>
            <a:ext cx="3407296"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r>
              <a:rPr lang="zh-CN" altLang="en-US" sz="1800" b="1" baseline="0" dirty="0" smtClean="0">
                <a:solidFill>
                  <a:srgbClr val="0070C0"/>
                </a:solidFill>
              </a:rPr>
              <a:t>中国科学院合肥物质科学研究院</a:t>
            </a:r>
            <a:endParaRPr lang="en-US" altLang="zh-CN" dirty="0"/>
          </a:p>
        </p:txBody>
      </p:sp>
      <p:graphicFrame>
        <p:nvGraphicFramePr>
          <p:cNvPr id="1028" name="Object 14"/>
          <p:cNvGraphicFramePr>
            <a:graphicFrameLocks noChangeAspect="1"/>
          </p:cNvGraphicFramePr>
          <p:nvPr userDrawn="1"/>
        </p:nvGraphicFramePr>
        <p:xfrm>
          <a:off x="268288" y="5410200"/>
          <a:ext cx="8875712" cy="1003300"/>
        </p:xfrm>
        <a:graphic>
          <a:graphicData uri="http://schemas.openxmlformats.org/presentationml/2006/ole">
            <p:oleObj spid="_x0000_s1041" name="Image" r:id="rId16" imgW="8876190" imgH="1002821" progId="">
              <p:embed/>
            </p:oleObj>
          </a:graphicData>
        </a:graphic>
      </p:graphicFrame>
      <p:sp>
        <p:nvSpPr>
          <p:cNvPr id="1029" name="Text Box 15"/>
          <p:cNvSpPr txBox="1">
            <a:spLocks noChangeArrowheads="1"/>
          </p:cNvSpPr>
          <p:nvPr userDrawn="1"/>
        </p:nvSpPr>
        <p:spPr bwMode="auto">
          <a:xfrm>
            <a:off x="7453313" y="5743575"/>
            <a:ext cx="931862"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defRPr/>
            </a:pPr>
            <a:r>
              <a:rPr lang="en-US" altLang="zh-CN" sz="2000" b="1" i="1" smtClean="0"/>
              <a:t> C A S</a:t>
            </a:r>
          </a:p>
        </p:txBody>
      </p:sp>
      <p:pic>
        <p:nvPicPr>
          <p:cNvPr id="7" name="Picture 11" descr="Catch267"/>
          <p:cNvPicPr>
            <a:picLocks noChangeAspect="1" noChangeArrowheads="1"/>
          </p:cNvPicPr>
          <p:nvPr userDrawn="1"/>
        </p:nvPicPr>
        <p:blipFill>
          <a:blip r:embed="rId17" cstate="print"/>
          <a:srcRect/>
          <a:stretch>
            <a:fillRect/>
          </a:stretch>
        </p:blipFill>
        <p:spPr bwMode="auto">
          <a:xfrm>
            <a:off x="8305800" y="0"/>
            <a:ext cx="838200" cy="736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charset="-122"/>
        </a:defRPr>
      </a:lvl2pPr>
      <a:lvl3pPr algn="ctr" rtl="0" eaLnBrk="0" fontAlgn="base" hangingPunct="0">
        <a:spcBef>
          <a:spcPct val="0"/>
        </a:spcBef>
        <a:spcAft>
          <a:spcPct val="0"/>
        </a:spcAft>
        <a:defRPr sz="4400">
          <a:solidFill>
            <a:schemeClr val="tx2"/>
          </a:solidFill>
          <a:latin typeface="Arial" charset="0"/>
          <a:ea typeface="宋体" charset="-122"/>
        </a:defRPr>
      </a:lvl3pPr>
      <a:lvl4pPr algn="ctr" rtl="0" eaLnBrk="0" fontAlgn="base" hangingPunct="0">
        <a:spcBef>
          <a:spcPct val="0"/>
        </a:spcBef>
        <a:spcAft>
          <a:spcPct val="0"/>
        </a:spcAft>
        <a:defRPr sz="4400">
          <a:solidFill>
            <a:schemeClr val="tx2"/>
          </a:solidFill>
          <a:latin typeface="Arial" charset="0"/>
          <a:ea typeface="宋体" charset="-122"/>
        </a:defRPr>
      </a:lvl4pPr>
      <a:lvl5pPr algn="ctr" rtl="0" eaLnBrk="0" fontAlgn="base" hangingPunct="0">
        <a:spcBef>
          <a:spcPct val="0"/>
        </a:spcBef>
        <a:spcAft>
          <a:spcPct val="0"/>
        </a:spcAft>
        <a:defRPr sz="4400">
          <a:solidFill>
            <a:schemeClr val="tx2"/>
          </a:solidFill>
          <a:latin typeface="Arial" charset="0"/>
          <a:ea typeface="宋体" charset="-122"/>
        </a:defRPr>
      </a:lvl5pPr>
      <a:lvl6pPr marL="457200" algn="ctr" rtl="0" fontAlgn="base">
        <a:spcBef>
          <a:spcPct val="0"/>
        </a:spcBef>
        <a:spcAft>
          <a:spcPct val="0"/>
        </a:spcAft>
        <a:defRPr sz="4400">
          <a:solidFill>
            <a:schemeClr val="tx2"/>
          </a:solidFill>
          <a:latin typeface="Arial" charset="0"/>
          <a:ea typeface="宋体" charset="-122"/>
        </a:defRPr>
      </a:lvl6pPr>
      <a:lvl7pPr marL="914400" algn="ctr" rtl="0" fontAlgn="base">
        <a:spcBef>
          <a:spcPct val="0"/>
        </a:spcBef>
        <a:spcAft>
          <a:spcPct val="0"/>
        </a:spcAft>
        <a:defRPr sz="4400">
          <a:solidFill>
            <a:schemeClr val="tx2"/>
          </a:solidFill>
          <a:latin typeface="Arial" charset="0"/>
          <a:ea typeface="宋体" charset="-122"/>
        </a:defRPr>
      </a:lvl7pPr>
      <a:lvl8pPr marL="1371600" algn="ctr" rtl="0" fontAlgn="base">
        <a:spcBef>
          <a:spcPct val="0"/>
        </a:spcBef>
        <a:spcAft>
          <a:spcPct val="0"/>
        </a:spcAft>
        <a:defRPr sz="4400">
          <a:solidFill>
            <a:schemeClr val="tx2"/>
          </a:solidFill>
          <a:latin typeface="Arial" charset="0"/>
          <a:ea typeface="宋体" charset="-122"/>
        </a:defRPr>
      </a:lvl8pPr>
      <a:lvl9pPr marL="1828800" algn="ctr" rtl="0" fontAlgn="base">
        <a:spcBef>
          <a:spcPct val="0"/>
        </a:spcBef>
        <a:spcAft>
          <a:spcPct val="0"/>
        </a:spcAft>
        <a:defRPr sz="4400">
          <a:solidFill>
            <a:schemeClr val="tx2"/>
          </a:solidFill>
          <a:latin typeface="Arial" charset="0"/>
          <a:ea typeface="宋体"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7.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4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bwMode="auto">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altLang="zh-CN" dirty="0" smtClean="0">
                <a:solidFill>
                  <a:schemeClr val="accent2"/>
                </a:solidFill>
                <a:ea typeface="黑体" pitchFamily="2" charset="-122"/>
              </a:rPr>
              <a:t>2015</a:t>
            </a:r>
            <a:r>
              <a:rPr lang="zh-CN" altLang="en-US" dirty="0" smtClean="0">
                <a:solidFill>
                  <a:schemeClr val="accent2"/>
                </a:solidFill>
                <a:ea typeface="黑体" pitchFamily="2" charset="-122"/>
              </a:rPr>
              <a:t>质量检验员培训</a:t>
            </a:r>
          </a:p>
        </p:txBody>
      </p:sp>
      <p:sp>
        <p:nvSpPr>
          <p:cNvPr id="2" name="TextBox 1"/>
          <p:cNvSpPr txBox="1"/>
          <p:nvPr/>
        </p:nvSpPr>
        <p:spPr>
          <a:xfrm>
            <a:off x="4953000" y="4713288"/>
            <a:ext cx="2819400" cy="1077912"/>
          </a:xfrm>
          <a:prstGeom prst="rect">
            <a:avLst/>
          </a:prstGeom>
          <a:noFill/>
        </p:spPr>
        <p:txBody>
          <a:bodyPr>
            <a:spAutoFit/>
          </a:bodyPr>
          <a:lstStyle/>
          <a:p>
            <a:pPr>
              <a:defRPr/>
            </a:pPr>
            <a:r>
              <a:rPr lang="en-US" altLang="zh-CN" sz="3200" dirty="0">
                <a:solidFill>
                  <a:schemeClr val="accent2"/>
                </a:solidFill>
                <a:latin typeface="+mj-lt"/>
                <a:ea typeface="黑体" pitchFamily="2" charset="-122"/>
                <a:cs typeface="+mj-cs"/>
              </a:rPr>
              <a:t>——</a:t>
            </a:r>
            <a:r>
              <a:rPr lang="zh-CN" altLang="en-US" sz="3200" dirty="0">
                <a:solidFill>
                  <a:schemeClr val="accent2"/>
                </a:solidFill>
                <a:latin typeface="+mj-lt"/>
                <a:ea typeface="黑体" pitchFamily="2" charset="-122"/>
                <a:cs typeface="+mj-cs"/>
              </a:rPr>
              <a:t>陈国强</a:t>
            </a:r>
            <a:endParaRPr lang="en-US" altLang="zh-CN" sz="3200" dirty="0">
              <a:solidFill>
                <a:schemeClr val="accent2"/>
              </a:solidFill>
              <a:latin typeface="+mj-lt"/>
              <a:ea typeface="黑体" pitchFamily="2" charset="-122"/>
              <a:cs typeface="+mj-cs"/>
            </a:endParaRPr>
          </a:p>
          <a:p>
            <a:pPr>
              <a:defRPr/>
            </a:pPr>
            <a:r>
              <a:rPr lang="en-US" altLang="zh-CN" sz="3200" dirty="0">
                <a:solidFill>
                  <a:schemeClr val="accent2"/>
                </a:solidFill>
                <a:latin typeface="+mj-lt"/>
                <a:ea typeface="黑体" pitchFamily="2" charset="-122"/>
                <a:cs typeface="+mj-cs"/>
              </a:rPr>
              <a:t>2015</a:t>
            </a:r>
            <a:r>
              <a:rPr lang="zh-CN" altLang="en-US" sz="3200" dirty="0">
                <a:solidFill>
                  <a:schemeClr val="accent2"/>
                </a:solidFill>
                <a:latin typeface="+mj-lt"/>
                <a:ea typeface="黑体" pitchFamily="2" charset="-122"/>
                <a:cs typeface="+mj-cs"/>
              </a:rPr>
              <a:t>年</a:t>
            </a:r>
            <a:r>
              <a:rPr lang="en-US" altLang="zh-CN" sz="3200" dirty="0">
                <a:solidFill>
                  <a:schemeClr val="accent2"/>
                </a:solidFill>
                <a:latin typeface="+mj-lt"/>
                <a:ea typeface="黑体" pitchFamily="2" charset="-122"/>
                <a:cs typeface="+mj-cs"/>
              </a:rPr>
              <a:t>5</a:t>
            </a:r>
            <a:r>
              <a:rPr lang="zh-CN" altLang="en-US" sz="3200" dirty="0">
                <a:solidFill>
                  <a:schemeClr val="accent2"/>
                </a:solidFill>
                <a:latin typeface="+mj-lt"/>
                <a:ea typeface="黑体" pitchFamily="2" charset="-122"/>
                <a:cs typeface="+mj-cs"/>
              </a:rPr>
              <a:t>月</a:t>
            </a:r>
            <a:r>
              <a:rPr lang="en-US" altLang="zh-CN" sz="3200" dirty="0">
                <a:solidFill>
                  <a:schemeClr val="accent2"/>
                </a:solidFill>
                <a:latin typeface="+mj-lt"/>
                <a:ea typeface="黑体" pitchFamily="2" charset="-122"/>
                <a:cs typeface="+mj-cs"/>
              </a:rPr>
              <a:t>6</a:t>
            </a:r>
            <a:r>
              <a:rPr lang="zh-CN" altLang="en-US" sz="3200" dirty="0">
                <a:solidFill>
                  <a:schemeClr val="accent2"/>
                </a:solidFill>
                <a:latin typeface="+mj-lt"/>
                <a:ea typeface="黑体" pitchFamily="2" charset="-122"/>
                <a:cs typeface="+mj-cs"/>
              </a:rPr>
              <a:t>日</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检验的目的</a:t>
            </a:r>
          </a:p>
        </p:txBody>
      </p:sp>
      <p:sp>
        <p:nvSpPr>
          <p:cNvPr id="4" name="内容占位符 2"/>
          <p:cNvSpPr>
            <a:spLocks noGrp="1"/>
          </p:cNvSpPr>
          <p:nvPr>
            <p:ph idx="1"/>
          </p:nvPr>
        </p:nvSpPr>
        <p:spPr>
          <a:xfrm>
            <a:off x="-76200" y="4038600"/>
            <a:ext cx="8610600" cy="2011363"/>
          </a:xfrm>
        </p:spPr>
        <p:txBody>
          <a:bodyPr/>
          <a:lstStyle/>
          <a:p>
            <a:pPr marL="685800" lvl="2" defTabSz="1200150" eaLnBrk="1" hangingPunct="1">
              <a:lnSpc>
                <a:spcPct val="90000"/>
              </a:lnSpc>
              <a:spcAft>
                <a:spcPct val="15000"/>
              </a:spcAft>
              <a:buFontTx/>
              <a:buChar char="••"/>
              <a:defRPr/>
            </a:pPr>
            <a:r>
              <a:rPr lang="zh-CN" altLang="en-US" sz="2700" dirty="0" smtClean="0">
                <a:latin typeface="微软雅黑" pitchFamily="34" charset="-122"/>
                <a:ea typeface="微软雅黑" pitchFamily="34" charset="-122"/>
              </a:rPr>
              <a:t>检验的目的：</a:t>
            </a:r>
            <a:endParaRPr lang="en-US" altLang="zh-CN" sz="27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300" b="1" dirty="0" smtClean="0">
                <a:solidFill>
                  <a:srgbClr val="CC3300"/>
                </a:solidFill>
                <a:latin typeface="微软雅黑" pitchFamily="34" charset="-122"/>
                <a:ea typeface="微软雅黑" pitchFamily="34" charset="-122"/>
              </a:rPr>
              <a:t>判断交验产品是否符合要求，为验收过拒收产品提供依据</a:t>
            </a:r>
            <a:endParaRPr lang="en-US" altLang="zh-CN" sz="2300" b="1" dirty="0" smtClean="0">
              <a:solidFill>
                <a:srgbClr val="CC3300"/>
              </a:solidFill>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300" kern="1200" dirty="0" smtClean="0">
                <a:latin typeface="微软雅黑" pitchFamily="34" charset="-122"/>
                <a:ea typeface="微软雅黑" pitchFamily="34" charset="-122"/>
              </a:rPr>
              <a:t>但是注意检验结论只是“合格”与“不合格”，            并不是“接收”或“拒收”。</a:t>
            </a:r>
          </a:p>
        </p:txBody>
      </p:sp>
      <p:grpSp>
        <p:nvGrpSpPr>
          <p:cNvPr id="11268" name="组合 5"/>
          <p:cNvGrpSpPr>
            <a:grpSpLocks/>
          </p:cNvGrpSpPr>
          <p:nvPr/>
        </p:nvGrpSpPr>
        <p:grpSpPr bwMode="auto">
          <a:xfrm>
            <a:off x="1524000" y="736600"/>
            <a:ext cx="6096000" cy="4064000"/>
            <a:chOff x="1524000" y="736600"/>
            <a:chExt cx="6096000" cy="4064000"/>
          </a:xfrm>
        </p:grpSpPr>
        <p:graphicFrame>
          <p:nvGraphicFramePr>
            <p:cNvPr id="2" name="图示 1"/>
            <p:cNvGraphicFramePr/>
            <p:nvPr/>
          </p:nvGraphicFramePr>
          <p:xfrm>
            <a:off x="1524000" y="7366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十字星 2"/>
            <p:cNvSpPr/>
            <p:nvPr/>
          </p:nvSpPr>
          <p:spPr>
            <a:xfrm rot="1730493">
              <a:off x="2154238" y="1298575"/>
              <a:ext cx="838200" cy="762000"/>
            </a:xfrm>
            <a:prstGeom prst="star4">
              <a:avLst>
                <a:gd name="adj" fmla="val 39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半闭框 4"/>
            <p:cNvSpPr/>
            <p:nvPr/>
          </p:nvSpPr>
          <p:spPr>
            <a:xfrm rot="12806889">
              <a:off x="6434138" y="1030288"/>
              <a:ext cx="552450" cy="1360487"/>
            </a:xfrm>
            <a:prstGeom prst="halfFrame">
              <a:avLst>
                <a:gd name="adj1" fmla="val 1055"/>
                <a:gd name="adj2" fmla="val 2953"/>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gr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生产过程的质量检验</a:t>
            </a:r>
            <a:endParaRPr lang="zh-CN" altLang="en-US" sz="2800" smtClean="0"/>
          </a:p>
        </p:txBody>
      </p:sp>
      <p:grpSp>
        <p:nvGrpSpPr>
          <p:cNvPr id="100355" name="Group 96"/>
          <p:cNvGrpSpPr>
            <a:grpSpLocks/>
          </p:cNvGrpSpPr>
          <p:nvPr/>
        </p:nvGrpSpPr>
        <p:grpSpPr bwMode="auto">
          <a:xfrm>
            <a:off x="1057275" y="1228725"/>
            <a:ext cx="1041400" cy="1062038"/>
            <a:chOff x="1016388" y="738757"/>
            <a:chExt cx="731924" cy="747989"/>
          </a:xfrm>
        </p:grpSpPr>
        <p:grpSp>
          <p:nvGrpSpPr>
            <p:cNvPr id="100415" name="Group 51"/>
            <p:cNvGrpSpPr>
              <a:grpSpLocks/>
            </p:cNvGrpSpPr>
            <p:nvPr/>
          </p:nvGrpSpPr>
          <p:grpSpPr bwMode="auto">
            <a:xfrm>
              <a:off x="1016388" y="754823"/>
              <a:ext cx="731924" cy="731923"/>
              <a:chOff x="1704975" y="1095375"/>
              <a:chExt cx="1514475" cy="1514475"/>
            </a:xfrm>
          </p:grpSpPr>
          <p:sp>
            <p:nvSpPr>
              <p:cNvPr id="38" name="Oval 7"/>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39"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100416"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1</a:t>
              </a:r>
            </a:p>
          </p:txBody>
        </p:sp>
      </p:grpSp>
      <p:sp>
        <p:nvSpPr>
          <p:cNvPr id="40" name="Flowchart: Merge 3"/>
          <p:cNvSpPr/>
          <p:nvPr/>
        </p:nvSpPr>
        <p:spPr>
          <a:xfrm>
            <a:off x="189864"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0359" name="Rektangel 76"/>
          <p:cNvSpPr>
            <a:spLocks noChangeArrowheads="1"/>
          </p:cNvSpPr>
          <p:nvPr/>
        </p:nvSpPr>
        <p:spPr bwMode="auto">
          <a:xfrm>
            <a:off x="890588" y="1703388"/>
            <a:ext cx="14986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dirty="0">
                <a:latin typeface="华文新魏" pitchFamily="2" charset="-122"/>
                <a:ea typeface="华文新魏" pitchFamily="2" charset="-122"/>
              </a:rPr>
              <a:t>外购器材和外协件的检验</a:t>
            </a:r>
            <a:endParaRPr lang="da-DK" sz="2400" dirty="0">
              <a:latin typeface="华文新魏" pitchFamily="2" charset="-122"/>
              <a:ea typeface="华文新魏" pitchFamily="2" charset="-122"/>
            </a:endParaRPr>
          </a:p>
        </p:txBody>
      </p:sp>
      <p:grpSp>
        <p:nvGrpSpPr>
          <p:cNvPr id="100360" name="Group 96"/>
          <p:cNvGrpSpPr>
            <a:grpSpLocks/>
          </p:cNvGrpSpPr>
          <p:nvPr/>
        </p:nvGrpSpPr>
        <p:grpSpPr bwMode="auto">
          <a:xfrm>
            <a:off x="1057275" y="3724275"/>
            <a:ext cx="1041400" cy="1063625"/>
            <a:chOff x="1016388" y="738757"/>
            <a:chExt cx="731924" cy="747991"/>
          </a:xfrm>
        </p:grpSpPr>
        <p:grpSp>
          <p:nvGrpSpPr>
            <p:cNvPr id="100409" name="Group 51"/>
            <p:cNvGrpSpPr>
              <a:grpSpLocks/>
            </p:cNvGrpSpPr>
            <p:nvPr/>
          </p:nvGrpSpPr>
          <p:grpSpPr bwMode="auto">
            <a:xfrm>
              <a:off x="1016388" y="754824"/>
              <a:ext cx="731924" cy="731924"/>
              <a:chOff x="1704975" y="1095375"/>
              <a:chExt cx="1514475" cy="1514475"/>
            </a:xfrm>
          </p:grpSpPr>
          <p:sp>
            <p:nvSpPr>
              <p:cNvPr id="45" name="Oval 13"/>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46"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10041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2</a:t>
              </a:r>
            </a:p>
          </p:txBody>
        </p:sp>
      </p:grpSp>
      <p:sp>
        <p:nvSpPr>
          <p:cNvPr id="47" name="Flowchart: Merge 15"/>
          <p:cNvSpPr/>
          <p:nvPr/>
        </p:nvSpPr>
        <p:spPr>
          <a:xfrm>
            <a:off x="189864"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0364" name="Rektangel 76"/>
          <p:cNvSpPr>
            <a:spLocks noChangeArrowheads="1"/>
          </p:cNvSpPr>
          <p:nvPr/>
        </p:nvSpPr>
        <p:spPr bwMode="auto">
          <a:xfrm>
            <a:off x="904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工序质量检验</a:t>
            </a:r>
            <a:endParaRPr lang="da-DK" sz="2400">
              <a:latin typeface="华文新魏" pitchFamily="2" charset="-122"/>
              <a:ea typeface="华文新魏" pitchFamily="2" charset="-122"/>
            </a:endParaRPr>
          </a:p>
        </p:txBody>
      </p:sp>
      <p:grpSp>
        <p:nvGrpSpPr>
          <p:cNvPr id="100365" name="Group 96"/>
          <p:cNvGrpSpPr>
            <a:grpSpLocks/>
          </p:cNvGrpSpPr>
          <p:nvPr/>
        </p:nvGrpSpPr>
        <p:grpSpPr bwMode="auto">
          <a:xfrm>
            <a:off x="3992563" y="1228725"/>
            <a:ext cx="1041400" cy="1062038"/>
            <a:chOff x="1016388" y="738757"/>
            <a:chExt cx="731924" cy="747989"/>
          </a:xfrm>
        </p:grpSpPr>
        <p:grpSp>
          <p:nvGrpSpPr>
            <p:cNvPr id="100403" name="Group 51"/>
            <p:cNvGrpSpPr>
              <a:grpSpLocks/>
            </p:cNvGrpSpPr>
            <p:nvPr/>
          </p:nvGrpSpPr>
          <p:grpSpPr bwMode="auto">
            <a:xfrm>
              <a:off x="1016388" y="754823"/>
              <a:ext cx="731924" cy="731923"/>
              <a:chOff x="1704975" y="1095375"/>
              <a:chExt cx="1514475" cy="1514475"/>
            </a:xfrm>
          </p:grpSpPr>
          <p:sp>
            <p:nvSpPr>
              <p:cNvPr id="52" name="Oval 20"/>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53"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100404"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3</a:t>
              </a:r>
            </a:p>
          </p:txBody>
        </p:sp>
      </p:grpSp>
      <p:sp>
        <p:nvSpPr>
          <p:cNvPr id="54" name="Flowchart: Merge 22"/>
          <p:cNvSpPr/>
          <p:nvPr/>
        </p:nvSpPr>
        <p:spPr>
          <a:xfrm>
            <a:off x="3125088"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0369" name="Rektangel 76"/>
          <p:cNvSpPr>
            <a:spLocks noChangeArrowheads="1"/>
          </p:cNvSpPr>
          <p:nvPr/>
        </p:nvSpPr>
        <p:spPr bwMode="auto">
          <a:xfrm>
            <a:off x="3825875"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最终成品检验</a:t>
            </a:r>
            <a:endParaRPr lang="da-DK" sz="2400">
              <a:latin typeface="华文新魏" pitchFamily="2" charset="-122"/>
              <a:ea typeface="华文新魏" pitchFamily="2" charset="-122"/>
            </a:endParaRPr>
          </a:p>
        </p:txBody>
      </p:sp>
      <p:grpSp>
        <p:nvGrpSpPr>
          <p:cNvPr id="100370" name="Group 96"/>
          <p:cNvGrpSpPr>
            <a:grpSpLocks/>
          </p:cNvGrpSpPr>
          <p:nvPr/>
        </p:nvGrpSpPr>
        <p:grpSpPr bwMode="auto">
          <a:xfrm>
            <a:off x="3992563" y="3724275"/>
            <a:ext cx="1041400" cy="1063625"/>
            <a:chOff x="1016388" y="738757"/>
            <a:chExt cx="731924" cy="747991"/>
          </a:xfrm>
        </p:grpSpPr>
        <p:grpSp>
          <p:nvGrpSpPr>
            <p:cNvPr id="100397" name="Group 51"/>
            <p:cNvGrpSpPr>
              <a:grpSpLocks/>
            </p:cNvGrpSpPr>
            <p:nvPr/>
          </p:nvGrpSpPr>
          <p:grpSpPr bwMode="auto">
            <a:xfrm>
              <a:off x="1016388" y="754824"/>
              <a:ext cx="731924" cy="731924"/>
              <a:chOff x="1704975" y="1095375"/>
              <a:chExt cx="1514475" cy="1514475"/>
            </a:xfrm>
          </p:grpSpPr>
          <p:sp>
            <p:nvSpPr>
              <p:cNvPr id="59" name="Oval 27"/>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60"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100398"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4</a:t>
              </a:r>
            </a:p>
          </p:txBody>
        </p:sp>
      </p:grpSp>
      <p:sp>
        <p:nvSpPr>
          <p:cNvPr id="61" name="Flowchart: Merge 29"/>
          <p:cNvSpPr/>
          <p:nvPr/>
        </p:nvSpPr>
        <p:spPr>
          <a:xfrm>
            <a:off x="3125088"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0374" name="Rektangel 76"/>
          <p:cNvSpPr>
            <a:spLocks noChangeArrowheads="1"/>
          </p:cNvSpPr>
          <p:nvPr/>
        </p:nvSpPr>
        <p:spPr bwMode="auto">
          <a:xfrm>
            <a:off x="3825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产品配套交付检查</a:t>
            </a:r>
            <a:endParaRPr lang="da-DK" sz="2400">
              <a:latin typeface="华文新魏" pitchFamily="2" charset="-122"/>
              <a:ea typeface="华文新魏" pitchFamily="2" charset="-122"/>
            </a:endParaRPr>
          </a:p>
        </p:txBody>
      </p:sp>
      <p:grpSp>
        <p:nvGrpSpPr>
          <p:cNvPr id="100375" name="Group 96"/>
          <p:cNvGrpSpPr>
            <a:grpSpLocks/>
          </p:cNvGrpSpPr>
          <p:nvPr/>
        </p:nvGrpSpPr>
        <p:grpSpPr bwMode="auto">
          <a:xfrm>
            <a:off x="6927850" y="1228725"/>
            <a:ext cx="1041400" cy="1062038"/>
            <a:chOff x="1016388" y="738757"/>
            <a:chExt cx="731924" cy="747989"/>
          </a:xfrm>
        </p:grpSpPr>
        <p:grpSp>
          <p:nvGrpSpPr>
            <p:cNvPr id="100391" name="Group 51"/>
            <p:cNvGrpSpPr>
              <a:grpSpLocks/>
            </p:cNvGrpSpPr>
            <p:nvPr/>
          </p:nvGrpSpPr>
          <p:grpSpPr bwMode="auto">
            <a:xfrm>
              <a:off x="1016388" y="754823"/>
              <a:ext cx="731924" cy="731923"/>
              <a:chOff x="1704975" y="1095375"/>
              <a:chExt cx="1514475" cy="1514475"/>
            </a:xfrm>
          </p:grpSpPr>
          <p:sp>
            <p:nvSpPr>
              <p:cNvPr id="66" name="Oval 34"/>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67" name="Oval 4"/>
              <p:cNvSpPr/>
              <p:nvPr/>
            </p:nvSpPr>
            <p:spPr>
              <a:xfrm>
                <a:off x="1781186" y="1143011"/>
                <a:ext cx="1362055" cy="1362054"/>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10039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5</a:t>
              </a:r>
            </a:p>
          </p:txBody>
        </p:sp>
      </p:grpSp>
      <p:sp>
        <p:nvSpPr>
          <p:cNvPr id="68" name="Flowchart: Merge 36"/>
          <p:cNvSpPr/>
          <p:nvPr/>
        </p:nvSpPr>
        <p:spPr>
          <a:xfrm>
            <a:off x="6060312"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solidFill>
                <a:srgbClr val="3333FF"/>
              </a:solidFill>
              <a:latin typeface="华文新魏" pitchFamily="2" charset="-122"/>
              <a:ea typeface="华文新魏" pitchFamily="2" charset="-122"/>
            </a:endParaRPr>
          </a:p>
        </p:txBody>
      </p:sp>
      <p:sp>
        <p:nvSpPr>
          <p:cNvPr id="100379" name="Rektangel 76"/>
          <p:cNvSpPr>
            <a:spLocks noChangeArrowheads="1"/>
          </p:cNvSpPr>
          <p:nvPr/>
        </p:nvSpPr>
        <p:spPr bwMode="auto">
          <a:xfrm>
            <a:off x="6786563"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solidFill>
                  <a:srgbClr val="3333FF"/>
                </a:solidFill>
                <a:latin typeface="华文新魏" pitchFamily="2" charset="-122"/>
                <a:ea typeface="华文新魏" pitchFamily="2" charset="-122"/>
              </a:rPr>
              <a:t>例行试验的检验</a:t>
            </a:r>
            <a:endParaRPr lang="da-DK" sz="2400">
              <a:solidFill>
                <a:srgbClr val="3333FF"/>
              </a:solidFill>
              <a:latin typeface="华文新魏" pitchFamily="2" charset="-122"/>
              <a:ea typeface="华文新魏" pitchFamily="2" charset="-122"/>
            </a:endParaRPr>
          </a:p>
        </p:txBody>
      </p:sp>
      <p:grpSp>
        <p:nvGrpSpPr>
          <p:cNvPr id="100380" name="Group 96"/>
          <p:cNvGrpSpPr>
            <a:grpSpLocks/>
          </p:cNvGrpSpPr>
          <p:nvPr/>
        </p:nvGrpSpPr>
        <p:grpSpPr bwMode="auto">
          <a:xfrm>
            <a:off x="6927850" y="3724275"/>
            <a:ext cx="1041400" cy="1063625"/>
            <a:chOff x="1016388" y="738757"/>
            <a:chExt cx="731924" cy="747991"/>
          </a:xfrm>
        </p:grpSpPr>
        <p:grpSp>
          <p:nvGrpSpPr>
            <p:cNvPr id="100385" name="Group 51"/>
            <p:cNvGrpSpPr>
              <a:grpSpLocks/>
            </p:cNvGrpSpPr>
            <p:nvPr/>
          </p:nvGrpSpPr>
          <p:grpSpPr bwMode="auto">
            <a:xfrm>
              <a:off x="1016388" y="754824"/>
              <a:ext cx="731924" cy="731924"/>
              <a:chOff x="1704975" y="1095375"/>
              <a:chExt cx="1514475" cy="1514475"/>
            </a:xfrm>
          </p:grpSpPr>
          <p:sp>
            <p:nvSpPr>
              <p:cNvPr id="73" name="Oval 41"/>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74"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100386"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6</a:t>
              </a:r>
            </a:p>
          </p:txBody>
        </p:sp>
      </p:grpSp>
      <p:sp>
        <p:nvSpPr>
          <p:cNvPr id="75" name="Flowchart: Merge 43"/>
          <p:cNvSpPr/>
          <p:nvPr/>
        </p:nvSpPr>
        <p:spPr>
          <a:xfrm>
            <a:off x="6060312"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0384" name="Rektangel 76"/>
          <p:cNvSpPr>
            <a:spLocks noChangeArrowheads="1"/>
          </p:cNvSpPr>
          <p:nvPr/>
        </p:nvSpPr>
        <p:spPr bwMode="auto">
          <a:xfrm>
            <a:off x="6761163"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检验记录的填写</a:t>
            </a:r>
            <a:endParaRPr lang="da-DK" sz="2400">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产品配套交付检查</a:t>
            </a:r>
          </a:p>
        </p:txBody>
      </p:sp>
      <p:sp>
        <p:nvSpPr>
          <p:cNvPr id="101379"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1380"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1381"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1382" name="矩形 1"/>
          <p:cNvSpPr>
            <a:spLocks noChangeArrowheads="1"/>
          </p:cNvSpPr>
          <p:nvPr/>
        </p:nvSpPr>
        <p:spPr bwMode="auto">
          <a:xfrm>
            <a:off x="533400" y="1219200"/>
            <a:ext cx="8077200" cy="349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向用户移交产品</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700" dirty="0">
              <a:latin typeface="微软雅黑" pitchFamily="34" charset="-122"/>
              <a:ea typeface="微软雅黑" pitchFamily="34" charset="-122"/>
            </a:endParaRPr>
          </a:p>
          <a:p>
            <a:pPr marL="812800" lvl="2" indent="-457200">
              <a:lnSpc>
                <a:spcPct val="130000"/>
              </a:lnSpc>
              <a:spcBef>
                <a:spcPts val="1200"/>
              </a:spcBef>
              <a:buFont typeface="Arial" charset="0"/>
              <a:buAutoNum type="arabicPeriod"/>
            </a:pPr>
            <a:r>
              <a:rPr lang="zh-CN" altLang="en-US" sz="2000" dirty="0">
                <a:latin typeface="微软雅黑" pitchFamily="34" charset="-122"/>
                <a:ea typeface="微软雅黑" pitchFamily="34" charset="-122"/>
              </a:rPr>
              <a:t>检查产品外表有无伤痕，铅封与保护堵盖是否正常，并将产品</a:t>
            </a:r>
            <a:r>
              <a:rPr lang="zh-CN" altLang="en-US" sz="2000" b="1" dirty="0">
                <a:solidFill>
                  <a:srgbClr val="FF0000"/>
                </a:solidFill>
                <a:latin typeface="微软雅黑" pitchFamily="34" charset="-122"/>
                <a:ea typeface="微软雅黑" pitchFamily="34" charset="-122"/>
              </a:rPr>
              <a:t>恢复到交付状态</a:t>
            </a:r>
            <a:r>
              <a:rPr lang="zh-CN" altLang="en-US" sz="2000" dirty="0">
                <a:latin typeface="微软雅黑" pitchFamily="34" charset="-122"/>
                <a:ea typeface="微软雅黑" pitchFamily="34" charset="-122"/>
              </a:rPr>
              <a:t>。</a:t>
            </a:r>
          </a:p>
          <a:p>
            <a:pPr marL="812800" lvl="2" indent="-457200">
              <a:lnSpc>
                <a:spcPct val="130000"/>
              </a:lnSpc>
              <a:spcBef>
                <a:spcPts val="1200"/>
              </a:spcBef>
              <a:buFont typeface="Arial" charset="0"/>
              <a:buAutoNum type="arabicPeriod"/>
            </a:pPr>
            <a:r>
              <a:rPr lang="zh-CN" altLang="en-US" sz="2000" dirty="0">
                <a:latin typeface="微软雅黑" pitchFamily="34" charset="-122"/>
                <a:ea typeface="微软雅黑" pitchFamily="34" charset="-122"/>
              </a:rPr>
              <a:t>在产品证明书上填记铁路或公路</a:t>
            </a:r>
            <a:r>
              <a:rPr lang="zh-CN" altLang="en-US" sz="2000" b="1" dirty="0">
                <a:solidFill>
                  <a:srgbClr val="FF0000"/>
                </a:solidFill>
                <a:latin typeface="微软雅黑" pitchFamily="34" charset="-122"/>
                <a:ea typeface="微软雅黑" pitchFamily="34" charset="-122"/>
              </a:rPr>
              <a:t>运输</a:t>
            </a:r>
            <a:r>
              <a:rPr lang="zh-CN" altLang="en-US" sz="2000" dirty="0">
                <a:latin typeface="微软雅黑" pitchFamily="34" charset="-122"/>
                <a:ea typeface="微软雅黑" pitchFamily="34" charset="-122"/>
              </a:rPr>
              <a:t>中的主要问题并签字。</a:t>
            </a:r>
          </a:p>
          <a:p>
            <a:pPr marL="812800" lvl="2" indent="-457200">
              <a:lnSpc>
                <a:spcPct val="130000"/>
              </a:lnSpc>
              <a:spcBef>
                <a:spcPts val="1200"/>
              </a:spcBef>
              <a:buFont typeface="Arial" charset="0"/>
              <a:buAutoNum type="arabicPeriod"/>
            </a:pPr>
            <a:r>
              <a:rPr lang="zh-CN" altLang="en-US" sz="2000" dirty="0">
                <a:latin typeface="微软雅黑" pitchFamily="34" charset="-122"/>
                <a:ea typeface="微软雅黑" pitchFamily="34" charset="-122"/>
              </a:rPr>
              <a:t>向接收方移交产品，产品配套件和产品质量证明文件等，交接双方应当面</a:t>
            </a:r>
            <a:r>
              <a:rPr lang="zh-CN" altLang="en-US" sz="2000" b="1" dirty="0">
                <a:solidFill>
                  <a:srgbClr val="FF0000"/>
                </a:solidFill>
                <a:latin typeface="微软雅黑" pitchFamily="34" charset="-122"/>
                <a:ea typeface="微软雅黑" pitchFamily="34" charset="-122"/>
              </a:rPr>
              <a:t>逐项检查</a:t>
            </a:r>
            <a:r>
              <a:rPr lang="zh-CN" altLang="en-US" sz="2000" dirty="0">
                <a:latin typeface="微软雅黑" pitchFamily="34" charset="-122"/>
                <a:ea typeface="微软雅黑" pitchFamily="34" charset="-122"/>
              </a:rPr>
              <a:t>，经双方确认无误后，即在</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产品证明书</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和</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产品交接单</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上签字，作为双方</a:t>
            </a:r>
            <a:r>
              <a:rPr lang="zh-CN" altLang="en-US" sz="2000" b="1" dirty="0">
                <a:solidFill>
                  <a:srgbClr val="FF0000"/>
                </a:solidFill>
                <a:latin typeface="微软雅黑" pitchFamily="34" charset="-122"/>
                <a:ea typeface="微软雅黑" pitchFamily="34" charset="-122"/>
              </a:rPr>
              <a:t>完成交接</a:t>
            </a:r>
            <a:r>
              <a:rPr lang="zh-CN" altLang="en-US" sz="2000" dirty="0">
                <a:latin typeface="微软雅黑" pitchFamily="34" charset="-122"/>
                <a:ea typeface="微软雅黑" pitchFamily="34" charset="-122"/>
              </a:rPr>
              <a:t>的依据。</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生产过程的质量检验</a:t>
            </a:r>
            <a:endParaRPr lang="zh-CN" altLang="en-US" sz="2800" smtClean="0"/>
          </a:p>
        </p:txBody>
      </p:sp>
      <p:grpSp>
        <p:nvGrpSpPr>
          <p:cNvPr id="102403" name="Group 96"/>
          <p:cNvGrpSpPr>
            <a:grpSpLocks/>
          </p:cNvGrpSpPr>
          <p:nvPr/>
        </p:nvGrpSpPr>
        <p:grpSpPr bwMode="auto">
          <a:xfrm>
            <a:off x="1057275" y="1228725"/>
            <a:ext cx="1041400" cy="1062038"/>
            <a:chOff x="1016388" y="738757"/>
            <a:chExt cx="731924" cy="747989"/>
          </a:xfrm>
        </p:grpSpPr>
        <p:grpSp>
          <p:nvGrpSpPr>
            <p:cNvPr id="102463" name="Group 51"/>
            <p:cNvGrpSpPr>
              <a:grpSpLocks/>
            </p:cNvGrpSpPr>
            <p:nvPr/>
          </p:nvGrpSpPr>
          <p:grpSpPr bwMode="auto">
            <a:xfrm>
              <a:off x="1016388" y="754823"/>
              <a:ext cx="731924" cy="731923"/>
              <a:chOff x="1704975" y="1095375"/>
              <a:chExt cx="1514475" cy="1514475"/>
            </a:xfrm>
          </p:grpSpPr>
          <p:sp>
            <p:nvSpPr>
              <p:cNvPr id="38" name="Oval 7"/>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39"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102464"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1</a:t>
              </a:r>
            </a:p>
          </p:txBody>
        </p:sp>
      </p:grpSp>
      <p:sp>
        <p:nvSpPr>
          <p:cNvPr id="40" name="Flowchart: Merge 3"/>
          <p:cNvSpPr/>
          <p:nvPr/>
        </p:nvSpPr>
        <p:spPr>
          <a:xfrm>
            <a:off x="189864"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2407" name="Rektangel 76"/>
          <p:cNvSpPr>
            <a:spLocks noChangeArrowheads="1"/>
          </p:cNvSpPr>
          <p:nvPr/>
        </p:nvSpPr>
        <p:spPr bwMode="auto">
          <a:xfrm>
            <a:off x="890588" y="1703388"/>
            <a:ext cx="14986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外购器材和外协件的检验</a:t>
            </a:r>
            <a:endParaRPr lang="da-DK" sz="2400">
              <a:latin typeface="华文新魏" pitchFamily="2" charset="-122"/>
              <a:ea typeface="华文新魏" pitchFamily="2" charset="-122"/>
            </a:endParaRPr>
          </a:p>
        </p:txBody>
      </p:sp>
      <p:grpSp>
        <p:nvGrpSpPr>
          <p:cNvPr id="102408" name="Group 96"/>
          <p:cNvGrpSpPr>
            <a:grpSpLocks/>
          </p:cNvGrpSpPr>
          <p:nvPr/>
        </p:nvGrpSpPr>
        <p:grpSpPr bwMode="auto">
          <a:xfrm>
            <a:off x="1057275" y="3724275"/>
            <a:ext cx="1041400" cy="1063625"/>
            <a:chOff x="1016388" y="738757"/>
            <a:chExt cx="731924" cy="747991"/>
          </a:xfrm>
        </p:grpSpPr>
        <p:grpSp>
          <p:nvGrpSpPr>
            <p:cNvPr id="102457" name="Group 51"/>
            <p:cNvGrpSpPr>
              <a:grpSpLocks/>
            </p:cNvGrpSpPr>
            <p:nvPr/>
          </p:nvGrpSpPr>
          <p:grpSpPr bwMode="auto">
            <a:xfrm>
              <a:off x="1016388" y="754824"/>
              <a:ext cx="731924" cy="731924"/>
              <a:chOff x="1704975" y="1095375"/>
              <a:chExt cx="1514475" cy="1514475"/>
            </a:xfrm>
          </p:grpSpPr>
          <p:sp>
            <p:nvSpPr>
              <p:cNvPr id="45" name="Oval 13"/>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46"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102458"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2</a:t>
              </a:r>
            </a:p>
          </p:txBody>
        </p:sp>
      </p:grpSp>
      <p:sp>
        <p:nvSpPr>
          <p:cNvPr id="47" name="Flowchart: Merge 15"/>
          <p:cNvSpPr/>
          <p:nvPr/>
        </p:nvSpPr>
        <p:spPr>
          <a:xfrm>
            <a:off x="189864"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2412" name="Rektangel 76"/>
          <p:cNvSpPr>
            <a:spLocks noChangeArrowheads="1"/>
          </p:cNvSpPr>
          <p:nvPr/>
        </p:nvSpPr>
        <p:spPr bwMode="auto">
          <a:xfrm>
            <a:off x="904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工序质量检验</a:t>
            </a:r>
            <a:endParaRPr lang="da-DK" sz="2400">
              <a:latin typeface="华文新魏" pitchFamily="2" charset="-122"/>
              <a:ea typeface="华文新魏" pitchFamily="2" charset="-122"/>
            </a:endParaRPr>
          </a:p>
        </p:txBody>
      </p:sp>
      <p:grpSp>
        <p:nvGrpSpPr>
          <p:cNvPr id="102413" name="Group 96"/>
          <p:cNvGrpSpPr>
            <a:grpSpLocks/>
          </p:cNvGrpSpPr>
          <p:nvPr/>
        </p:nvGrpSpPr>
        <p:grpSpPr bwMode="auto">
          <a:xfrm>
            <a:off x="3992563" y="1228725"/>
            <a:ext cx="1041400" cy="1062038"/>
            <a:chOff x="1016388" y="738757"/>
            <a:chExt cx="731924" cy="747989"/>
          </a:xfrm>
        </p:grpSpPr>
        <p:grpSp>
          <p:nvGrpSpPr>
            <p:cNvPr id="102451" name="Group 51"/>
            <p:cNvGrpSpPr>
              <a:grpSpLocks/>
            </p:cNvGrpSpPr>
            <p:nvPr/>
          </p:nvGrpSpPr>
          <p:grpSpPr bwMode="auto">
            <a:xfrm>
              <a:off x="1016388" y="754823"/>
              <a:ext cx="731924" cy="731923"/>
              <a:chOff x="1704975" y="1095375"/>
              <a:chExt cx="1514475" cy="1514475"/>
            </a:xfrm>
          </p:grpSpPr>
          <p:sp>
            <p:nvSpPr>
              <p:cNvPr id="52" name="Oval 20"/>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53"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10245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3</a:t>
              </a:r>
            </a:p>
          </p:txBody>
        </p:sp>
      </p:grpSp>
      <p:sp>
        <p:nvSpPr>
          <p:cNvPr id="54" name="Flowchart: Merge 22"/>
          <p:cNvSpPr/>
          <p:nvPr/>
        </p:nvSpPr>
        <p:spPr>
          <a:xfrm>
            <a:off x="3125088"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2417" name="Rektangel 76"/>
          <p:cNvSpPr>
            <a:spLocks noChangeArrowheads="1"/>
          </p:cNvSpPr>
          <p:nvPr/>
        </p:nvSpPr>
        <p:spPr bwMode="auto">
          <a:xfrm>
            <a:off x="3825875"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最终成品检验</a:t>
            </a:r>
            <a:endParaRPr lang="da-DK" sz="2400">
              <a:latin typeface="华文新魏" pitchFamily="2" charset="-122"/>
              <a:ea typeface="华文新魏" pitchFamily="2" charset="-122"/>
            </a:endParaRPr>
          </a:p>
        </p:txBody>
      </p:sp>
      <p:grpSp>
        <p:nvGrpSpPr>
          <p:cNvPr id="102418" name="Group 96"/>
          <p:cNvGrpSpPr>
            <a:grpSpLocks/>
          </p:cNvGrpSpPr>
          <p:nvPr/>
        </p:nvGrpSpPr>
        <p:grpSpPr bwMode="auto">
          <a:xfrm>
            <a:off x="3992563" y="3724275"/>
            <a:ext cx="1041400" cy="1063625"/>
            <a:chOff x="1016388" y="738757"/>
            <a:chExt cx="731924" cy="747991"/>
          </a:xfrm>
        </p:grpSpPr>
        <p:grpSp>
          <p:nvGrpSpPr>
            <p:cNvPr id="102445" name="Group 51"/>
            <p:cNvGrpSpPr>
              <a:grpSpLocks/>
            </p:cNvGrpSpPr>
            <p:nvPr/>
          </p:nvGrpSpPr>
          <p:grpSpPr bwMode="auto">
            <a:xfrm>
              <a:off x="1016388" y="754824"/>
              <a:ext cx="731924" cy="731924"/>
              <a:chOff x="1704975" y="1095375"/>
              <a:chExt cx="1514475" cy="1514475"/>
            </a:xfrm>
          </p:grpSpPr>
          <p:sp>
            <p:nvSpPr>
              <p:cNvPr id="59" name="Oval 27"/>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60"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102446"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4</a:t>
              </a:r>
            </a:p>
          </p:txBody>
        </p:sp>
      </p:grpSp>
      <p:sp>
        <p:nvSpPr>
          <p:cNvPr id="61" name="Flowchart: Merge 29"/>
          <p:cNvSpPr/>
          <p:nvPr/>
        </p:nvSpPr>
        <p:spPr>
          <a:xfrm>
            <a:off x="3125088"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2422" name="Rektangel 76"/>
          <p:cNvSpPr>
            <a:spLocks noChangeArrowheads="1"/>
          </p:cNvSpPr>
          <p:nvPr/>
        </p:nvSpPr>
        <p:spPr bwMode="auto">
          <a:xfrm>
            <a:off x="3825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产品配套交付检查</a:t>
            </a:r>
            <a:endParaRPr lang="da-DK" sz="2400">
              <a:latin typeface="华文新魏" pitchFamily="2" charset="-122"/>
              <a:ea typeface="华文新魏" pitchFamily="2" charset="-122"/>
            </a:endParaRPr>
          </a:p>
        </p:txBody>
      </p:sp>
      <p:grpSp>
        <p:nvGrpSpPr>
          <p:cNvPr id="102423" name="Group 96"/>
          <p:cNvGrpSpPr>
            <a:grpSpLocks/>
          </p:cNvGrpSpPr>
          <p:nvPr/>
        </p:nvGrpSpPr>
        <p:grpSpPr bwMode="auto">
          <a:xfrm>
            <a:off x="6927850" y="1228725"/>
            <a:ext cx="1041400" cy="1062038"/>
            <a:chOff x="1016388" y="738757"/>
            <a:chExt cx="731924" cy="747989"/>
          </a:xfrm>
        </p:grpSpPr>
        <p:grpSp>
          <p:nvGrpSpPr>
            <p:cNvPr id="102439" name="Group 51"/>
            <p:cNvGrpSpPr>
              <a:grpSpLocks/>
            </p:cNvGrpSpPr>
            <p:nvPr/>
          </p:nvGrpSpPr>
          <p:grpSpPr bwMode="auto">
            <a:xfrm>
              <a:off x="1016388" y="754823"/>
              <a:ext cx="731924" cy="731923"/>
              <a:chOff x="1704975" y="1095375"/>
              <a:chExt cx="1514475" cy="1514475"/>
            </a:xfrm>
          </p:grpSpPr>
          <p:sp>
            <p:nvSpPr>
              <p:cNvPr id="66" name="Oval 34"/>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67"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10244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5</a:t>
              </a:r>
            </a:p>
          </p:txBody>
        </p:sp>
      </p:grpSp>
      <p:sp>
        <p:nvSpPr>
          <p:cNvPr id="68" name="Flowchart: Merge 36"/>
          <p:cNvSpPr/>
          <p:nvPr/>
        </p:nvSpPr>
        <p:spPr>
          <a:xfrm>
            <a:off x="6060312"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solidFill>
                <a:srgbClr val="3333FF"/>
              </a:solidFill>
              <a:latin typeface="华文新魏" pitchFamily="2" charset="-122"/>
              <a:ea typeface="华文新魏" pitchFamily="2" charset="-122"/>
            </a:endParaRPr>
          </a:p>
        </p:txBody>
      </p:sp>
      <p:sp>
        <p:nvSpPr>
          <p:cNvPr id="102427" name="Rektangel 76"/>
          <p:cNvSpPr>
            <a:spLocks noChangeArrowheads="1"/>
          </p:cNvSpPr>
          <p:nvPr/>
        </p:nvSpPr>
        <p:spPr bwMode="auto">
          <a:xfrm>
            <a:off x="6786563"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例行试验的检验</a:t>
            </a:r>
            <a:endParaRPr lang="da-DK" sz="2400">
              <a:latin typeface="华文新魏" pitchFamily="2" charset="-122"/>
              <a:ea typeface="华文新魏" pitchFamily="2" charset="-122"/>
            </a:endParaRPr>
          </a:p>
        </p:txBody>
      </p:sp>
      <p:grpSp>
        <p:nvGrpSpPr>
          <p:cNvPr id="102428" name="Group 96"/>
          <p:cNvGrpSpPr>
            <a:grpSpLocks/>
          </p:cNvGrpSpPr>
          <p:nvPr/>
        </p:nvGrpSpPr>
        <p:grpSpPr bwMode="auto">
          <a:xfrm>
            <a:off x="6927850" y="3724275"/>
            <a:ext cx="1041400" cy="1063625"/>
            <a:chOff x="1016388" y="738757"/>
            <a:chExt cx="731924" cy="747991"/>
          </a:xfrm>
        </p:grpSpPr>
        <p:grpSp>
          <p:nvGrpSpPr>
            <p:cNvPr id="102433" name="Group 51"/>
            <p:cNvGrpSpPr>
              <a:grpSpLocks/>
            </p:cNvGrpSpPr>
            <p:nvPr/>
          </p:nvGrpSpPr>
          <p:grpSpPr bwMode="auto">
            <a:xfrm>
              <a:off x="1016388" y="754824"/>
              <a:ext cx="731924" cy="731924"/>
              <a:chOff x="1704975" y="1095375"/>
              <a:chExt cx="1514475" cy="1514475"/>
            </a:xfrm>
          </p:grpSpPr>
          <p:sp>
            <p:nvSpPr>
              <p:cNvPr id="73" name="Oval 41"/>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74" name="Oval 4"/>
              <p:cNvSpPr/>
              <p:nvPr/>
            </p:nvSpPr>
            <p:spPr>
              <a:xfrm>
                <a:off x="1781186" y="1143011"/>
                <a:ext cx="1362055" cy="1362054"/>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102434"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6</a:t>
              </a:r>
            </a:p>
          </p:txBody>
        </p:sp>
      </p:grpSp>
      <p:sp>
        <p:nvSpPr>
          <p:cNvPr id="75" name="Flowchart: Merge 43"/>
          <p:cNvSpPr/>
          <p:nvPr/>
        </p:nvSpPr>
        <p:spPr>
          <a:xfrm>
            <a:off x="6060312"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102432" name="Rektangel 76"/>
          <p:cNvSpPr>
            <a:spLocks noChangeArrowheads="1"/>
          </p:cNvSpPr>
          <p:nvPr/>
        </p:nvSpPr>
        <p:spPr bwMode="auto">
          <a:xfrm>
            <a:off x="6761163"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solidFill>
                  <a:srgbClr val="3333FF"/>
                </a:solidFill>
                <a:latin typeface="华文新魏" pitchFamily="2" charset="-122"/>
                <a:ea typeface="华文新魏" pitchFamily="2" charset="-122"/>
              </a:rPr>
              <a:t>检验记录的填写</a:t>
            </a:r>
            <a:endParaRPr lang="da-DK" sz="2400">
              <a:solidFill>
                <a:srgbClr val="3333FF"/>
              </a:solidFill>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检验记录的填写</a:t>
            </a:r>
            <a:endParaRPr lang="zh-CN" altLang="en-US" sz="2800" smtClean="0"/>
          </a:p>
        </p:txBody>
      </p:sp>
      <p:sp>
        <p:nvSpPr>
          <p:cNvPr id="10342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342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342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3430" name="矩形 1"/>
          <p:cNvSpPr>
            <a:spLocks noChangeArrowheads="1"/>
          </p:cNvSpPr>
          <p:nvPr/>
        </p:nvSpPr>
        <p:spPr bwMode="auto">
          <a:xfrm>
            <a:off x="533400" y="1219200"/>
            <a:ext cx="8077200" cy="4408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检验记录的要求</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4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检验记录应</a:t>
            </a:r>
            <a:r>
              <a:rPr lang="zh-CN" altLang="en-US" sz="2000" b="1" dirty="0">
                <a:solidFill>
                  <a:srgbClr val="FF0000"/>
                </a:solidFill>
                <a:latin typeface="微软雅黑" pitchFamily="34" charset="-122"/>
                <a:ea typeface="微软雅黑" pitchFamily="34" charset="-122"/>
              </a:rPr>
              <a:t>完整、准确</a:t>
            </a:r>
            <a:r>
              <a:rPr lang="zh-CN" altLang="en-US" sz="2000" dirty="0">
                <a:latin typeface="微软雅黑" pitchFamily="34" charset="-122"/>
                <a:ea typeface="微软雅黑" pitchFamily="34" charset="-122"/>
              </a:rPr>
              <a:t>记录产品形成全过程的质量状况，满足产品质量的</a:t>
            </a:r>
            <a:r>
              <a:rPr lang="zh-CN" altLang="en-US" sz="2000" b="1" dirty="0">
                <a:solidFill>
                  <a:srgbClr val="FF0000"/>
                </a:solidFill>
                <a:latin typeface="微软雅黑" pitchFamily="34" charset="-122"/>
                <a:ea typeface="微软雅黑" pitchFamily="34" charset="-122"/>
              </a:rPr>
              <a:t>可追溯性</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检验记录应按规定进行</a:t>
            </a:r>
            <a:r>
              <a:rPr lang="zh-CN" altLang="en-US" sz="2000" b="1" dirty="0">
                <a:solidFill>
                  <a:srgbClr val="FF0000"/>
                </a:solidFill>
                <a:latin typeface="微软雅黑" pitchFamily="34" charset="-122"/>
                <a:ea typeface="微软雅黑" pitchFamily="34" charset="-122"/>
              </a:rPr>
              <a:t>编号</a:t>
            </a:r>
            <a:r>
              <a:rPr lang="zh-CN" altLang="en-US" sz="2000" dirty="0">
                <a:latin typeface="微软雅黑" pitchFamily="34" charset="-122"/>
                <a:ea typeface="微软雅黑" pitchFamily="34" charset="-122"/>
              </a:rPr>
              <a:t>，对有传递要求的检验记录应在文件中规定</a:t>
            </a:r>
            <a:r>
              <a:rPr lang="zh-CN" altLang="en-US" sz="2000" b="1" dirty="0">
                <a:solidFill>
                  <a:srgbClr val="FF0000"/>
                </a:solidFill>
                <a:latin typeface="微软雅黑" pitchFamily="34" charset="-122"/>
                <a:ea typeface="微软雅黑" pitchFamily="34" charset="-122"/>
              </a:rPr>
              <a:t>传递路线</a:t>
            </a:r>
            <a:r>
              <a:rPr lang="zh-CN" altLang="en-US" sz="2000" dirty="0">
                <a:latin typeface="微软雅黑" pitchFamily="34" charset="-122"/>
                <a:ea typeface="微软雅黑" pitchFamily="34" charset="-122"/>
              </a:rPr>
              <a:t>和</a:t>
            </a:r>
            <a:r>
              <a:rPr lang="zh-CN" altLang="en-US" sz="2000" b="1" dirty="0">
                <a:solidFill>
                  <a:srgbClr val="FF0000"/>
                </a:solidFill>
                <a:latin typeface="微软雅黑" pitchFamily="34" charset="-122"/>
                <a:ea typeface="微软雅黑" pitchFamily="34" charset="-122"/>
              </a:rPr>
              <a:t>传递方法</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检验记录应按规定的要求记录</a:t>
            </a:r>
            <a:r>
              <a:rPr lang="zh-CN" altLang="en-US" sz="2000" b="1" dirty="0">
                <a:solidFill>
                  <a:srgbClr val="FF0000"/>
                </a:solidFill>
                <a:latin typeface="微软雅黑" pitchFamily="34" charset="-122"/>
                <a:ea typeface="微软雅黑" pitchFamily="34" charset="-122"/>
              </a:rPr>
              <a:t>试验情况和实测值</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凡对产品性能或后续加工、装配</a:t>
            </a:r>
            <a:r>
              <a:rPr lang="zh-CN" altLang="en-US" sz="2000" b="1" dirty="0">
                <a:solidFill>
                  <a:srgbClr val="FF0000"/>
                </a:solidFill>
                <a:latin typeface="微软雅黑" pitchFamily="34" charset="-122"/>
                <a:ea typeface="微软雅黑" pitchFamily="34" charset="-122"/>
              </a:rPr>
              <a:t>有影响</a:t>
            </a:r>
            <a:r>
              <a:rPr lang="zh-CN" altLang="en-US" sz="2000" dirty="0">
                <a:latin typeface="微软雅黑" pitchFamily="34" charset="-122"/>
                <a:ea typeface="微软雅黑" pitchFamily="34" charset="-122"/>
              </a:rPr>
              <a:t>的，以及需要下道工序或用户</a:t>
            </a:r>
            <a:r>
              <a:rPr lang="zh-CN" altLang="en-US" sz="2000" b="1" dirty="0">
                <a:solidFill>
                  <a:srgbClr val="FF0000"/>
                </a:solidFill>
                <a:latin typeface="微软雅黑" pitchFamily="34" charset="-122"/>
                <a:ea typeface="微软雅黑" pitchFamily="34" charset="-122"/>
              </a:rPr>
              <a:t>注意</a:t>
            </a:r>
            <a:r>
              <a:rPr lang="zh-CN" altLang="en-US" sz="2000" dirty="0">
                <a:latin typeface="微软雅黑" pitchFamily="34" charset="-122"/>
                <a:ea typeface="微软雅黑" pitchFamily="34" charset="-122"/>
              </a:rPr>
              <a:t>的问题，均应将原始记录复印件附在质量控制记录卡或质量证明文件上，随产品流转。</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检验记录的填写</a:t>
            </a:r>
            <a:endParaRPr lang="zh-CN" altLang="en-US" sz="2800" smtClean="0"/>
          </a:p>
        </p:txBody>
      </p:sp>
      <p:sp>
        <p:nvSpPr>
          <p:cNvPr id="104451"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4452"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4453"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4454" name="矩形 1"/>
          <p:cNvSpPr>
            <a:spLocks noChangeArrowheads="1"/>
          </p:cNvSpPr>
          <p:nvPr/>
        </p:nvSpPr>
        <p:spPr bwMode="auto">
          <a:xfrm>
            <a:off x="533400" y="1219200"/>
            <a:ext cx="8077200" cy="4524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检验记录的要求</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400" dirty="0">
              <a:latin typeface="微软雅黑" pitchFamily="34" charset="-122"/>
              <a:ea typeface="微软雅黑" pitchFamily="34" charset="-122"/>
            </a:endParaRPr>
          </a:p>
          <a:p>
            <a:pPr marL="914400" lvl="1" indent="-457200">
              <a:lnSpc>
                <a:spcPct val="150000"/>
              </a:lnSpc>
              <a:buFont typeface="Arial" charset="0"/>
              <a:buAutoNum type="arabicPeriod" startAt="5"/>
            </a:pPr>
            <a:r>
              <a:rPr lang="zh-CN" altLang="en-US" sz="2000" dirty="0">
                <a:latin typeface="微软雅黑" pitchFamily="34" charset="-122"/>
                <a:ea typeface="微软雅黑" pitchFamily="34" charset="-122"/>
              </a:rPr>
              <a:t>检验记录的</a:t>
            </a:r>
            <a:r>
              <a:rPr lang="zh-CN" altLang="en-US" sz="2000" b="1" dirty="0">
                <a:solidFill>
                  <a:srgbClr val="FF0000"/>
                </a:solidFill>
                <a:latin typeface="微软雅黑" pitchFamily="34" charset="-122"/>
                <a:ea typeface="微软雅黑" pitchFamily="34" charset="-122"/>
              </a:rPr>
              <a:t>填写</a:t>
            </a:r>
            <a:r>
              <a:rPr lang="zh-CN" altLang="en-US" sz="2000" dirty="0">
                <a:latin typeface="微软雅黑" pitchFamily="34" charset="-122"/>
                <a:ea typeface="微软雅黑" pitchFamily="34" charset="-122"/>
              </a:rPr>
              <a:t>应注意内容完整、不得缺项，不得使用铅笔；字迹端正，印记清晰；计量单位符合法定要求。</a:t>
            </a:r>
          </a:p>
          <a:p>
            <a:pPr marL="914400" lvl="1" indent="-457200">
              <a:lnSpc>
                <a:spcPct val="150000"/>
              </a:lnSpc>
              <a:buFont typeface="Arial" charset="0"/>
              <a:buAutoNum type="arabicPeriod" startAt="5"/>
            </a:pPr>
            <a:r>
              <a:rPr lang="zh-CN" altLang="en-US" sz="2000" u="sng" dirty="0">
                <a:latin typeface="微软雅黑" pitchFamily="34" charset="-122"/>
                <a:ea typeface="微软雅黑" pitchFamily="34" charset="-122"/>
              </a:rPr>
              <a:t>检验记录不允许任意更改，特殊情况只允许划改（不允许刮改或涂改），</a:t>
            </a:r>
            <a:r>
              <a:rPr lang="zh-CN" altLang="en-US" sz="2000" b="1" dirty="0">
                <a:solidFill>
                  <a:srgbClr val="FF0000"/>
                </a:solidFill>
                <a:latin typeface="微软雅黑" pitchFamily="34" charset="-122"/>
                <a:ea typeface="微软雅黑" pitchFamily="34" charset="-122"/>
              </a:rPr>
              <a:t>划改处要签字</a:t>
            </a:r>
            <a:r>
              <a:rPr lang="zh-CN" altLang="en-US" sz="2000" u="sng" dirty="0">
                <a:latin typeface="微软雅黑" pitchFamily="34" charset="-122"/>
                <a:ea typeface="微软雅黑" pitchFamily="34" charset="-122"/>
              </a:rPr>
              <a:t>（盖章）并签署日期。</a:t>
            </a:r>
          </a:p>
          <a:p>
            <a:pPr marL="914400" lvl="1" indent="-457200">
              <a:lnSpc>
                <a:spcPct val="150000"/>
              </a:lnSpc>
              <a:buFont typeface="Arial" charset="0"/>
              <a:buAutoNum type="arabicPeriod" startAt="5"/>
            </a:pPr>
            <a:r>
              <a:rPr lang="zh-CN" altLang="en-US" sz="2000" u="sng" dirty="0">
                <a:latin typeface="微软雅黑" pitchFamily="34" charset="-122"/>
                <a:ea typeface="微软雅黑" pitchFamily="34" charset="-122"/>
              </a:rPr>
              <a:t>每页检验记录</a:t>
            </a:r>
            <a:r>
              <a:rPr lang="zh-CN" altLang="en-US" sz="2000" b="1" dirty="0">
                <a:solidFill>
                  <a:srgbClr val="FF0000"/>
                </a:solidFill>
                <a:latin typeface="微软雅黑" pitchFamily="34" charset="-122"/>
                <a:ea typeface="微软雅黑" pitchFamily="34" charset="-122"/>
              </a:rPr>
              <a:t>更改</a:t>
            </a:r>
            <a:r>
              <a:rPr lang="zh-CN" altLang="en-US" sz="2000" u="sng" dirty="0">
                <a:latin typeface="微软雅黑" pitchFamily="34" charset="-122"/>
                <a:ea typeface="微软雅黑" pitchFamily="34" charset="-122"/>
              </a:rPr>
              <a:t>一般不得超过两处，同一处不允许</a:t>
            </a:r>
            <a:r>
              <a:rPr lang="zh-CN" altLang="en-US" sz="2000" b="1" dirty="0">
                <a:solidFill>
                  <a:srgbClr val="FF0000"/>
                </a:solidFill>
                <a:latin typeface="微软雅黑" pitchFamily="34" charset="-122"/>
                <a:ea typeface="微软雅黑" pitchFamily="34" charset="-122"/>
              </a:rPr>
              <a:t>重复更改</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startAt="5"/>
            </a:pPr>
            <a:r>
              <a:rPr lang="zh-CN" altLang="en-US" sz="2000" dirty="0">
                <a:latin typeface="微软雅黑" pitchFamily="34" charset="-122"/>
                <a:ea typeface="微软雅黑" pitchFamily="34" charset="-122"/>
              </a:rPr>
              <a:t>产品</a:t>
            </a:r>
            <a:r>
              <a:rPr lang="zh-CN" altLang="en-US" sz="2000" b="1" dirty="0">
                <a:solidFill>
                  <a:srgbClr val="FF0000"/>
                </a:solidFill>
                <a:latin typeface="微软雅黑" pitchFamily="34" charset="-122"/>
                <a:ea typeface="微软雅黑" pitchFamily="34" charset="-122"/>
              </a:rPr>
              <a:t>证明书</a:t>
            </a:r>
            <a:r>
              <a:rPr lang="zh-CN" altLang="en-US" sz="2000" dirty="0">
                <a:latin typeface="微软雅黑" pitchFamily="34" charset="-122"/>
                <a:ea typeface="微软雅黑" pitchFamily="34" charset="-122"/>
              </a:rPr>
              <a:t>的编制、填写、管理等要求按</a:t>
            </a:r>
            <a:r>
              <a:rPr lang="en-US" altLang="zh-CN" sz="2000" dirty="0">
                <a:latin typeface="微软雅黑" pitchFamily="34" charset="-122"/>
                <a:ea typeface="微软雅黑" pitchFamily="34" charset="-122"/>
              </a:rPr>
              <a:t>QJ 19A</a:t>
            </a:r>
            <a:r>
              <a:rPr lang="zh-CN" altLang="en-US" sz="2000" dirty="0">
                <a:latin typeface="微软雅黑" pitchFamily="34" charset="-122"/>
                <a:ea typeface="微软雅黑" pitchFamily="34" charset="-122"/>
              </a:rPr>
              <a:t>的规定执行；产品</a:t>
            </a:r>
            <a:r>
              <a:rPr lang="zh-CN" altLang="en-US" sz="2000" b="1" dirty="0">
                <a:solidFill>
                  <a:srgbClr val="FF0000"/>
                </a:solidFill>
                <a:latin typeface="微软雅黑" pitchFamily="34" charset="-122"/>
                <a:ea typeface="微软雅黑" pitchFamily="34" charset="-122"/>
              </a:rPr>
              <a:t>履历书</a:t>
            </a:r>
            <a:r>
              <a:rPr lang="zh-CN" altLang="en-US" sz="2000" dirty="0">
                <a:latin typeface="微软雅黑" pitchFamily="34" charset="-122"/>
                <a:ea typeface="微软雅黑" pitchFamily="34" charset="-122"/>
              </a:rPr>
              <a:t>的编制、填写等要求按</a:t>
            </a:r>
            <a:r>
              <a:rPr lang="en-US" altLang="zh-CN" sz="2000" dirty="0">
                <a:latin typeface="微软雅黑" pitchFamily="34" charset="-122"/>
                <a:ea typeface="微软雅黑" pitchFamily="34" charset="-122"/>
              </a:rPr>
              <a:t>QJ 2999</a:t>
            </a:r>
            <a:r>
              <a:rPr lang="zh-CN" altLang="en-US" sz="2000" dirty="0">
                <a:latin typeface="微软雅黑" pitchFamily="34" charset="-122"/>
                <a:ea typeface="微软雅黑" pitchFamily="34" charset="-122"/>
              </a:rPr>
              <a:t>的规定执行。</a:t>
            </a:r>
          </a:p>
          <a:p>
            <a:pPr marL="914400" lvl="1" indent="-457200">
              <a:lnSpc>
                <a:spcPct val="150000"/>
              </a:lnSpc>
              <a:buFont typeface="Arial" charset="0"/>
              <a:buAutoNum type="arabicPeriod" startAt="5"/>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检验记录的填写</a:t>
            </a:r>
            <a:endParaRPr lang="zh-CN" altLang="en-US" sz="2800" smtClean="0"/>
          </a:p>
        </p:txBody>
      </p:sp>
      <p:sp>
        <p:nvSpPr>
          <p:cNvPr id="10547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547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547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5478" name="矩形 1"/>
          <p:cNvSpPr>
            <a:spLocks noChangeArrowheads="1"/>
          </p:cNvSpPr>
          <p:nvPr/>
        </p:nvSpPr>
        <p:spPr bwMode="auto">
          <a:xfrm>
            <a:off x="533400" y="1219200"/>
            <a:ext cx="8077200" cy="45550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检验记录的归档要求</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400" dirty="0">
              <a:latin typeface="微软雅黑" pitchFamily="34" charset="-122"/>
              <a:ea typeface="微软雅黑" pitchFamily="34" charset="-122"/>
            </a:endParaRPr>
          </a:p>
          <a:p>
            <a:pPr>
              <a:buFont typeface="Wingdings" pitchFamily="2" charset="2"/>
              <a:buChar char="p"/>
            </a:pPr>
            <a:endParaRPr lang="en-US" altLang="zh-CN" sz="14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质量检验部门应指定</a:t>
            </a:r>
            <a:r>
              <a:rPr lang="zh-CN" altLang="en-US" sz="2000" b="1" dirty="0">
                <a:solidFill>
                  <a:srgbClr val="FF0000"/>
                </a:solidFill>
                <a:latin typeface="微软雅黑" pitchFamily="34" charset="-122"/>
                <a:ea typeface="微软雅黑" pitchFamily="34" charset="-122"/>
              </a:rPr>
              <a:t>专人负责</a:t>
            </a:r>
            <a:r>
              <a:rPr lang="zh-CN" altLang="en-US" sz="2000" dirty="0">
                <a:latin typeface="微软雅黑" pitchFamily="34" charset="-122"/>
                <a:ea typeface="微软雅黑" pitchFamily="34" charset="-122"/>
              </a:rPr>
              <a:t>各种检验记录的收集、整理和归档工作。</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endParaRPr lang="zh-CN" altLang="en-US" sz="7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b="1" dirty="0">
                <a:solidFill>
                  <a:srgbClr val="FF0000"/>
                </a:solidFill>
                <a:latin typeface="微软雅黑" pitchFamily="34" charset="-122"/>
                <a:ea typeface="微软雅黑" pitchFamily="34" charset="-122"/>
              </a:rPr>
              <a:t>检验记录</a:t>
            </a:r>
            <a:r>
              <a:rPr lang="zh-CN" altLang="en-US" sz="2000" dirty="0">
                <a:latin typeface="微软雅黑" pitchFamily="34" charset="-122"/>
                <a:ea typeface="微软雅黑" pitchFamily="34" charset="-122"/>
              </a:rPr>
              <a:t>应按规定的项目和程序实行</a:t>
            </a:r>
            <a:r>
              <a:rPr lang="zh-CN" altLang="en-US" sz="2000" b="1" dirty="0">
                <a:solidFill>
                  <a:srgbClr val="FF0000"/>
                </a:solidFill>
                <a:latin typeface="微软雅黑" pitchFamily="34" charset="-122"/>
                <a:ea typeface="微软雅黑" pitchFamily="34" charset="-122"/>
              </a:rPr>
              <a:t>分类、分级管理</a:t>
            </a:r>
            <a:r>
              <a:rPr lang="zh-CN" altLang="en-US" sz="2000" dirty="0">
                <a:latin typeface="微软雅黑" pitchFamily="34" charset="-122"/>
                <a:ea typeface="微软雅黑" pitchFamily="34" charset="-122"/>
              </a:rPr>
              <a:t>，归档的检验记录应编制</a:t>
            </a:r>
            <a:r>
              <a:rPr lang="zh-CN" altLang="en-US" sz="2000" b="1" dirty="0">
                <a:solidFill>
                  <a:srgbClr val="FF0000"/>
                </a:solidFill>
                <a:latin typeface="微软雅黑" pitchFamily="34" charset="-122"/>
                <a:ea typeface="微软雅黑" pitchFamily="34" charset="-122"/>
              </a:rPr>
              <a:t>检索目录</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endParaRPr lang="en-US" altLang="zh-CN" sz="9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b="1" dirty="0">
                <a:solidFill>
                  <a:srgbClr val="FF0000"/>
                </a:solidFill>
                <a:latin typeface="微软雅黑" pitchFamily="34" charset="-122"/>
                <a:ea typeface="微软雅黑" pitchFamily="34" charset="-122"/>
              </a:rPr>
              <a:t>整机产品质量证明文件</a:t>
            </a:r>
            <a:r>
              <a:rPr lang="zh-CN" altLang="en-US" sz="2000" dirty="0">
                <a:latin typeface="微软雅黑" pitchFamily="34" charset="-122"/>
                <a:ea typeface="微软雅黑" pitchFamily="34" charset="-122"/>
              </a:rPr>
              <a:t>及例行试验报告等文件，由总装（试验、试飞）质量检验部门按型号、次</a:t>
            </a:r>
            <a:r>
              <a:rPr lang="zh-CN" altLang="en-US" sz="2000" b="1" dirty="0">
                <a:solidFill>
                  <a:srgbClr val="FF0000"/>
                </a:solidFill>
                <a:latin typeface="微软雅黑" pitchFamily="34" charset="-122"/>
                <a:ea typeface="微软雅黑" pitchFamily="34" charset="-122"/>
              </a:rPr>
              <a:t>分类整理编号</a:t>
            </a:r>
            <a:r>
              <a:rPr lang="zh-CN" altLang="en-US" sz="2000" dirty="0">
                <a:latin typeface="微软雅黑" pitchFamily="34" charset="-122"/>
                <a:ea typeface="微软雅黑" pitchFamily="34" charset="-122"/>
              </a:rPr>
              <a:t>，按规定交档案部门</a:t>
            </a:r>
            <a:r>
              <a:rPr lang="zh-CN" altLang="en-US" sz="2000" b="1" dirty="0">
                <a:solidFill>
                  <a:srgbClr val="FF0000"/>
                </a:solidFill>
                <a:latin typeface="微软雅黑" pitchFamily="34" charset="-122"/>
                <a:ea typeface="微软雅黑" pitchFamily="34" charset="-122"/>
              </a:rPr>
              <a:t>统一归档。</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检验记录的填写</a:t>
            </a:r>
            <a:endParaRPr lang="zh-CN" altLang="en-US" sz="2800" smtClean="0"/>
          </a:p>
        </p:txBody>
      </p:sp>
      <p:sp>
        <p:nvSpPr>
          <p:cNvPr id="106499"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6500"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6501"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6502" name="矩形 1"/>
          <p:cNvSpPr>
            <a:spLocks noChangeArrowheads="1"/>
          </p:cNvSpPr>
          <p:nvPr/>
        </p:nvSpPr>
        <p:spPr bwMode="auto">
          <a:xfrm>
            <a:off x="533400" y="1219200"/>
            <a:ext cx="8077200" cy="44319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归档保存的检验记录一般应包括</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4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外购器材质量证明文件、入场复验报告、器材代用单及发放记录</a:t>
            </a:r>
            <a:r>
              <a:rPr lang="zh-CN" altLang="en-US" sz="2000" dirty="0" smtClean="0">
                <a:latin typeface="微软雅黑" pitchFamily="34" charset="-122"/>
                <a:ea typeface="微软雅黑" pitchFamily="34" charset="-122"/>
              </a:rPr>
              <a:t>等；</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产品</a:t>
            </a:r>
            <a:r>
              <a:rPr lang="zh-CN" altLang="en-US" sz="2000" dirty="0">
                <a:latin typeface="微软雅黑" pitchFamily="34" charset="-122"/>
                <a:ea typeface="微软雅黑" pitchFamily="34" charset="-122"/>
              </a:rPr>
              <a:t>质量定期综合分析报告；</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重要质量问题与重要质量事故及其复查、排故专题分析报告：</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产品例行试验报告及零、部（组）件、成品件在制造、装配、试验过程中的质量验收凭证、合格证和检验记录；</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新产品试制的检验记录；</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无损检验记录、关键工序检验记录。</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检验记录的填写</a:t>
            </a:r>
            <a:endParaRPr lang="zh-CN" altLang="en-US" sz="280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3108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a:solidFill>
                  <a:srgbClr val="3333FF"/>
                </a:solidFill>
                <a:latin typeface="华文新魏" pitchFamily="2" charset="-122"/>
                <a:ea typeface="华文新魏" pitchFamily="2" charset="-122"/>
              </a:rPr>
              <a:t>航天产品检验记录的保存期限一般要求</a:t>
            </a:r>
            <a:endParaRPr lang="en-US" altLang="zh-CN" sz="2800">
              <a:solidFill>
                <a:srgbClr val="3333FF"/>
              </a:solidFill>
              <a:latin typeface="华文新魏" pitchFamily="2" charset="-122"/>
              <a:ea typeface="华文新魏" pitchFamily="2" charset="-122"/>
            </a:endParaRPr>
          </a:p>
          <a:p>
            <a:pPr>
              <a:buFont typeface="Wingdings" pitchFamily="2" charset="2"/>
              <a:buChar char="p"/>
            </a:pPr>
            <a:endParaRPr lang="en-US" altLang="zh-CN" sz="1400">
              <a:latin typeface="微软雅黑" pitchFamily="34" charset="-122"/>
              <a:ea typeface="微软雅黑" pitchFamily="34" charset="-122"/>
            </a:endParaRPr>
          </a:p>
          <a:p>
            <a:pPr marL="914400" lvl="1" indent="-457200">
              <a:lnSpc>
                <a:spcPct val="200000"/>
              </a:lnSpc>
              <a:buFont typeface="Arial" charset="0"/>
              <a:buAutoNum type="arabicPeriod"/>
            </a:pPr>
            <a:r>
              <a:rPr lang="zh-CN" altLang="en-US" sz="2000">
                <a:latin typeface="微软雅黑" pitchFamily="34" charset="-122"/>
                <a:ea typeface="微软雅黑" pitchFamily="34" charset="-122"/>
              </a:rPr>
              <a:t>有保存价值的记录应整理成档案，长期保管；</a:t>
            </a:r>
          </a:p>
          <a:p>
            <a:pPr marL="914400" lvl="1" indent="-457200">
              <a:lnSpc>
                <a:spcPct val="200000"/>
              </a:lnSpc>
              <a:buFont typeface="Arial" charset="0"/>
              <a:buAutoNum type="arabicPeriod"/>
            </a:pPr>
            <a:r>
              <a:rPr lang="zh-CN" altLang="en-US" sz="2000">
                <a:latin typeface="微软雅黑" pitchFamily="34" charset="-122"/>
                <a:ea typeface="微软雅黑" pitchFamily="34" charset="-122"/>
              </a:rPr>
              <a:t>合同要求时，记录的保存期应征得使用方同意或由使用方确定；</a:t>
            </a:r>
          </a:p>
          <a:p>
            <a:pPr marL="914400" lvl="1" indent="-457200">
              <a:lnSpc>
                <a:spcPct val="200000"/>
              </a:lnSpc>
              <a:buFont typeface="Arial" charset="0"/>
              <a:buAutoNum type="arabicPeriod"/>
            </a:pPr>
            <a:r>
              <a:rPr lang="zh-CN" altLang="en-US" sz="2000">
                <a:latin typeface="微软雅黑" pitchFamily="34" charset="-122"/>
                <a:ea typeface="微软雅黑" pitchFamily="34" charset="-122"/>
              </a:rPr>
              <a:t>合同无要求时，产品质量记录的保存期不得低于产品寿命期或责任期。</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2124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a:solidFill>
                  <a:srgbClr val="6170FF"/>
                </a:solidFill>
                <a:latin typeface="Arial Black" pitchFamily="34" charset="0"/>
                <a:ea typeface="隶书" pitchFamily="49" charset="-122"/>
              </a:rPr>
              <a:t>产品</a:t>
            </a:r>
            <a:r>
              <a:rPr lang="zh-CN" altLang="en-US" sz="6600" dirty="0" smtClean="0">
                <a:solidFill>
                  <a:srgbClr val="6170FF"/>
                </a:solidFill>
                <a:latin typeface="Arial Black" pitchFamily="34" charset="0"/>
                <a:ea typeface="隶书" pitchFamily="49" charset="-122"/>
              </a:rPr>
              <a:t>交接</a:t>
            </a:r>
            <a:r>
              <a:rPr lang="zh-CN" altLang="en-US" sz="6600" dirty="0">
                <a:solidFill>
                  <a:srgbClr val="6170FF"/>
                </a:solidFill>
                <a:latin typeface="Arial Black" pitchFamily="34" charset="0"/>
                <a:ea typeface="隶书" pitchFamily="49" charset="-122"/>
              </a:rPr>
              <a:t>检验</a:t>
            </a:r>
            <a:endParaRPr lang="en-US" altLang="zh-CN" sz="6600" dirty="0">
              <a:solidFill>
                <a:srgbClr val="6170FF"/>
              </a:solidFill>
              <a:latin typeface="Arial Black" pitchFamily="34" charset="0"/>
              <a:ea typeface="隶书" pitchFamily="49" charset="-122"/>
            </a:endParaRPr>
          </a:p>
          <a:p>
            <a:pPr algn="ctr" eaLnBrk="1" hangingPunct="1"/>
            <a:r>
              <a:rPr lang="zh-CN" altLang="en-US" sz="6600" dirty="0">
                <a:solidFill>
                  <a:srgbClr val="6170FF"/>
                </a:solidFill>
                <a:latin typeface="Arial Black" pitchFamily="34" charset="0"/>
                <a:ea typeface="隶书" pitchFamily="49" charset="-122"/>
              </a:rPr>
              <a:t>产品</a:t>
            </a:r>
            <a:r>
              <a:rPr lang="zh-CN" altLang="en-US" sz="6600" dirty="0" smtClean="0">
                <a:solidFill>
                  <a:srgbClr val="6170FF"/>
                </a:solidFill>
                <a:latin typeface="Arial Black" pitchFamily="34" charset="0"/>
                <a:ea typeface="隶书" pitchFamily="49" charset="-122"/>
              </a:rPr>
              <a:t>提交检验</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5</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产品交接质量检验</a:t>
            </a: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5089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定义</a:t>
            </a:r>
            <a:endParaRPr lang="en-US" altLang="zh-CN" sz="28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a:latin typeface="微软雅黑" pitchFamily="34" charset="-122"/>
                <a:ea typeface="微软雅黑" pitchFamily="34" charset="-122"/>
              </a:rPr>
              <a:t>是指产品在</a:t>
            </a:r>
            <a:r>
              <a:rPr lang="zh-CN" altLang="en-US" sz="2000" b="1" dirty="0">
                <a:solidFill>
                  <a:srgbClr val="FF0000"/>
                </a:solidFill>
                <a:latin typeface="微软雅黑" pitchFamily="34" charset="-122"/>
                <a:ea typeface="微软雅黑" pitchFamily="34" charset="-122"/>
              </a:rPr>
              <a:t>上下工序间或跨单位交接</a:t>
            </a:r>
            <a:r>
              <a:rPr lang="zh-CN" altLang="en-US" sz="2000" dirty="0">
                <a:latin typeface="微软雅黑" pitchFamily="34" charset="-122"/>
                <a:ea typeface="微软雅黑" pitchFamily="34" charset="-122"/>
              </a:rPr>
              <a:t>时，对产品质量所进行的检验。</a:t>
            </a:r>
            <a:endParaRPr lang="en-US" altLang="zh-CN" sz="2000" dirty="0">
              <a:latin typeface="微软雅黑" pitchFamily="34" charset="-122"/>
              <a:ea typeface="微软雅黑" pitchFamily="34" charset="-122"/>
            </a:endParaRPr>
          </a:p>
          <a:p>
            <a:pPr>
              <a:buFont typeface="Wingdings" pitchFamily="2" charset="2"/>
              <a:buChar char="p"/>
            </a:pPr>
            <a:endParaRPr lang="en-US" altLang="zh-CN" sz="1200" dirty="0" smtClean="0">
              <a:solidFill>
                <a:srgbClr val="3333FF"/>
              </a:solidFill>
              <a:latin typeface="华文新魏" pitchFamily="2" charset="-122"/>
              <a:ea typeface="华文新魏" pitchFamily="2" charset="-122"/>
            </a:endParaRPr>
          </a:p>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产品质量</a:t>
            </a:r>
            <a:r>
              <a:rPr lang="zh-CN" altLang="en-US" sz="2800" dirty="0">
                <a:solidFill>
                  <a:srgbClr val="3333FF"/>
                </a:solidFill>
                <a:latin typeface="华文新魏" pitchFamily="2" charset="-122"/>
                <a:ea typeface="华文新魏" pitchFamily="2" charset="-122"/>
              </a:rPr>
              <a:t>检验应具备的</a:t>
            </a:r>
            <a:r>
              <a:rPr lang="zh-CN" altLang="en-US" sz="2800" dirty="0" smtClean="0">
                <a:solidFill>
                  <a:srgbClr val="3333FF"/>
                </a:solidFill>
                <a:latin typeface="华文新魏" pitchFamily="2" charset="-122"/>
                <a:ea typeface="华文新魏" pitchFamily="2" charset="-122"/>
              </a:rPr>
              <a:t>条件：</a:t>
            </a:r>
            <a:endParaRPr lang="zh-CN" altLang="en-US"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产品</a:t>
            </a:r>
            <a:r>
              <a:rPr lang="zh-CN" altLang="en-US" sz="2000" dirty="0">
                <a:latin typeface="微软雅黑" pitchFamily="34" charset="-122"/>
                <a:ea typeface="微软雅黑" pitchFamily="34" charset="-122"/>
              </a:rPr>
              <a:t>按订货合同（或技术协议）、图纸、技术文件及有关文件</a:t>
            </a:r>
            <a:r>
              <a:rPr lang="zh-CN" altLang="en-US" sz="2000" b="1" dirty="0">
                <a:solidFill>
                  <a:srgbClr val="FF0000"/>
                </a:solidFill>
                <a:latin typeface="微软雅黑" pitchFamily="34" charset="-122"/>
                <a:ea typeface="微软雅黑" pitchFamily="34" charset="-122"/>
              </a:rPr>
              <a:t>加工完毕</a:t>
            </a:r>
            <a:r>
              <a:rPr lang="zh-CN" altLang="en-US" sz="2000" dirty="0">
                <a:latin typeface="微软雅黑" pitchFamily="34" charset="-122"/>
                <a:ea typeface="微软雅黑" pitchFamily="34" charset="-122"/>
              </a:rPr>
              <a:t>，并</a:t>
            </a:r>
            <a:r>
              <a:rPr lang="zh-CN" altLang="en-US" sz="2000" b="1" dirty="0">
                <a:solidFill>
                  <a:srgbClr val="FF0000"/>
                </a:solidFill>
                <a:latin typeface="微软雅黑" pitchFamily="34" charset="-122"/>
                <a:ea typeface="微软雅黑" pitchFamily="34" charset="-122"/>
              </a:rPr>
              <a:t>检验合格</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有</a:t>
            </a:r>
            <a:r>
              <a:rPr lang="zh-CN" altLang="en-US" sz="2000" dirty="0">
                <a:latin typeface="微软雅黑" pitchFamily="34" charset="-122"/>
                <a:ea typeface="微软雅黑" pitchFamily="34" charset="-122"/>
              </a:rPr>
              <a:t>质量检验部门签署产品</a:t>
            </a:r>
            <a:r>
              <a:rPr lang="zh-CN" altLang="en-US" sz="2000" b="1" dirty="0">
                <a:solidFill>
                  <a:srgbClr val="FF0000"/>
                </a:solidFill>
                <a:latin typeface="微软雅黑" pitchFamily="34" charset="-122"/>
                <a:ea typeface="微软雅黑" pitchFamily="34" charset="-122"/>
              </a:rPr>
              <a:t>质量证明文件</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产品</a:t>
            </a:r>
            <a:r>
              <a:rPr lang="zh-CN" altLang="en-US" sz="2000" b="1" dirty="0">
                <a:solidFill>
                  <a:srgbClr val="FF0000"/>
                </a:solidFill>
                <a:latin typeface="微软雅黑" pitchFamily="34" charset="-122"/>
                <a:ea typeface="微软雅黑" pitchFamily="34" charset="-122"/>
              </a:rPr>
              <a:t>装箱、铅封完好</a:t>
            </a:r>
            <a:r>
              <a:rPr lang="zh-CN" altLang="en-US" sz="2000" dirty="0">
                <a:latin typeface="微软雅黑" pitchFamily="34" charset="-122"/>
                <a:ea typeface="微软雅黑" pitchFamily="34" charset="-122"/>
              </a:rPr>
              <a:t>，符合图纸、技术文件要求。</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随</a:t>
            </a:r>
            <a:r>
              <a:rPr lang="zh-CN" altLang="en-US" sz="2000" dirty="0">
                <a:latin typeface="微软雅黑" pitchFamily="34" charset="-122"/>
                <a:ea typeface="微软雅黑" pitchFamily="34" charset="-122"/>
              </a:rPr>
              <a:t>产品的配套件、文件、</a:t>
            </a:r>
            <a:r>
              <a:rPr lang="zh-CN" altLang="en-US" sz="2000" b="1" dirty="0">
                <a:solidFill>
                  <a:srgbClr val="FF0000"/>
                </a:solidFill>
                <a:latin typeface="微软雅黑" pitchFamily="34" charset="-122"/>
                <a:ea typeface="微软雅黑" pitchFamily="34" charset="-122"/>
              </a:rPr>
              <a:t>资料齐全，物证相符</a:t>
            </a:r>
            <a:r>
              <a:rPr lang="zh-CN" altLang="en-US" sz="2000" dirty="0" smtClean="0">
                <a:latin typeface="微软雅黑" pitchFamily="34" charset="-122"/>
                <a:ea typeface="微软雅黑" pitchFamily="34" charset="-122"/>
              </a:rPr>
              <a:t>。</a:t>
            </a:r>
            <a:endParaRPr lang="zh-CN" altLang="en-US" sz="2000" dirty="0">
              <a:latin typeface="微软雅黑" pitchFamily="34" charset="-122"/>
              <a:ea typeface="微软雅黑" pitchFamily="34" charset="-122"/>
            </a:endParaRPr>
          </a:p>
        </p:txBody>
      </p:sp>
    </p:spTree>
    <p:extLst>
      <p:ext uri="{BB962C8B-B14F-4D97-AF65-F5344CB8AC3E}">
        <p14:creationId xmlns="" xmlns:p14="http://schemas.microsoft.com/office/powerpoint/2010/main" val="1612385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检验的职能</a:t>
            </a:r>
          </a:p>
        </p:txBody>
      </p:sp>
      <p:grpSp>
        <p:nvGrpSpPr>
          <p:cNvPr id="12291" name="Group 3"/>
          <p:cNvGrpSpPr>
            <a:grpSpLocks/>
          </p:cNvGrpSpPr>
          <p:nvPr/>
        </p:nvGrpSpPr>
        <p:grpSpPr bwMode="auto">
          <a:xfrm>
            <a:off x="3429000" y="1600200"/>
            <a:ext cx="2362200" cy="2438400"/>
            <a:chOff x="4071" y="1584"/>
            <a:chExt cx="1092" cy="1097"/>
          </a:xfrm>
        </p:grpSpPr>
        <p:sp>
          <p:nvSpPr>
            <p:cNvPr id="12345" name="Oval 4"/>
            <p:cNvSpPr>
              <a:spLocks noChangeArrowheads="1"/>
            </p:cNvSpPr>
            <p:nvPr/>
          </p:nvSpPr>
          <p:spPr bwMode="gray">
            <a:xfrm>
              <a:off x="4071" y="1584"/>
              <a:ext cx="1090" cy="1088"/>
            </a:xfrm>
            <a:prstGeom prst="ellipse">
              <a:avLst/>
            </a:prstGeom>
            <a:gradFill rotWithShape="1">
              <a:gsLst>
                <a:gs pos="0">
                  <a:srgbClr val="FFFFFF"/>
                </a:gs>
                <a:gs pos="50000">
                  <a:srgbClr val="D8755A"/>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46" name="Oval 5"/>
            <p:cNvSpPr>
              <a:spLocks noChangeArrowheads="1"/>
            </p:cNvSpPr>
            <p:nvPr/>
          </p:nvSpPr>
          <p:spPr bwMode="gray">
            <a:xfrm>
              <a:off x="4073" y="1593"/>
              <a:ext cx="1090" cy="1088"/>
            </a:xfrm>
            <a:prstGeom prst="ellipse">
              <a:avLst/>
            </a:prstGeom>
            <a:gradFill rotWithShape="1">
              <a:gsLst>
                <a:gs pos="0">
                  <a:srgbClr val="D8755A">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47" name="Oval 6"/>
            <p:cNvSpPr>
              <a:spLocks noChangeArrowheads="1"/>
            </p:cNvSpPr>
            <p:nvPr/>
          </p:nvSpPr>
          <p:spPr bwMode="gray">
            <a:xfrm>
              <a:off x="4131" y="1655"/>
              <a:ext cx="946" cy="945"/>
            </a:xfrm>
            <a:prstGeom prst="ellipse">
              <a:avLst/>
            </a:prstGeom>
            <a:gradFill rotWithShape="1">
              <a:gsLst>
                <a:gs pos="0">
                  <a:srgbClr val="753F31"/>
                </a:gs>
                <a:gs pos="50000">
                  <a:srgbClr val="D8755A"/>
                </a:gs>
                <a:gs pos="100000">
                  <a:srgbClr val="753F31"/>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48" name="Oval 7"/>
            <p:cNvSpPr>
              <a:spLocks noChangeArrowheads="1"/>
            </p:cNvSpPr>
            <p:nvPr/>
          </p:nvSpPr>
          <p:spPr bwMode="gray">
            <a:xfrm>
              <a:off x="4128" y="1650"/>
              <a:ext cx="946" cy="945"/>
            </a:xfrm>
            <a:prstGeom prst="ellipse">
              <a:avLst/>
            </a:prstGeom>
            <a:gradFill rotWithShape="1">
              <a:gsLst>
                <a:gs pos="0">
                  <a:srgbClr val="894A39"/>
                </a:gs>
                <a:gs pos="100000">
                  <a:srgbClr val="D8755A">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49" name="Oval 8"/>
            <p:cNvSpPr>
              <a:spLocks noChangeArrowheads="1"/>
            </p:cNvSpPr>
            <p:nvPr/>
          </p:nvSpPr>
          <p:spPr bwMode="gray">
            <a:xfrm>
              <a:off x="4178" y="1703"/>
              <a:ext cx="852" cy="850"/>
            </a:xfrm>
            <a:prstGeom prst="ellipse">
              <a:avLst/>
            </a:prstGeom>
            <a:solidFill>
              <a:srgbClr val="000000"/>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nvGrpSpPr>
            <p:cNvPr id="12350" name="Group 9"/>
            <p:cNvGrpSpPr>
              <a:grpSpLocks/>
            </p:cNvGrpSpPr>
            <p:nvPr/>
          </p:nvGrpSpPr>
          <p:grpSpPr bwMode="auto">
            <a:xfrm>
              <a:off x="4197" y="1716"/>
              <a:ext cx="826" cy="825"/>
              <a:chOff x="4166" y="1706"/>
              <a:chExt cx="1252" cy="1252"/>
            </a:xfrm>
          </p:grpSpPr>
          <p:sp>
            <p:nvSpPr>
              <p:cNvPr id="12351" name="Oval 10"/>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52" name="Oval 11"/>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53" name="Oval 12"/>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54" name="Oval 13"/>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grpSp>
      <p:grpSp>
        <p:nvGrpSpPr>
          <p:cNvPr id="12292" name="Group 14"/>
          <p:cNvGrpSpPr>
            <a:grpSpLocks/>
          </p:cNvGrpSpPr>
          <p:nvPr/>
        </p:nvGrpSpPr>
        <p:grpSpPr bwMode="auto">
          <a:xfrm>
            <a:off x="2819400" y="2590800"/>
            <a:ext cx="3581400" cy="1828800"/>
            <a:chOff x="1680" y="1824"/>
            <a:chExt cx="2256" cy="1152"/>
          </a:xfrm>
        </p:grpSpPr>
        <p:sp>
          <p:nvSpPr>
            <p:cNvPr id="12341" name="AutoShape 15"/>
            <p:cNvSpPr>
              <a:spLocks noChangeArrowheads="1"/>
            </p:cNvSpPr>
            <p:nvPr/>
          </p:nvSpPr>
          <p:spPr bwMode="gray">
            <a:xfrm rot="10800000">
              <a:off x="3552" y="1824"/>
              <a:ext cx="384" cy="288"/>
            </a:xfrm>
            <a:prstGeom prst="leftArrow">
              <a:avLst>
                <a:gd name="adj1" fmla="val 31250"/>
                <a:gd name="adj2" fmla="val 71531"/>
              </a:avLst>
            </a:prstGeom>
            <a:gradFill rotWithShape="1">
              <a:gsLst>
                <a:gs pos="0">
                  <a:srgbClr val="666699"/>
                </a:gs>
                <a:gs pos="100000">
                  <a:srgbClr val="BEBED4"/>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42" name="AutoShape 16"/>
            <p:cNvSpPr>
              <a:spLocks noChangeArrowheads="1"/>
            </p:cNvSpPr>
            <p:nvPr/>
          </p:nvSpPr>
          <p:spPr bwMode="gray">
            <a:xfrm rot="-3685140">
              <a:off x="2112" y="2640"/>
              <a:ext cx="384" cy="288"/>
            </a:xfrm>
            <a:prstGeom prst="leftArrow">
              <a:avLst>
                <a:gd name="adj1" fmla="val 31250"/>
                <a:gd name="adj2" fmla="val 71531"/>
              </a:avLst>
            </a:prstGeom>
            <a:gradFill rotWithShape="1">
              <a:gsLst>
                <a:gs pos="0">
                  <a:srgbClr val="666699"/>
                </a:gs>
                <a:gs pos="100000">
                  <a:srgbClr val="BEBED4"/>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43" name="AutoShape 17"/>
            <p:cNvSpPr>
              <a:spLocks noChangeArrowheads="1"/>
            </p:cNvSpPr>
            <p:nvPr/>
          </p:nvSpPr>
          <p:spPr bwMode="gray">
            <a:xfrm>
              <a:off x="1680" y="1824"/>
              <a:ext cx="384" cy="288"/>
            </a:xfrm>
            <a:prstGeom prst="leftArrow">
              <a:avLst>
                <a:gd name="adj1" fmla="val 31250"/>
                <a:gd name="adj2" fmla="val 71531"/>
              </a:avLst>
            </a:prstGeom>
            <a:gradFill rotWithShape="1">
              <a:gsLst>
                <a:gs pos="0">
                  <a:srgbClr val="666699"/>
                </a:gs>
                <a:gs pos="100000">
                  <a:srgbClr val="BEBED4"/>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44" name="AutoShape 18"/>
            <p:cNvSpPr>
              <a:spLocks noChangeArrowheads="1"/>
            </p:cNvSpPr>
            <p:nvPr/>
          </p:nvSpPr>
          <p:spPr bwMode="gray">
            <a:xfrm rot="-7784550">
              <a:off x="3120" y="2640"/>
              <a:ext cx="384" cy="288"/>
            </a:xfrm>
            <a:prstGeom prst="leftArrow">
              <a:avLst>
                <a:gd name="adj1" fmla="val 31250"/>
                <a:gd name="adj2" fmla="val 71531"/>
              </a:avLst>
            </a:prstGeom>
            <a:gradFill rotWithShape="1">
              <a:gsLst>
                <a:gs pos="0">
                  <a:srgbClr val="666699"/>
                </a:gs>
                <a:gs pos="100000">
                  <a:srgbClr val="BEBED4"/>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293" name="Text Box 19"/>
          <p:cNvSpPr txBox="1">
            <a:spLocks noChangeArrowheads="1"/>
          </p:cNvSpPr>
          <p:nvPr/>
        </p:nvSpPr>
        <p:spPr bwMode="gray">
          <a:xfrm>
            <a:off x="4141788" y="2352675"/>
            <a:ext cx="906462" cy="9540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800" b="1">
                <a:solidFill>
                  <a:srgbClr val="000000"/>
                </a:solidFill>
                <a:latin typeface="微软雅黑" pitchFamily="34" charset="-122"/>
                <a:ea typeface="微软雅黑" pitchFamily="34" charset="-122"/>
              </a:rPr>
              <a:t>检验</a:t>
            </a:r>
            <a:endParaRPr lang="en-US" altLang="zh-CN" sz="2800" b="1">
              <a:solidFill>
                <a:srgbClr val="000000"/>
              </a:solidFill>
              <a:latin typeface="微软雅黑" pitchFamily="34" charset="-122"/>
              <a:ea typeface="微软雅黑" pitchFamily="34" charset="-122"/>
            </a:endParaRPr>
          </a:p>
          <a:p>
            <a:pPr algn="ctr"/>
            <a:r>
              <a:rPr lang="zh-CN" altLang="en-US" sz="2800" b="1">
                <a:solidFill>
                  <a:srgbClr val="000000"/>
                </a:solidFill>
                <a:latin typeface="微软雅黑" pitchFamily="34" charset="-122"/>
                <a:ea typeface="微软雅黑" pitchFamily="34" charset="-122"/>
              </a:rPr>
              <a:t>职能</a:t>
            </a:r>
            <a:endParaRPr lang="en-US" altLang="zh-CN" sz="2800" b="1">
              <a:solidFill>
                <a:srgbClr val="000000"/>
              </a:solidFill>
              <a:latin typeface="微软雅黑" pitchFamily="34" charset="-122"/>
              <a:ea typeface="微软雅黑" pitchFamily="34" charset="-122"/>
            </a:endParaRPr>
          </a:p>
        </p:txBody>
      </p:sp>
      <p:grpSp>
        <p:nvGrpSpPr>
          <p:cNvPr id="12294" name="Group 20"/>
          <p:cNvGrpSpPr>
            <a:grpSpLocks/>
          </p:cNvGrpSpPr>
          <p:nvPr/>
        </p:nvGrpSpPr>
        <p:grpSpPr bwMode="auto">
          <a:xfrm>
            <a:off x="6561138" y="2133600"/>
            <a:ext cx="1439862" cy="1439863"/>
            <a:chOff x="2789" y="1625"/>
            <a:chExt cx="907" cy="907"/>
          </a:xfrm>
        </p:grpSpPr>
        <p:sp>
          <p:nvSpPr>
            <p:cNvPr id="12331" name="Oval 21"/>
            <p:cNvSpPr>
              <a:spLocks noChangeArrowheads="1"/>
            </p:cNvSpPr>
            <p:nvPr/>
          </p:nvSpPr>
          <p:spPr bwMode="gray">
            <a:xfrm>
              <a:off x="2789" y="1625"/>
              <a:ext cx="907" cy="907"/>
            </a:xfrm>
            <a:prstGeom prst="ellipse">
              <a:avLst/>
            </a:prstGeom>
            <a:gradFill rotWithShape="1">
              <a:gsLst>
                <a:gs pos="0">
                  <a:srgbClr val="FFFFFF"/>
                </a:gs>
                <a:gs pos="50000">
                  <a:srgbClr val="83A6A7"/>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32" name="Oval 22"/>
            <p:cNvSpPr>
              <a:spLocks noChangeArrowheads="1"/>
            </p:cNvSpPr>
            <p:nvPr/>
          </p:nvSpPr>
          <p:spPr bwMode="gray">
            <a:xfrm>
              <a:off x="2789" y="1625"/>
              <a:ext cx="907" cy="907"/>
            </a:xfrm>
            <a:prstGeom prst="ellipse">
              <a:avLst/>
            </a:prstGeom>
            <a:gradFill rotWithShape="1">
              <a:gsLst>
                <a:gs pos="0">
                  <a:srgbClr val="83A6A7">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33" name="Oval 23"/>
            <p:cNvSpPr>
              <a:spLocks noChangeArrowheads="1"/>
            </p:cNvSpPr>
            <p:nvPr/>
          </p:nvSpPr>
          <p:spPr bwMode="gray">
            <a:xfrm>
              <a:off x="2849" y="1684"/>
              <a:ext cx="787" cy="788"/>
            </a:xfrm>
            <a:prstGeom prst="ellipse">
              <a:avLst/>
            </a:prstGeom>
            <a:gradFill rotWithShape="1">
              <a:gsLst>
                <a:gs pos="0">
                  <a:srgbClr val="475A5A"/>
                </a:gs>
                <a:gs pos="50000">
                  <a:srgbClr val="83A6A7"/>
                </a:gs>
                <a:gs pos="100000">
                  <a:srgbClr val="475A5A"/>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34" name="Oval 24"/>
            <p:cNvSpPr>
              <a:spLocks noChangeArrowheads="1"/>
            </p:cNvSpPr>
            <p:nvPr/>
          </p:nvSpPr>
          <p:spPr bwMode="gray">
            <a:xfrm>
              <a:off x="2849" y="1686"/>
              <a:ext cx="787" cy="788"/>
            </a:xfrm>
            <a:prstGeom prst="ellipse">
              <a:avLst/>
            </a:prstGeom>
            <a:gradFill rotWithShape="1">
              <a:gsLst>
                <a:gs pos="0">
                  <a:srgbClr val="53696A"/>
                </a:gs>
                <a:gs pos="100000">
                  <a:srgbClr val="83A6A7">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35" name="Oval 25"/>
            <p:cNvSpPr>
              <a:spLocks noChangeArrowheads="1"/>
            </p:cNvSpPr>
            <p:nvPr/>
          </p:nvSpPr>
          <p:spPr bwMode="gray">
            <a:xfrm>
              <a:off x="2888" y="1724"/>
              <a:ext cx="709" cy="709"/>
            </a:xfrm>
            <a:prstGeom prst="ellipse">
              <a:avLst/>
            </a:prstGeom>
            <a:solidFill>
              <a:srgbClr val="000000"/>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nvGrpSpPr>
            <p:cNvPr id="12336" name="Group 26"/>
            <p:cNvGrpSpPr>
              <a:grpSpLocks/>
            </p:cNvGrpSpPr>
            <p:nvPr/>
          </p:nvGrpSpPr>
          <p:grpSpPr bwMode="auto">
            <a:xfrm>
              <a:off x="2899" y="1735"/>
              <a:ext cx="687" cy="688"/>
              <a:chOff x="4166" y="1706"/>
              <a:chExt cx="1252" cy="1252"/>
            </a:xfrm>
          </p:grpSpPr>
          <p:sp>
            <p:nvSpPr>
              <p:cNvPr id="12337" name="Oval 27"/>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38" name="Oval 28"/>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39" name="Oval 29"/>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40" name="Oval 30"/>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grpSp>
      <p:sp>
        <p:nvSpPr>
          <p:cNvPr id="12295" name="Text Box 31"/>
          <p:cNvSpPr txBox="1">
            <a:spLocks noChangeArrowheads="1"/>
          </p:cNvSpPr>
          <p:nvPr/>
        </p:nvSpPr>
        <p:spPr bwMode="gray">
          <a:xfrm>
            <a:off x="6938963" y="2517775"/>
            <a:ext cx="701675" cy="708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把关</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grpSp>
        <p:nvGrpSpPr>
          <p:cNvPr id="12296" name="Group 32"/>
          <p:cNvGrpSpPr>
            <a:grpSpLocks/>
          </p:cNvGrpSpPr>
          <p:nvPr/>
        </p:nvGrpSpPr>
        <p:grpSpPr bwMode="auto">
          <a:xfrm>
            <a:off x="5181600" y="4343400"/>
            <a:ext cx="1444625" cy="1524000"/>
            <a:chOff x="864" y="1680"/>
            <a:chExt cx="910" cy="960"/>
          </a:xfrm>
        </p:grpSpPr>
        <p:sp>
          <p:nvSpPr>
            <p:cNvPr id="12321" name="Oval 33"/>
            <p:cNvSpPr>
              <a:spLocks noChangeArrowheads="1"/>
            </p:cNvSpPr>
            <p:nvPr/>
          </p:nvSpPr>
          <p:spPr bwMode="gray">
            <a:xfrm>
              <a:off x="864" y="1680"/>
              <a:ext cx="910" cy="960"/>
            </a:xfrm>
            <a:prstGeom prst="ellipse">
              <a:avLst/>
            </a:prstGeom>
            <a:gradFill rotWithShape="1">
              <a:gsLst>
                <a:gs pos="0">
                  <a:srgbClr val="FFFFFF"/>
                </a:gs>
                <a:gs pos="50000">
                  <a:srgbClr val="FF6699"/>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22" name="Oval 34"/>
            <p:cNvSpPr>
              <a:spLocks noChangeArrowheads="1"/>
            </p:cNvSpPr>
            <p:nvPr/>
          </p:nvSpPr>
          <p:spPr bwMode="gray">
            <a:xfrm>
              <a:off x="864" y="1680"/>
              <a:ext cx="910" cy="960"/>
            </a:xfrm>
            <a:prstGeom prst="ellipse">
              <a:avLst/>
            </a:prstGeom>
            <a:gradFill rotWithShape="1">
              <a:gsLst>
                <a:gs pos="0">
                  <a:srgbClr val="FF6699">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23" name="Oval 35"/>
            <p:cNvSpPr>
              <a:spLocks noChangeArrowheads="1"/>
            </p:cNvSpPr>
            <p:nvPr/>
          </p:nvSpPr>
          <p:spPr bwMode="gray">
            <a:xfrm>
              <a:off x="923" y="1742"/>
              <a:ext cx="792" cy="836"/>
            </a:xfrm>
            <a:prstGeom prst="ellipse">
              <a:avLst/>
            </a:prstGeom>
            <a:gradFill rotWithShape="1">
              <a:gsLst>
                <a:gs pos="0">
                  <a:srgbClr val="8A3753"/>
                </a:gs>
                <a:gs pos="50000">
                  <a:srgbClr val="FF6699"/>
                </a:gs>
                <a:gs pos="100000">
                  <a:srgbClr val="8A3753"/>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24" name="Oval 36"/>
            <p:cNvSpPr>
              <a:spLocks noChangeArrowheads="1"/>
            </p:cNvSpPr>
            <p:nvPr/>
          </p:nvSpPr>
          <p:spPr bwMode="gray">
            <a:xfrm>
              <a:off x="912" y="1728"/>
              <a:ext cx="791" cy="836"/>
            </a:xfrm>
            <a:prstGeom prst="ellipse">
              <a:avLst/>
            </a:prstGeom>
            <a:gradFill rotWithShape="1">
              <a:gsLst>
                <a:gs pos="0">
                  <a:srgbClr val="A24161"/>
                </a:gs>
                <a:gs pos="100000">
                  <a:srgbClr val="FF6699">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25" name="Oval 37"/>
            <p:cNvSpPr>
              <a:spLocks noChangeArrowheads="1"/>
            </p:cNvSpPr>
            <p:nvPr/>
          </p:nvSpPr>
          <p:spPr bwMode="gray">
            <a:xfrm>
              <a:off x="966" y="1785"/>
              <a:ext cx="712" cy="750"/>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26" name="Oval 38"/>
            <p:cNvSpPr>
              <a:spLocks noChangeArrowheads="1"/>
            </p:cNvSpPr>
            <p:nvPr/>
          </p:nvSpPr>
          <p:spPr bwMode="gray">
            <a:xfrm>
              <a:off x="960" y="1776"/>
              <a:ext cx="689" cy="727"/>
            </a:xfrm>
            <a:prstGeom prst="ellipse">
              <a:avLst/>
            </a:prstGeom>
            <a:gradFill rotWithShape="1">
              <a:gsLst>
                <a:gs pos="0">
                  <a:srgbClr val="595959"/>
                </a:gs>
                <a:gs pos="100000">
                  <a:srgbClr val="C0C0C0"/>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27" name="Oval 39"/>
            <p:cNvSpPr>
              <a:spLocks noChangeArrowheads="1"/>
            </p:cNvSpPr>
            <p:nvPr/>
          </p:nvSpPr>
          <p:spPr bwMode="gray">
            <a:xfrm>
              <a:off x="986" y="1801"/>
              <a:ext cx="673" cy="709"/>
            </a:xfrm>
            <a:prstGeom prst="ellipse">
              <a:avLst/>
            </a:prstGeom>
            <a:gradFill rotWithShape="1">
              <a:gsLst>
                <a:gs pos="0">
                  <a:srgbClr val="C0C0C0">
                    <a:alpha val="0"/>
                  </a:srgbClr>
                </a:gs>
                <a:gs pos="100000">
                  <a:srgbClr val="E9E9E9"/>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28" name="Oval 40"/>
            <p:cNvSpPr>
              <a:spLocks noChangeArrowheads="1"/>
            </p:cNvSpPr>
            <p:nvPr/>
          </p:nvSpPr>
          <p:spPr bwMode="gray">
            <a:xfrm>
              <a:off x="994" y="1808"/>
              <a:ext cx="640" cy="663"/>
            </a:xfrm>
            <a:prstGeom prst="ellipse">
              <a:avLst/>
            </a:prstGeom>
            <a:gradFill rotWithShape="1">
              <a:gsLst>
                <a:gs pos="0">
                  <a:srgbClr val="989898"/>
                </a:gs>
                <a:gs pos="100000">
                  <a:srgbClr val="C0C0C0">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29" name="Oval 41"/>
            <p:cNvSpPr>
              <a:spLocks noChangeArrowheads="1"/>
            </p:cNvSpPr>
            <p:nvPr/>
          </p:nvSpPr>
          <p:spPr bwMode="gray">
            <a:xfrm>
              <a:off x="1031" y="1827"/>
              <a:ext cx="569" cy="538"/>
            </a:xfrm>
            <a:prstGeom prst="ellipse">
              <a:avLst/>
            </a:prstGeom>
            <a:gradFill rotWithShape="1">
              <a:gsLst>
                <a:gs pos="0">
                  <a:srgbClr val="FFFFFF"/>
                </a:gs>
                <a:gs pos="100000">
                  <a:srgbClr val="C0C0C0">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30" name="Text Box 42"/>
            <p:cNvSpPr txBox="1">
              <a:spLocks noChangeArrowheads="1"/>
            </p:cNvSpPr>
            <p:nvPr/>
          </p:nvSpPr>
          <p:spPr bwMode="gray">
            <a:xfrm>
              <a:off x="1098" y="1954"/>
              <a:ext cx="441" cy="4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报告</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grpSp>
      <p:grpSp>
        <p:nvGrpSpPr>
          <p:cNvPr id="12297" name="Group 43"/>
          <p:cNvGrpSpPr>
            <a:grpSpLocks/>
          </p:cNvGrpSpPr>
          <p:nvPr/>
        </p:nvGrpSpPr>
        <p:grpSpPr bwMode="auto">
          <a:xfrm>
            <a:off x="1219200" y="2133600"/>
            <a:ext cx="1446213" cy="1524000"/>
            <a:chOff x="884" y="2523"/>
            <a:chExt cx="862" cy="862"/>
          </a:xfrm>
        </p:grpSpPr>
        <p:sp>
          <p:nvSpPr>
            <p:cNvPr id="12312" name="Oval 44"/>
            <p:cNvSpPr>
              <a:spLocks noChangeArrowheads="1"/>
            </p:cNvSpPr>
            <p:nvPr/>
          </p:nvSpPr>
          <p:spPr bwMode="gray">
            <a:xfrm>
              <a:off x="884" y="2523"/>
              <a:ext cx="862" cy="862"/>
            </a:xfrm>
            <a:prstGeom prst="ellipse">
              <a:avLst/>
            </a:prstGeom>
            <a:gradFill rotWithShape="1">
              <a:gsLst>
                <a:gs pos="0">
                  <a:srgbClr val="FFFFFF"/>
                </a:gs>
                <a:gs pos="50000">
                  <a:srgbClr val="00CC66"/>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13" name="Oval 45"/>
            <p:cNvSpPr>
              <a:spLocks noChangeArrowheads="1"/>
            </p:cNvSpPr>
            <p:nvPr/>
          </p:nvSpPr>
          <p:spPr bwMode="gray">
            <a:xfrm>
              <a:off x="884" y="2523"/>
              <a:ext cx="862" cy="862"/>
            </a:xfrm>
            <a:prstGeom prst="ellipse">
              <a:avLst/>
            </a:prstGeom>
            <a:gradFill rotWithShape="1">
              <a:gsLst>
                <a:gs pos="0">
                  <a:srgbClr val="00CC66">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14" name="Oval 46"/>
            <p:cNvSpPr>
              <a:spLocks noChangeArrowheads="1"/>
            </p:cNvSpPr>
            <p:nvPr/>
          </p:nvSpPr>
          <p:spPr bwMode="gray">
            <a:xfrm>
              <a:off x="940" y="2579"/>
              <a:ext cx="750" cy="750"/>
            </a:xfrm>
            <a:prstGeom prst="ellipse">
              <a:avLst/>
            </a:prstGeom>
            <a:gradFill rotWithShape="1">
              <a:gsLst>
                <a:gs pos="0">
                  <a:srgbClr val="006E37"/>
                </a:gs>
                <a:gs pos="50000">
                  <a:srgbClr val="00CC66"/>
                </a:gs>
                <a:gs pos="100000">
                  <a:srgbClr val="006E37"/>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15" name="Oval 47"/>
            <p:cNvSpPr>
              <a:spLocks noChangeArrowheads="1"/>
            </p:cNvSpPr>
            <p:nvPr/>
          </p:nvSpPr>
          <p:spPr bwMode="gray">
            <a:xfrm>
              <a:off x="941" y="2579"/>
              <a:ext cx="749" cy="750"/>
            </a:xfrm>
            <a:prstGeom prst="ellipse">
              <a:avLst/>
            </a:prstGeom>
            <a:gradFill rotWithShape="1">
              <a:gsLst>
                <a:gs pos="0">
                  <a:srgbClr val="008241"/>
                </a:gs>
                <a:gs pos="100000">
                  <a:srgbClr val="00CC66">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16" name="Oval 48"/>
            <p:cNvSpPr>
              <a:spLocks noChangeArrowheads="1"/>
            </p:cNvSpPr>
            <p:nvPr/>
          </p:nvSpPr>
          <p:spPr bwMode="gray">
            <a:xfrm>
              <a:off x="981" y="2617"/>
              <a:ext cx="674" cy="674"/>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17" name="Oval 49"/>
            <p:cNvSpPr>
              <a:spLocks noChangeArrowheads="1"/>
            </p:cNvSpPr>
            <p:nvPr/>
          </p:nvSpPr>
          <p:spPr bwMode="gray">
            <a:xfrm>
              <a:off x="992" y="2628"/>
              <a:ext cx="653" cy="653"/>
            </a:xfrm>
            <a:prstGeom prst="ellipse">
              <a:avLst/>
            </a:prstGeom>
            <a:gradFill rotWithShape="1">
              <a:gsLst>
                <a:gs pos="0">
                  <a:srgbClr val="595959"/>
                </a:gs>
                <a:gs pos="100000">
                  <a:srgbClr val="C0C0C0"/>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18" name="Oval 50"/>
            <p:cNvSpPr>
              <a:spLocks noChangeArrowheads="1"/>
            </p:cNvSpPr>
            <p:nvPr/>
          </p:nvSpPr>
          <p:spPr bwMode="gray">
            <a:xfrm>
              <a:off x="1000" y="2632"/>
              <a:ext cx="637" cy="636"/>
            </a:xfrm>
            <a:prstGeom prst="ellipse">
              <a:avLst/>
            </a:prstGeom>
            <a:gradFill rotWithShape="1">
              <a:gsLst>
                <a:gs pos="0">
                  <a:srgbClr val="C0C0C0">
                    <a:alpha val="0"/>
                  </a:srgbClr>
                </a:gs>
                <a:gs pos="100000">
                  <a:srgbClr val="E9E9E9"/>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19" name="Oval 51"/>
            <p:cNvSpPr>
              <a:spLocks noChangeArrowheads="1"/>
            </p:cNvSpPr>
            <p:nvPr/>
          </p:nvSpPr>
          <p:spPr bwMode="gray">
            <a:xfrm>
              <a:off x="1007" y="2638"/>
              <a:ext cx="606" cy="595"/>
            </a:xfrm>
            <a:prstGeom prst="ellipse">
              <a:avLst/>
            </a:prstGeom>
            <a:gradFill rotWithShape="1">
              <a:gsLst>
                <a:gs pos="0">
                  <a:srgbClr val="989898"/>
                </a:gs>
                <a:gs pos="100000">
                  <a:srgbClr val="C0C0C0">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20" name="Oval 52"/>
            <p:cNvSpPr>
              <a:spLocks noChangeArrowheads="1"/>
            </p:cNvSpPr>
            <p:nvPr/>
          </p:nvSpPr>
          <p:spPr bwMode="gray">
            <a:xfrm>
              <a:off x="1042" y="2655"/>
              <a:ext cx="539" cy="483"/>
            </a:xfrm>
            <a:prstGeom prst="ellipse">
              <a:avLst/>
            </a:prstGeom>
            <a:gradFill rotWithShape="1">
              <a:gsLst>
                <a:gs pos="0">
                  <a:srgbClr val="FFFFFF"/>
                </a:gs>
                <a:gs pos="100000">
                  <a:srgbClr val="C0C0C0">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sp>
        <p:nvSpPr>
          <p:cNvPr id="12298" name="Text Box 53"/>
          <p:cNvSpPr txBox="1">
            <a:spLocks noChangeArrowheads="1"/>
          </p:cNvSpPr>
          <p:nvPr/>
        </p:nvSpPr>
        <p:spPr bwMode="gray">
          <a:xfrm>
            <a:off x="1603375" y="2549525"/>
            <a:ext cx="701675" cy="708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鉴别</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grpSp>
        <p:nvGrpSpPr>
          <p:cNvPr id="12299" name="Group 54"/>
          <p:cNvGrpSpPr>
            <a:grpSpLocks/>
          </p:cNvGrpSpPr>
          <p:nvPr/>
        </p:nvGrpSpPr>
        <p:grpSpPr bwMode="auto">
          <a:xfrm>
            <a:off x="2522538" y="4343400"/>
            <a:ext cx="1439862" cy="1439863"/>
            <a:chOff x="1685" y="3125"/>
            <a:chExt cx="907" cy="907"/>
          </a:xfrm>
        </p:grpSpPr>
        <p:grpSp>
          <p:nvGrpSpPr>
            <p:cNvPr id="12300" name="Group 55"/>
            <p:cNvGrpSpPr>
              <a:grpSpLocks/>
            </p:cNvGrpSpPr>
            <p:nvPr/>
          </p:nvGrpSpPr>
          <p:grpSpPr bwMode="auto">
            <a:xfrm>
              <a:off x="1685" y="3125"/>
              <a:ext cx="907" cy="907"/>
              <a:chOff x="2832" y="1728"/>
              <a:chExt cx="907" cy="907"/>
            </a:xfrm>
          </p:grpSpPr>
          <p:sp>
            <p:nvSpPr>
              <p:cNvPr id="12302" name="Oval 56"/>
              <p:cNvSpPr>
                <a:spLocks noChangeArrowheads="1"/>
              </p:cNvSpPr>
              <p:nvPr/>
            </p:nvSpPr>
            <p:spPr bwMode="gray">
              <a:xfrm>
                <a:off x="2832" y="1728"/>
                <a:ext cx="907" cy="907"/>
              </a:xfrm>
              <a:prstGeom prst="ellipse">
                <a:avLst/>
              </a:prstGeom>
              <a:gradFill rotWithShape="1">
                <a:gsLst>
                  <a:gs pos="0">
                    <a:srgbClr val="FFFFFF"/>
                  </a:gs>
                  <a:gs pos="50000">
                    <a:srgbClr val="3965E1"/>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03" name="Oval 57"/>
              <p:cNvSpPr>
                <a:spLocks noChangeArrowheads="1"/>
              </p:cNvSpPr>
              <p:nvPr/>
            </p:nvSpPr>
            <p:spPr bwMode="gray">
              <a:xfrm>
                <a:off x="2832" y="1728"/>
                <a:ext cx="907" cy="907"/>
              </a:xfrm>
              <a:prstGeom prst="ellipse">
                <a:avLst/>
              </a:prstGeom>
              <a:gradFill rotWithShape="1">
                <a:gsLst>
                  <a:gs pos="0">
                    <a:srgbClr val="3965E1">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2304" name="Oval 58"/>
              <p:cNvSpPr>
                <a:spLocks noChangeArrowheads="1"/>
              </p:cNvSpPr>
              <p:nvPr/>
            </p:nvSpPr>
            <p:spPr bwMode="gray">
              <a:xfrm>
                <a:off x="2889" y="1788"/>
                <a:ext cx="787" cy="788"/>
              </a:xfrm>
              <a:prstGeom prst="ellipse">
                <a:avLst/>
              </a:prstGeom>
              <a:gradFill rotWithShape="1">
                <a:gsLst>
                  <a:gs pos="0">
                    <a:srgbClr val="1F377A"/>
                  </a:gs>
                  <a:gs pos="50000">
                    <a:srgbClr val="3965E1"/>
                  </a:gs>
                  <a:gs pos="100000">
                    <a:srgbClr val="1F377A"/>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05" name="Oval 59"/>
              <p:cNvSpPr>
                <a:spLocks noChangeArrowheads="1"/>
              </p:cNvSpPr>
              <p:nvPr/>
            </p:nvSpPr>
            <p:spPr bwMode="gray">
              <a:xfrm>
                <a:off x="2889" y="1794"/>
                <a:ext cx="787" cy="788"/>
              </a:xfrm>
              <a:prstGeom prst="ellipse">
                <a:avLst/>
              </a:prstGeom>
              <a:gradFill rotWithShape="1">
                <a:gsLst>
                  <a:gs pos="0">
                    <a:srgbClr val="264396"/>
                  </a:gs>
                  <a:gs pos="100000">
                    <a:srgbClr val="3965E1">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2306" name="Oval 60"/>
              <p:cNvSpPr>
                <a:spLocks noChangeArrowheads="1"/>
              </p:cNvSpPr>
              <p:nvPr/>
            </p:nvSpPr>
            <p:spPr bwMode="gray">
              <a:xfrm>
                <a:off x="2928" y="1833"/>
                <a:ext cx="709" cy="709"/>
              </a:xfrm>
              <a:prstGeom prst="ellipse">
                <a:avLst/>
              </a:prstGeom>
              <a:gradFill rotWithShape="1">
                <a:gsLst>
                  <a:gs pos="0">
                    <a:srgbClr val="3965E1"/>
                  </a:gs>
                  <a:gs pos="100000">
                    <a:srgbClr val="03060D"/>
                  </a:gs>
                </a:gsLst>
                <a:lin ang="54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nvGrpSpPr>
              <p:cNvPr id="12307" name="Group 61"/>
              <p:cNvGrpSpPr>
                <a:grpSpLocks/>
              </p:cNvGrpSpPr>
              <p:nvPr/>
            </p:nvGrpSpPr>
            <p:grpSpPr bwMode="auto">
              <a:xfrm>
                <a:off x="2946" y="1842"/>
                <a:ext cx="687" cy="688"/>
                <a:chOff x="4166" y="1706"/>
                <a:chExt cx="1252" cy="1252"/>
              </a:xfrm>
            </p:grpSpPr>
            <p:sp>
              <p:nvSpPr>
                <p:cNvPr id="12308" name="Oval 62"/>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09" name="Oval 63"/>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10" name="Oval 64"/>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2311" name="Oval 65"/>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grpSp>
        <p:sp>
          <p:nvSpPr>
            <p:cNvPr id="12301" name="Text Box 66"/>
            <p:cNvSpPr txBox="1">
              <a:spLocks noChangeArrowheads="1"/>
            </p:cNvSpPr>
            <p:nvPr/>
          </p:nvSpPr>
          <p:spPr bwMode="gray">
            <a:xfrm>
              <a:off x="1908" y="3365"/>
              <a:ext cx="441" cy="4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预防</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gr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交接质量检查的内容</a:t>
            </a: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37240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包装箱质量检查内容</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2800" dirty="0" smtClean="0">
              <a:solidFill>
                <a:srgbClr val="3333FF"/>
              </a:solidFill>
              <a:latin typeface="华文新魏" pitchFamily="2" charset="-122"/>
              <a:ea typeface="华文新魏" pitchFamily="2" charset="-122"/>
            </a:endParaRPr>
          </a:p>
          <a:p>
            <a:pPr marL="914400" lvl="1" indent="-457200">
              <a:lnSpc>
                <a:spcPct val="150000"/>
              </a:lnSpc>
              <a:buFont typeface="Arial" charset="0"/>
              <a:buAutoNum type="arabicPeriod"/>
            </a:pPr>
            <a:r>
              <a:rPr lang="zh-CN" altLang="en-US" sz="2000" b="1" dirty="0" smtClean="0">
                <a:solidFill>
                  <a:srgbClr val="FF0000"/>
                </a:solidFill>
                <a:latin typeface="微软雅黑" pitchFamily="34" charset="-122"/>
                <a:ea typeface="微软雅黑" pitchFamily="34" charset="-122"/>
              </a:rPr>
              <a:t>包装箱本身</a:t>
            </a:r>
            <a:r>
              <a:rPr lang="zh-CN" altLang="en-US" sz="2000" dirty="0" smtClean="0">
                <a:latin typeface="微软雅黑" pitchFamily="34" charset="-122"/>
                <a:ea typeface="微软雅黑" pitchFamily="34" charset="-122"/>
              </a:rPr>
              <a:t>质量有无缺陷（着色、开裂、磁伤等），是否符合有关标准的规定；</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按规定</a:t>
            </a:r>
            <a:r>
              <a:rPr lang="zh-CN" altLang="en-US" sz="2000" b="1" dirty="0" smtClean="0">
                <a:solidFill>
                  <a:srgbClr val="FF0000"/>
                </a:solidFill>
                <a:latin typeface="微软雅黑" pitchFamily="34" charset="-122"/>
                <a:ea typeface="微软雅黑" pitchFamily="34" charset="-122"/>
              </a:rPr>
              <a:t>箱外</a:t>
            </a:r>
            <a:r>
              <a:rPr lang="zh-CN" altLang="en-US" sz="2000" dirty="0" smtClean="0">
                <a:latin typeface="微软雅黑" pitchFamily="34" charset="-122"/>
                <a:ea typeface="微软雅黑" pitchFamily="34" charset="-122"/>
              </a:rPr>
              <a:t>的有关</a:t>
            </a:r>
            <a:r>
              <a:rPr lang="zh-CN" altLang="en-US" sz="2000" b="1" dirty="0" smtClean="0">
                <a:solidFill>
                  <a:srgbClr val="FF0000"/>
                </a:solidFill>
                <a:latin typeface="微软雅黑" pitchFamily="34" charset="-122"/>
                <a:ea typeface="微软雅黑" pitchFamily="34" charset="-122"/>
              </a:rPr>
              <a:t>标志</a:t>
            </a:r>
            <a:r>
              <a:rPr lang="zh-CN" altLang="en-US" sz="2000" dirty="0" smtClean="0">
                <a:latin typeface="微软雅黑" pitchFamily="34" charset="-122"/>
                <a:ea typeface="微软雅黑" pitchFamily="34" charset="-122"/>
              </a:rPr>
              <a:t>，如防雨、防震、运输方向、起吊位置等是否齐全、正确；</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在规定位置</a:t>
            </a:r>
            <a:r>
              <a:rPr lang="zh-CN" altLang="en-US" sz="2000" b="1" dirty="0" smtClean="0">
                <a:solidFill>
                  <a:srgbClr val="FF0000"/>
                </a:solidFill>
                <a:latin typeface="微软雅黑" pitchFamily="34" charset="-122"/>
                <a:ea typeface="微软雅黑" pitchFamily="34" charset="-122"/>
              </a:rPr>
              <a:t>标写</a:t>
            </a:r>
            <a:r>
              <a:rPr lang="zh-CN" altLang="en-US" sz="2000" dirty="0" smtClean="0">
                <a:latin typeface="微软雅黑" pitchFamily="34" charset="-122"/>
                <a:ea typeface="微软雅黑" pitchFamily="34" charset="-122"/>
              </a:rPr>
              <a:t>的产品型号代号、图号、编号的正确性：</a:t>
            </a:r>
          </a:p>
          <a:p>
            <a:pPr marL="914400" lvl="1" indent="-457200">
              <a:lnSpc>
                <a:spcPct val="150000"/>
              </a:lnSpc>
              <a:buFont typeface="Arial" charset="0"/>
              <a:buAutoNum type="arabicPeriod"/>
            </a:pPr>
            <a:r>
              <a:rPr lang="zh-CN" altLang="en-US" sz="2000" b="1" dirty="0" smtClean="0">
                <a:solidFill>
                  <a:srgbClr val="FF0000"/>
                </a:solidFill>
                <a:latin typeface="微软雅黑" pitchFamily="34" charset="-122"/>
                <a:ea typeface="微软雅黑" pitchFamily="34" charset="-122"/>
              </a:rPr>
              <a:t>铅封</a:t>
            </a:r>
            <a:r>
              <a:rPr lang="zh-CN" altLang="en-US" sz="2000" dirty="0" smtClean="0">
                <a:latin typeface="微软雅黑" pitchFamily="34" charset="-122"/>
                <a:ea typeface="微软雅黑" pitchFamily="34" charset="-122"/>
              </a:rPr>
              <a:t>是否正确完好。</a:t>
            </a:r>
          </a:p>
        </p:txBody>
      </p:sp>
    </p:spTree>
    <p:extLst>
      <p:ext uri="{BB962C8B-B14F-4D97-AF65-F5344CB8AC3E}">
        <p14:creationId xmlns="" xmlns:p14="http://schemas.microsoft.com/office/powerpoint/2010/main" val="373546075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交接质量检查的内容</a:t>
            </a: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51090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产品外观检查内容</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2400" dirty="0" smtClean="0">
              <a:solidFill>
                <a:srgbClr val="3333FF"/>
              </a:solidFill>
              <a:latin typeface="华文新魏" pitchFamily="2" charset="-122"/>
              <a:ea typeface="华文新魏" pitchFamily="2"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产品代号、编号与质量证明文件及包装箱上</a:t>
            </a:r>
            <a:r>
              <a:rPr lang="zh-CN" altLang="en-US" sz="2000" b="1" dirty="0" smtClean="0">
                <a:solidFill>
                  <a:srgbClr val="FF0000"/>
                </a:solidFill>
                <a:latin typeface="微软雅黑" pitchFamily="34" charset="-122"/>
                <a:ea typeface="微软雅黑" pitchFamily="34" charset="-122"/>
              </a:rPr>
              <a:t>标志</a:t>
            </a:r>
            <a:r>
              <a:rPr lang="zh-CN" altLang="en-US" sz="2000" dirty="0" smtClean="0">
                <a:latin typeface="微软雅黑" pitchFamily="34" charset="-122"/>
                <a:ea typeface="微软雅黑" pitchFamily="34" charset="-122"/>
              </a:rPr>
              <a:t>的一致性：</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b="1" dirty="0" smtClean="0">
                <a:solidFill>
                  <a:srgbClr val="FF0000"/>
                </a:solidFill>
                <a:latin typeface="微软雅黑" pitchFamily="34" charset="-122"/>
                <a:ea typeface="微软雅黑" pitchFamily="34" charset="-122"/>
              </a:rPr>
              <a:t>铅（漆）封及保险</a:t>
            </a:r>
            <a:r>
              <a:rPr lang="zh-CN" altLang="en-US" sz="2000" dirty="0" smtClean="0">
                <a:latin typeface="微软雅黑" pitchFamily="34" charset="-122"/>
                <a:ea typeface="微软雅黑" pitchFamily="34" charset="-122"/>
              </a:rPr>
              <a:t>的正确性：</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产品上应装</a:t>
            </a:r>
            <a:r>
              <a:rPr lang="zh-CN" altLang="en-US" sz="2000" b="1" dirty="0" smtClean="0">
                <a:solidFill>
                  <a:srgbClr val="FF0000"/>
                </a:solidFill>
                <a:latin typeface="微软雅黑" pitchFamily="34" charset="-122"/>
                <a:ea typeface="微软雅黑" pitchFamily="34" charset="-122"/>
              </a:rPr>
              <a:t>零件及配套件</a:t>
            </a:r>
            <a:r>
              <a:rPr lang="zh-CN" altLang="en-US" sz="2000" dirty="0" smtClean="0">
                <a:latin typeface="微软雅黑" pitchFamily="34" charset="-122"/>
                <a:ea typeface="微软雅黑" pitchFamily="34" charset="-122"/>
              </a:rPr>
              <a:t>是否齐全、编号是否正确：</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产品</a:t>
            </a:r>
            <a:r>
              <a:rPr lang="zh-CN" altLang="en-US" sz="2000" b="1" dirty="0" smtClean="0">
                <a:solidFill>
                  <a:srgbClr val="FF0000"/>
                </a:solidFill>
                <a:latin typeface="微软雅黑" pitchFamily="34" charset="-122"/>
                <a:ea typeface="微软雅黑" pitchFamily="34" charset="-122"/>
              </a:rPr>
              <a:t>表面</a:t>
            </a:r>
            <a:r>
              <a:rPr lang="zh-CN" altLang="en-US" sz="2000" dirty="0" smtClean="0">
                <a:latin typeface="微软雅黑" pitchFamily="34" charset="-122"/>
                <a:ea typeface="微软雅黑" pitchFamily="34" charset="-122"/>
              </a:rPr>
              <a:t>有无划伤、碰伤、锈蚀、腐蚀、分层、漆层脱落等；</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产品是否清洁，有无</a:t>
            </a:r>
            <a:r>
              <a:rPr lang="zh-CN" altLang="en-US" sz="2000" b="1" dirty="0" smtClean="0">
                <a:solidFill>
                  <a:srgbClr val="FF0000"/>
                </a:solidFill>
                <a:latin typeface="微软雅黑" pitchFamily="34" charset="-122"/>
                <a:ea typeface="微软雅黑" pitchFamily="34" charset="-122"/>
              </a:rPr>
              <a:t>多余物</a:t>
            </a:r>
            <a:r>
              <a:rPr lang="zh-CN" altLang="en-US" sz="2000" dirty="0" smtClean="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仪器、电缆上插头（座）部位有无</a:t>
            </a:r>
            <a:r>
              <a:rPr lang="zh-CN" altLang="en-US" sz="2000" b="1" dirty="0" smtClean="0">
                <a:solidFill>
                  <a:srgbClr val="FF0000"/>
                </a:solidFill>
                <a:latin typeface="微软雅黑" pitchFamily="34" charset="-122"/>
                <a:ea typeface="微软雅黑" pitchFamily="34" charset="-122"/>
              </a:rPr>
              <a:t>异常</a:t>
            </a:r>
            <a:r>
              <a:rPr lang="zh-CN" altLang="en-US" sz="2000" dirty="0" smtClean="0">
                <a:latin typeface="微软雅黑" pitchFamily="34" charset="-122"/>
                <a:ea typeface="微软雅黑" pitchFamily="34" charset="-122"/>
              </a:rPr>
              <a:t>、编号是否正确；</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曲橡胶、</a:t>
            </a:r>
            <a:r>
              <a:rPr lang="zh-CN" altLang="en-US" sz="2000" b="1" dirty="0" smtClean="0">
                <a:solidFill>
                  <a:srgbClr val="FF0000"/>
                </a:solidFill>
                <a:latin typeface="微软雅黑" pitchFamily="34" charset="-122"/>
                <a:ea typeface="微软雅黑" pitchFamily="34" charset="-122"/>
              </a:rPr>
              <a:t>塑料制品</a:t>
            </a:r>
            <a:r>
              <a:rPr lang="zh-CN" altLang="en-US" sz="2000" dirty="0" smtClean="0">
                <a:latin typeface="微软雅黑" pitchFamily="34" charset="-122"/>
                <a:ea typeface="微软雅黑" pitchFamily="34" charset="-122"/>
              </a:rPr>
              <a:t>是否有老化、龟裂等：</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伺服机构、电池等产品是否有</a:t>
            </a:r>
            <a:r>
              <a:rPr lang="zh-CN" altLang="en-US" sz="2000" b="1" dirty="0" smtClean="0">
                <a:solidFill>
                  <a:srgbClr val="FF0000"/>
                </a:solidFill>
                <a:latin typeface="微软雅黑" pitchFamily="34" charset="-122"/>
                <a:ea typeface="微软雅黑" pitchFamily="34" charset="-122"/>
              </a:rPr>
              <a:t>渗、漏液</a:t>
            </a:r>
            <a:r>
              <a:rPr lang="zh-CN" altLang="en-US" sz="2000" dirty="0" smtClean="0">
                <a:latin typeface="微软雅黑" pitchFamily="34" charset="-122"/>
                <a:ea typeface="微软雅黑" pitchFamily="34" charset="-122"/>
              </a:rPr>
              <a:t>等。</a:t>
            </a:r>
          </a:p>
          <a:p>
            <a:pPr marL="914400" lvl="1" indent="-457200">
              <a:lnSpc>
                <a:spcPct val="150000"/>
              </a:lnSpc>
              <a:buFont typeface="Arial" charset="0"/>
              <a:buAutoNum type="arabicPeriod"/>
            </a:pPr>
            <a:endParaRPr lang="zh-CN" altLang="en-US" sz="2000" dirty="0" smtClean="0">
              <a:latin typeface="微软雅黑" pitchFamily="34" charset="-122"/>
              <a:ea typeface="微软雅黑" pitchFamily="34" charset="-122"/>
            </a:endParaRPr>
          </a:p>
        </p:txBody>
      </p:sp>
    </p:spTree>
    <p:extLst>
      <p:ext uri="{BB962C8B-B14F-4D97-AF65-F5344CB8AC3E}">
        <p14:creationId xmlns="" xmlns:p14="http://schemas.microsoft.com/office/powerpoint/2010/main" val="19069046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产品提交验收代表检验</a:t>
            </a: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3704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定义</a:t>
            </a:r>
            <a:endParaRPr lang="en-US" altLang="zh-CN" sz="28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是指</a:t>
            </a:r>
            <a:r>
              <a:rPr lang="zh-CN" altLang="en-US" sz="2000" b="1" dirty="0" smtClean="0">
                <a:solidFill>
                  <a:srgbClr val="FF0000"/>
                </a:solidFill>
                <a:latin typeface="微软雅黑" pitchFamily="34" charset="-122"/>
                <a:ea typeface="微软雅黑" pitchFamily="34" charset="-122"/>
              </a:rPr>
              <a:t>承制方</a:t>
            </a:r>
            <a:r>
              <a:rPr lang="zh-CN" altLang="en-US" sz="2000" dirty="0" smtClean="0">
                <a:latin typeface="微软雅黑" pitchFamily="34" charset="-122"/>
                <a:ea typeface="微软雅黑" pitchFamily="34" charset="-122"/>
              </a:rPr>
              <a:t>检验部门把已</a:t>
            </a:r>
            <a:r>
              <a:rPr lang="zh-CN" altLang="en-US" sz="2000" b="1" dirty="0" smtClean="0">
                <a:solidFill>
                  <a:srgbClr val="FF0000"/>
                </a:solidFill>
                <a:latin typeface="微软雅黑" pitchFamily="34" charset="-122"/>
                <a:ea typeface="微软雅黑" pitchFamily="34" charset="-122"/>
              </a:rPr>
              <a:t>完成检验</a:t>
            </a:r>
            <a:r>
              <a:rPr lang="zh-CN" altLang="en-US" sz="2000" dirty="0" smtClean="0">
                <a:latin typeface="微软雅黑" pitchFamily="34" charset="-122"/>
                <a:ea typeface="微软雅黑" pitchFamily="34" charset="-122"/>
              </a:rPr>
              <a:t>，认为达到规定要求的产品，按有关规定向验收代表（订货代表、部派质量监督验收代表或商检代表，下同）正式</a:t>
            </a:r>
            <a:r>
              <a:rPr lang="zh-CN" altLang="en-US" sz="2000" b="1" dirty="0" smtClean="0">
                <a:solidFill>
                  <a:srgbClr val="FF0000"/>
                </a:solidFill>
                <a:latin typeface="微软雅黑" pitchFamily="34" charset="-122"/>
                <a:ea typeface="微软雅黑" pitchFamily="34" charset="-122"/>
              </a:rPr>
              <a:t>提请验收</a:t>
            </a:r>
            <a:r>
              <a:rPr lang="zh-CN" altLang="en-US" sz="2000" dirty="0" smtClean="0">
                <a:latin typeface="微软雅黑" pitchFamily="34" charset="-122"/>
                <a:ea typeface="微软雅黑" pitchFamily="34" charset="-122"/>
              </a:rPr>
              <a:t>的检验工作。</a:t>
            </a:r>
            <a:endParaRPr lang="en-US" altLang="zh-CN" sz="2000" dirty="0">
              <a:latin typeface="微软雅黑" pitchFamily="34" charset="-122"/>
              <a:ea typeface="微软雅黑" pitchFamily="34" charset="-122"/>
            </a:endParaRPr>
          </a:p>
          <a:p>
            <a:pPr>
              <a:buFont typeface="Wingdings" pitchFamily="2" charset="2"/>
              <a:buChar char="p"/>
            </a:pPr>
            <a:endParaRPr lang="en-US" altLang="zh-CN" sz="1200" dirty="0" smtClean="0">
              <a:solidFill>
                <a:srgbClr val="3333FF"/>
              </a:solidFill>
              <a:latin typeface="华文新魏" pitchFamily="2" charset="-122"/>
              <a:ea typeface="华文新魏" pitchFamily="2" charset="-122"/>
            </a:endParaRPr>
          </a:p>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验收依据：</a:t>
            </a:r>
            <a:endParaRPr lang="en-US" altLang="zh-CN" sz="9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合同</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国家批准的检验程序、规定、技术标准</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技术文件</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有关协议的规定。</a:t>
            </a:r>
          </a:p>
        </p:txBody>
      </p:sp>
    </p:spTree>
    <p:extLst>
      <p:ext uri="{BB962C8B-B14F-4D97-AF65-F5344CB8AC3E}">
        <p14:creationId xmlns="" xmlns:p14="http://schemas.microsoft.com/office/powerpoint/2010/main" val="149395472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产品提交验收代表检验</a:t>
            </a: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6782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产品的提交、验收</a:t>
            </a:r>
            <a:endParaRPr lang="en-US" altLang="zh-CN" sz="2800" dirty="0" smtClean="0">
              <a:solidFill>
                <a:srgbClr val="3333FF"/>
              </a:solidFill>
              <a:latin typeface="华文新魏" pitchFamily="2" charset="-122"/>
              <a:ea typeface="华文新魏" pitchFamily="2"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 正式提交的产品必须经承制方质量检验部门检验合格后，再</a:t>
            </a:r>
            <a:r>
              <a:rPr lang="zh-CN" altLang="en-US" sz="2000" b="1" dirty="0" smtClean="0">
                <a:solidFill>
                  <a:srgbClr val="FF0000"/>
                </a:solidFill>
                <a:latin typeface="微软雅黑" pitchFamily="34" charset="-122"/>
                <a:ea typeface="微软雅黑" pitchFamily="34" charset="-122"/>
              </a:rPr>
              <a:t>提交</a:t>
            </a:r>
            <a:r>
              <a:rPr lang="zh-CN" altLang="en-US" sz="2000" dirty="0" smtClean="0">
                <a:latin typeface="微软雅黑" pitchFamily="34" charset="-122"/>
                <a:ea typeface="微软雅黑" pitchFamily="34" charset="-122"/>
              </a:rPr>
              <a:t>验收代表单独进行</a:t>
            </a:r>
            <a:r>
              <a:rPr lang="zh-CN" altLang="en-US" sz="2000" b="1" dirty="0" smtClean="0">
                <a:solidFill>
                  <a:srgbClr val="FF0000"/>
                </a:solidFill>
                <a:latin typeface="微软雅黑" pitchFamily="34" charset="-122"/>
                <a:ea typeface="微软雅黑" pitchFamily="34" charset="-122"/>
              </a:rPr>
              <a:t>检验</a:t>
            </a:r>
            <a:r>
              <a:rPr lang="zh-CN" altLang="en-US" sz="2000" dirty="0" smtClean="0">
                <a:latin typeface="微软雅黑" pitchFamily="34" charset="-122"/>
                <a:ea typeface="微软雅黑" pitchFamily="34" charset="-122"/>
              </a:rPr>
              <a:t>；不宜单独进行检验的项目，可以会同承制方进行联合检验；凡单独检验项目应用“提交验收单”向验收代表提交。</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验收代表对验收</a:t>
            </a:r>
            <a:r>
              <a:rPr lang="zh-CN" altLang="en-US" sz="2000" b="1" dirty="0" smtClean="0">
                <a:solidFill>
                  <a:srgbClr val="FF0000"/>
                </a:solidFill>
                <a:latin typeface="微软雅黑" pitchFamily="34" charset="-122"/>
                <a:ea typeface="微软雅黑" pitchFamily="34" charset="-122"/>
              </a:rPr>
              <a:t>合格</a:t>
            </a:r>
            <a:r>
              <a:rPr lang="zh-CN" altLang="en-US" sz="2000" dirty="0" smtClean="0">
                <a:latin typeface="微软雅黑" pitchFamily="34" charset="-122"/>
                <a:ea typeface="微软雅黑" pitchFamily="34" charset="-122"/>
              </a:rPr>
              <a:t>的产品，应有书面合格结论并盖章或签署确认。</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对</a:t>
            </a:r>
            <a:r>
              <a:rPr lang="zh-CN" altLang="en-US" sz="2000" b="1" dirty="0" smtClean="0">
                <a:solidFill>
                  <a:srgbClr val="FF0000"/>
                </a:solidFill>
                <a:latin typeface="微软雅黑" pitchFamily="34" charset="-122"/>
                <a:ea typeface="微软雅黑" pitchFamily="34" charset="-122"/>
              </a:rPr>
              <a:t>拒收</a:t>
            </a:r>
            <a:r>
              <a:rPr lang="zh-CN" altLang="en-US" sz="2000" dirty="0" smtClean="0">
                <a:latin typeface="微软雅黑" pitchFamily="34" charset="-122"/>
                <a:ea typeface="微软雅黑" pitchFamily="34" charset="-122"/>
              </a:rPr>
              <a:t>的产品，验收代表应将理由及时通知承制方。</a:t>
            </a:r>
            <a:endParaRPr lang="en-US" altLang="zh-CN" sz="2000" dirty="0" smtClean="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当承制方与验收代表意见有</a:t>
            </a:r>
            <a:r>
              <a:rPr lang="zh-CN" altLang="en-US" sz="2000" b="1" dirty="0" smtClean="0">
                <a:solidFill>
                  <a:srgbClr val="FF0000"/>
                </a:solidFill>
                <a:latin typeface="微软雅黑" pitchFamily="34" charset="-122"/>
                <a:ea typeface="微软雅黑" pitchFamily="34" charset="-122"/>
              </a:rPr>
              <a:t>分歧</a:t>
            </a:r>
            <a:r>
              <a:rPr lang="zh-CN" altLang="en-US" sz="2000" dirty="0" smtClean="0">
                <a:latin typeface="微软雅黑" pitchFamily="34" charset="-122"/>
                <a:ea typeface="微软雅黑" pitchFamily="34" charset="-122"/>
              </a:rPr>
              <a:t>时，应各自向上级主管部门汇报，听候</a:t>
            </a:r>
            <a:r>
              <a:rPr lang="zh-CN" altLang="en-US" sz="2000" b="1" dirty="0" smtClean="0">
                <a:solidFill>
                  <a:srgbClr val="FF0000"/>
                </a:solidFill>
                <a:latin typeface="微软雅黑" pitchFamily="34" charset="-122"/>
                <a:ea typeface="微软雅黑" pitchFamily="34" charset="-122"/>
              </a:rPr>
              <a:t>裁决</a:t>
            </a:r>
            <a:r>
              <a:rPr lang="zh-CN" altLang="en-US" sz="2000" dirty="0" smtClean="0">
                <a:latin typeface="微软雅黑" pitchFamily="34" charset="-122"/>
                <a:ea typeface="微软雅黑" pitchFamily="34" charset="-122"/>
              </a:rPr>
              <a:t>。</a:t>
            </a:r>
          </a:p>
        </p:txBody>
      </p:sp>
    </p:spTree>
    <p:extLst>
      <p:ext uri="{BB962C8B-B14F-4D97-AF65-F5344CB8AC3E}">
        <p14:creationId xmlns="" xmlns:p14="http://schemas.microsoft.com/office/powerpoint/2010/main" val="236295270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产品提交验收代表检验</a:t>
            </a: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6782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提交检验双方的职责</a:t>
            </a:r>
            <a:endParaRPr lang="en-US" altLang="zh-CN" sz="2800" dirty="0" smtClean="0">
              <a:solidFill>
                <a:srgbClr val="3333FF"/>
              </a:solidFill>
              <a:latin typeface="华文新魏" pitchFamily="2" charset="-122"/>
              <a:ea typeface="华文新魏" pitchFamily="2" charset="-122"/>
            </a:endParaRP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承制方的职责</a:t>
            </a:r>
          </a:p>
          <a:p>
            <a:pPr marL="1371600" lvl="2" indent="-457200">
              <a:lnSpc>
                <a:spcPct val="150000"/>
              </a:lnSpc>
              <a:buFont typeface="+mj-lt"/>
              <a:buAutoNum type="alphaLcParenR"/>
            </a:pPr>
            <a:r>
              <a:rPr lang="zh-CN" altLang="en-US" sz="2000" dirty="0" smtClean="0">
                <a:latin typeface="微软雅黑" pitchFamily="34" charset="-122"/>
                <a:ea typeface="微软雅黑" pitchFamily="34" charset="-122"/>
              </a:rPr>
              <a:t>为验收代表</a:t>
            </a:r>
            <a:r>
              <a:rPr lang="zh-CN" altLang="en-US" sz="2000" b="1" dirty="0" smtClean="0">
                <a:solidFill>
                  <a:srgbClr val="FF0000"/>
                </a:solidFill>
                <a:latin typeface="微软雅黑" pitchFamily="34" charset="-122"/>
                <a:ea typeface="微软雅黑" pitchFamily="34" charset="-122"/>
              </a:rPr>
              <a:t>提供检验</a:t>
            </a:r>
            <a:r>
              <a:rPr lang="zh-CN" altLang="en-US" sz="2000" dirty="0" smtClean="0">
                <a:latin typeface="微软雅黑" pitchFamily="34" charset="-122"/>
                <a:ea typeface="微软雅黑" pitchFamily="34" charset="-122"/>
              </a:rPr>
              <a:t>所</a:t>
            </a:r>
            <a:r>
              <a:rPr lang="zh-CN" altLang="en-US" sz="2000" b="1" dirty="0" smtClean="0">
                <a:solidFill>
                  <a:srgbClr val="FF0000"/>
                </a:solidFill>
                <a:latin typeface="微软雅黑" pitchFamily="34" charset="-122"/>
                <a:ea typeface="微软雅黑" pitchFamily="34" charset="-122"/>
              </a:rPr>
              <a:t>必需的条件</a:t>
            </a:r>
            <a:r>
              <a:rPr lang="zh-CN" altLang="en-US" sz="2000" dirty="0" smtClean="0">
                <a:latin typeface="微软雅黑" pitchFamily="34" charset="-122"/>
                <a:ea typeface="微软雅黑" pitchFamily="34" charset="-122"/>
              </a:rPr>
              <a:t>，如检验时所需的设备、工夹量具及技术文件。</a:t>
            </a:r>
          </a:p>
          <a:p>
            <a:pPr marL="1371600" lvl="2" indent="-457200">
              <a:lnSpc>
                <a:spcPct val="150000"/>
              </a:lnSpc>
              <a:buFont typeface="+mj-lt"/>
              <a:buAutoNum type="alphaLcParenR"/>
            </a:pPr>
            <a:r>
              <a:rPr lang="zh-CN" altLang="en-US" sz="2000" dirty="0" smtClean="0">
                <a:latin typeface="微软雅黑" pitchFamily="34" charset="-122"/>
                <a:ea typeface="微软雅黑" pitchFamily="34" charset="-122"/>
              </a:rPr>
              <a:t>负责执行关于</a:t>
            </a:r>
            <a:r>
              <a:rPr lang="zh-CN" altLang="en-US" sz="2000" b="1" dirty="0" smtClean="0">
                <a:solidFill>
                  <a:srgbClr val="FF0000"/>
                </a:solidFill>
                <a:latin typeface="微软雅黑" pitchFamily="34" charset="-122"/>
                <a:ea typeface="微软雅黑" pitchFamily="34" charset="-122"/>
              </a:rPr>
              <a:t>提交检验</a:t>
            </a:r>
            <a:r>
              <a:rPr lang="zh-CN" altLang="en-US" sz="2000" dirty="0" smtClean="0">
                <a:latin typeface="微软雅黑" pitchFamily="34" charset="-122"/>
                <a:ea typeface="微软雅黑" pitchFamily="34" charset="-122"/>
              </a:rPr>
              <a:t>的有关规定，并</a:t>
            </a:r>
            <a:r>
              <a:rPr lang="zh-CN" altLang="en-US" sz="2000" u="sng" dirty="0" smtClean="0">
                <a:latin typeface="微软雅黑" pitchFamily="34" charset="-122"/>
                <a:ea typeface="微软雅黑" pitchFamily="34" charset="-122"/>
              </a:rPr>
              <a:t>对产品的质量负责</a:t>
            </a:r>
            <a:r>
              <a:rPr lang="zh-CN" altLang="en-US" sz="2000" dirty="0" smtClean="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smtClean="0">
                <a:latin typeface="微软雅黑" pitchFamily="34" charset="-122"/>
                <a:ea typeface="微软雅黑" pitchFamily="34" charset="-122"/>
              </a:rPr>
              <a:t>验收代表的职责</a:t>
            </a:r>
          </a:p>
          <a:p>
            <a:pPr marL="1371600" lvl="2" indent="-457200">
              <a:lnSpc>
                <a:spcPct val="150000"/>
              </a:lnSpc>
              <a:buFont typeface="+mj-lt"/>
              <a:buAutoNum type="alphaLcParenR"/>
            </a:pPr>
            <a:r>
              <a:rPr lang="zh-CN" altLang="en-US" sz="2000" dirty="0" smtClean="0">
                <a:latin typeface="微软雅黑" pitchFamily="34" charset="-122"/>
                <a:ea typeface="微软雅黑" pitchFamily="34" charset="-122"/>
              </a:rPr>
              <a:t>负责对承制方提交的产品按验收依据的规定进行</a:t>
            </a:r>
            <a:r>
              <a:rPr lang="zh-CN" altLang="en-US" sz="2000" b="1" dirty="0" smtClean="0">
                <a:solidFill>
                  <a:srgbClr val="FF0000"/>
                </a:solidFill>
                <a:latin typeface="微软雅黑" pitchFamily="34" charset="-122"/>
                <a:ea typeface="微软雅黑" pitchFamily="34" charset="-122"/>
              </a:rPr>
              <a:t>检验验收</a:t>
            </a:r>
            <a:r>
              <a:rPr lang="zh-CN" altLang="en-US" sz="2000" dirty="0" smtClean="0">
                <a:latin typeface="微软雅黑" pitchFamily="34" charset="-122"/>
                <a:ea typeface="微软雅黑" pitchFamily="34" charset="-122"/>
              </a:rPr>
              <a:t>，</a:t>
            </a:r>
            <a:r>
              <a:rPr lang="zh-CN" altLang="en-US" sz="2000" u="sng" dirty="0" smtClean="0">
                <a:latin typeface="微软雅黑" pitchFamily="34" charset="-122"/>
                <a:ea typeface="微软雅黑" pitchFamily="34" charset="-122"/>
              </a:rPr>
              <a:t>对产品的检验质量负责</a:t>
            </a:r>
            <a:r>
              <a:rPr lang="zh-CN" altLang="en-US" sz="2000" dirty="0" smtClean="0">
                <a:latin typeface="微软雅黑" pitchFamily="34" charset="-122"/>
                <a:ea typeface="微软雅黑" pitchFamily="34" charset="-122"/>
              </a:rPr>
              <a:t>；</a:t>
            </a:r>
          </a:p>
          <a:p>
            <a:pPr marL="1371600" lvl="2" indent="-457200">
              <a:lnSpc>
                <a:spcPct val="150000"/>
              </a:lnSpc>
              <a:buFont typeface="+mj-lt"/>
              <a:buAutoNum type="alphaLcParenR"/>
            </a:pPr>
            <a:r>
              <a:rPr lang="zh-CN" altLang="en-US" sz="2000" dirty="0" smtClean="0">
                <a:latin typeface="微软雅黑" pitchFamily="34" charset="-122"/>
                <a:ea typeface="微软雅黑" pitchFamily="34" charset="-122"/>
              </a:rPr>
              <a:t>在产品的生产过程中，进行以质量为中心的</a:t>
            </a:r>
            <a:r>
              <a:rPr lang="zh-CN" altLang="en-US" sz="2000" b="1" dirty="0" smtClean="0">
                <a:solidFill>
                  <a:srgbClr val="FF0000"/>
                </a:solidFill>
                <a:latin typeface="微软雅黑" pitchFamily="34" charset="-122"/>
                <a:ea typeface="微软雅黑" pitchFamily="34" charset="-122"/>
              </a:rPr>
              <a:t>监督检查</a:t>
            </a:r>
            <a:r>
              <a:rPr lang="zh-CN" altLang="en-US" sz="2000" dirty="0" smtClean="0">
                <a:latin typeface="微软雅黑" pitchFamily="34" charset="-122"/>
                <a:ea typeface="微软雅黑" pitchFamily="34" charset="-122"/>
              </a:rPr>
              <a:t>，协助承制方解决问题。</a:t>
            </a:r>
          </a:p>
        </p:txBody>
      </p:sp>
    </p:spTree>
    <p:extLst>
      <p:ext uri="{BB962C8B-B14F-4D97-AF65-F5344CB8AC3E}">
        <p14:creationId xmlns="" xmlns:p14="http://schemas.microsoft.com/office/powerpoint/2010/main" val="236927823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2123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产品标识、检验状态标识管理</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6</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91524015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产品标识</a:t>
            </a:r>
            <a:r>
              <a:rPr lang="zh-CN" altLang="en-US" sz="3200" dirty="0" smtClean="0">
                <a:latin typeface="华文新魏" pitchFamily="2" charset="-122"/>
                <a:ea typeface="华文新魏" pitchFamily="2" charset="-122"/>
              </a:rPr>
              <a:t>、</a:t>
            </a:r>
            <a:r>
              <a:rPr lang="zh-CN" altLang="en-US" sz="3200" dirty="0">
                <a:solidFill>
                  <a:schemeClr val="accent2"/>
                </a:solidFill>
                <a:latin typeface="华文新魏" pitchFamily="2" charset="-122"/>
                <a:ea typeface="华文新魏" pitchFamily="2" charset="-122"/>
              </a:rPr>
              <a:t>检验状态标识管理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28469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定义</a:t>
            </a:r>
            <a:endParaRPr lang="en-US" altLang="zh-CN" sz="28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400" dirty="0" smtClean="0">
                <a:solidFill>
                  <a:srgbClr val="0000CC"/>
                </a:solidFill>
                <a:latin typeface="华文新魏" pitchFamily="2" charset="-122"/>
                <a:ea typeface="华文新魏" pitchFamily="2" charset="-122"/>
              </a:rPr>
              <a:t>产品标识</a:t>
            </a:r>
            <a:r>
              <a:rPr lang="zh-CN" altLang="en-US" sz="2000" dirty="0" smtClean="0">
                <a:latin typeface="微软雅黑" pitchFamily="34" charset="-122"/>
                <a:ea typeface="微软雅黑" pitchFamily="34" charset="-122"/>
              </a:rPr>
              <a:t>是用于每个或每批产品形成过程中识别</a:t>
            </a:r>
            <a:r>
              <a:rPr lang="zh-CN" altLang="en-US" sz="2000" b="1" dirty="0" smtClean="0">
                <a:solidFill>
                  <a:srgbClr val="FF0000"/>
                </a:solidFill>
                <a:latin typeface="微软雅黑" pitchFamily="34" charset="-122"/>
                <a:ea typeface="微软雅黑" pitchFamily="34" charset="-122"/>
              </a:rPr>
              <a:t>产品</a:t>
            </a:r>
            <a:r>
              <a:rPr lang="zh-CN" altLang="en-US" sz="2000" dirty="0" smtClean="0">
                <a:latin typeface="微软雅黑" pitchFamily="34" charset="-122"/>
                <a:ea typeface="微软雅黑" pitchFamily="34" charset="-122"/>
              </a:rPr>
              <a:t>的标记，当有必要时，对产品标识还有唯一性要求</a:t>
            </a:r>
            <a:r>
              <a:rPr lang="zh-CN" altLang="en-US" sz="2000" dirty="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用以指明单件产品。</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400" dirty="0" smtClean="0">
                <a:solidFill>
                  <a:srgbClr val="0000CC"/>
                </a:solidFill>
                <a:latin typeface="华文新魏" pitchFamily="2" charset="-122"/>
                <a:ea typeface="华文新魏" pitchFamily="2" charset="-122"/>
              </a:rPr>
              <a:t>检验状态标识</a:t>
            </a:r>
            <a:r>
              <a:rPr lang="zh-CN" altLang="en-US" sz="2000" dirty="0" smtClean="0">
                <a:latin typeface="微软雅黑" pitchFamily="34" charset="-122"/>
                <a:ea typeface="微软雅黑" pitchFamily="34" charset="-122"/>
              </a:rPr>
              <a:t>是用于指明产品</a:t>
            </a:r>
            <a:r>
              <a:rPr lang="zh-CN" altLang="en-US" sz="2000" b="1" dirty="0" smtClean="0">
                <a:solidFill>
                  <a:srgbClr val="FF0000"/>
                </a:solidFill>
                <a:latin typeface="微软雅黑" pitchFamily="34" charset="-122"/>
                <a:ea typeface="微软雅黑" pitchFamily="34" charset="-122"/>
              </a:rPr>
              <a:t>检验状态</a:t>
            </a:r>
            <a:r>
              <a:rPr lang="zh-CN" altLang="en-US" sz="2000" dirty="0" smtClean="0">
                <a:latin typeface="微软雅黑" pitchFamily="34" charset="-122"/>
                <a:ea typeface="微软雅黑" pitchFamily="34" charset="-122"/>
              </a:rPr>
              <a:t>的标记。</a:t>
            </a:r>
          </a:p>
          <a:p>
            <a:pPr>
              <a:buFont typeface="Wingdings" pitchFamily="2" charset="2"/>
              <a:buChar char="p"/>
            </a:pPr>
            <a:endParaRPr lang="en-US" altLang="zh-CN" sz="1200" dirty="0" smtClean="0">
              <a:solidFill>
                <a:srgbClr val="3333FF"/>
              </a:solidFill>
              <a:latin typeface="华文新魏" pitchFamily="2" charset="-122"/>
              <a:ea typeface="华文新魏" pitchFamily="2" charset="-122"/>
            </a:endParaRPr>
          </a:p>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产品标识与检验状态标识的区别</a:t>
            </a:r>
            <a:endParaRPr lang="zh-CN" altLang="en-US"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 xmlns:p14="http://schemas.microsoft.com/office/powerpoint/2010/main" val="1527881962"/>
              </p:ext>
            </p:extLst>
          </p:nvPr>
        </p:nvGraphicFramePr>
        <p:xfrm>
          <a:off x="571472" y="4000504"/>
          <a:ext cx="8077200" cy="1893571"/>
        </p:xfrm>
        <a:graphic>
          <a:graphicData uri="http://schemas.openxmlformats.org/drawingml/2006/table">
            <a:tbl>
              <a:tblPr>
                <a:tableStyleId>{08FB837D-C827-4EFA-A057-4D05807E0F7C}</a:tableStyleId>
              </a:tblPr>
              <a:tblGrid>
                <a:gridCol w="1143000"/>
                <a:gridCol w="3532182"/>
                <a:gridCol w="3402018"/>
              </a:tblGrid>
              <a:tr h="447712">
                <a:tc>
                  <a:txBody>
                    <a:bodyPr/>
                    <a:lstStyle/>
                    <a:p>
                      <a:pPr algn="ctr">
                        <a:spcAft>
                          <a:spcPts val="0"/>
                        </a:spcAft>
                      </a:pPr>
                      <a:r>
                        <a:rPr lang="en-US" sz="1800" b="1" kern="0" dirty="0">
                          <a:solidFill>
                            <a:schemeClr val="tx1"/>
                          </a:solidFill>
                          <a:effectLst/>
                        </a:rPr>
                        <a:t> </a:t>
                      </a:r>
                      <a:endParaRPr lang="zh-CN" sz="14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2855"/>
                        </a:lnSpc>
                        <a:spcAft>
                          <a:spcPts val="0"/>
                        </a:spcAft>
                      </a:pPr>
                      <a:r>
                        <a:rPr lang="zh-CN" sz="2000" b="1" kern="0" dirty="0" smtClean="0">
                          <a:solidFill>
                            <a:schemeClr val="tx1"/>
                          </a:solidFill>
                          <a:effectLst/>
                        </a:rPr>
                        <a:t>产品标识</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2855"/>
                        </a:lnSpc>
                        <a:spcAft>
                          <a:spcPts val="0"/>
                        </a:spcAft>
                      </a:pPr>
                      <a:r>
                        <a:rPr lang="zh-CN" sz="2000" b="1" kern="0" dirty="0" smtClean="0">
                          <a:solidFill>
                            <a:schemeClr val="tx1"/>
                          </a:solidFill>
                          <a:effectLst/>
                        </a:rPr>
                        <a:t>检验</a:t>
                      </a:r>
                      <a:r>
                        <a:rPr lang="zh-CN" sz="2000" b="1" kern="0" dirty="0">
                          <a:solidFill>
                            <a:schemeClr val="tx1"/>
                          </a:solidFill>
                          <a:effectLst/>
                        </a:rPr>
                        <a:t>状态</a:t>
                      </a:r>
                      <a:r>
                        <a:rPr lang="zh-CN" sz="2000" b="1" kern="0" dirty="0" smtClean="0">
                          <a:solidFill>
                            <a:schemeClr val="tx1"/>
                          </a:solidFill>
                          <a:effectLst/>
                        </a:rPr>
                        <a:t>标识</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r>
              <a:tr h="619087">
                <a:tc>
                  <a:txBody>
                    <a:bodyPr/>
                    <a:lstStyle/>
                    <a:p>
                      <a:pPr algn="ctr">
                        <a:lnSpc>
                          <a:spcPts val="1650"/>
                        </a:lnSpc>
                        <a:spcAft>
                          <a:spcPts val="0"/>
                        </a:spcAft>
                      </a:pPr>
                      <a:r>
                        <a:rPr lang="zh-CN" sz="2000" b="1" kern="0" dirty="0" smtClean="0">
                          <a:solidFill>
                            <a:schemeClr val="tx1"/>
                          </a:solidFill>
                          <a:effectLst/>
                        </a:rPr>
                        <a:t>目的</a:t>
                      </a:r>
                      <a:r>
                        <a:rPr lang="en-US" sz="2000" b="1" kern="100" dirty="0">
                          <a:solidFill>
                            <a:schemeClr val="tx1"/>
                          </a:solidFill>
                          <a:effectLst/>
                        </a:rPr>
                        <a:t> </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1650"/>
                        </a:lnSpc>
                        <a:spcAft>
                          <a:spcPts val="0"/>
                        </a:spcAft>
                      </a:pPr>
                      <a:r>
                        <a:rPr lang="zh-CN" sz="2000" b="1" kern="0" dirty="0">
                          <a:solidFill>
                            <a:schemeClr val="tx1"/>
                          </a:solidFill>
                          <a:effectLst/>
                        </a:rPr>
                        <a:t>防止不同型号产品</a:t>
                      </a:r>
                      <a:r>
                        <a:rPr lang="zh-CN" sz="2000" b="1" kern="0" dirty="0" smtClean="0">
                          <a:solidFill>
                            <a:schemeClr val="tx1"/>
                          </a:solidFill>
                          <a:effectLst/>
                        </a:rPr>
                        <a:t>混淆</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1650"/>
                        </a:lnSpc>
                        <a:spcAft>
                          <a:spcPts val="0"/>
                        </a:spcAft>
                      </a:pPr>
                      <a:r>
                        <a:rPr lang="en-US" sz="2000" b="1" kern="0" dirty="0">
                          <a:solidFill>
                            <a:schemeClr val="tx1"/>
                          </a:solidFill>
                          <a:effectLst/>
                        </a:rPr>
                        <a:t> </a:t>
                      </a:r>
                      <a:r>
                        <a:rPr lang="zh-CN" sz="2000" b="1" kern="0" dirty="0" smtClean="0">
                          <a:solidFill>
                            <a:schemeClr val="tx1"/>
                          </a:solidFill>
                          <a:effectLst/>
                        </a:rPr>
                        <a:t>防止</a:t>
                      </a:r>
                      <a:r>
                        <a:rPr lang="zh-CN" sz="2000" b="1" kern="0" dirty="0">
                          <a:solidFill>
                            <a:schemeClr val="tx1"/>
                          </a:solidFill>
                          <a:effectLst/>
                        </a:rPr>
                        <a:t>不同检验状态产品的</a:t>
                      </a:r>
                      <a:r>
                        <a:rPr lang="zh-CN" sz="2000" b="1" kern="0" dirty="0" smtClean="0">
                          <a:solidFill>
                            <a:schemeClr val="tx1"/>
                          </a:solidFill>
                          <a:effectLst/>
                        </a:rPr>
                        <a:t>混淆</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r>
              <a:tr h="483872">
                <a:tc>
                  <a:txBody>
                    <a:bodyPr/>
                    <a:lstStyle/>
                    <a:p>
                      <a:pPr algn="ctr">
                        <a:lnSpc>
                          <a:spcPts val="1470"/>
                        </a:lnSpc>
                        <a:spcAft>
                          <a:spcPts val="0"/>
                        </a:spcAft>
                      </a:pPr>
                      <a:r>
                        <a:rPr lang="zh-CN" sz="2000" b="1" kern="0" dirty="0" smtClean="0">
                          <a:solidFill>
                            <a:schemeClr val="tx1"/>
                          </a:solidFill>
                          <a:effectLst/>
                        </a:rPr>
                        <a:t>可变性</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1470"/>
                        </a:lnSpc>
                        <a:spcAft>
                          <a:spcPts val="0"/>
                        </a:spcAft>
                      </a:pPr>
                      <a:r>
                        <a:rPr lang="en-US" sz="2000" b="1" kern="0" dirty="0">
                          <a:solidFill>
                            <a:schemeClr val="tx1"/>
                          </a:solidFill>
                          <a:effectLst/>
                        </a:rPr>
                        <a:t> </a:t>
                      </a:r>
                      <a:r>
                        <a:rPr lang="zh-CN" sz="2000" b="1" kern="0" dirty="0" smtClean="0">
                          <a:solidFill>
                            <a:schemeClr val="tx1"/>
                          </a:solidFill>
                          <a:effectLst/>
                        </a:rPr>
                        <a:t>生产</a:t>
                      </a:r>
                      <a:r>
                        <a:rPr lang="zh-CN" sz="2000" b="1" kern="0" dirty="0">
                          <a:solidFill>
                            <a:schemeClr val="tx1"/>
                          </a:solidFill>
                          <a:effectLst/>
                        </a:rPr>
                        <a:t>过程中保持</a:t>
                      </a:r>
                      <a:r>
                        <a:rPr lang="zh-CN" sz="2000" b="1" kern="0" dirty="0" smtClean="0">
                          <a:solidFill>
                            <a:schemeClr val="tx1"/>
                          </a:solidFill>
                          <a:effectLst/>
                        </a:rPr>
                        <a:t>不变</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1470"/>
                        </a:lnSpc>
                        <a:spcAft>
                          <a:spcPts val="0"/>
                        </a:spcAft>
                      </a:pPr>
                      <a:r>
                        <a:rPr lang="zh-CN" sz="2000" b="1" kern="0" dirty="0" smtClean="0">
                          <a:solidFill>
                            <a:schemeClr val="tx1"/>
                          </a:solidFill>
                          <a:effectLst/>
                        </a:rPr>
                        <a:t>随</a:t>
                      </a:r>
                      <a:r>
                        <a:rPr lang="zh-CN" sz="2000" b="1" kern="0" dirty="0">
                          <a:solidFill>
                            <a:schemeClr val="tx1"/>
                          </a:solidFill>
                          <a:effectLst/>
                        </a:rPr>
                        <a:t>产品检验</a:t>
                      </a:r>
                      <a:r>
                        <a:rPr lang="zh-CN" sz="2000" b="1" kern="0" dirty="0" smtClean="0">
                          <a:solidFill>
                            <a:schemeClr val="tx1"/>
                          </a:solidFill>
                          <a:effectLst/>
                        </a:rPr>
                        <a:t>状态</a:t>
                      </a:r>
                      <a:r>
                        <a:rPr lang="zh-CN" altLang="en-US" sz="2000" b="1" kern="0" dirty="0" smtClean="0">
                          <a:solidFill>
                            <a:schemeClr val="tx1"/>
                          </a:solidFill>
                          <a:effectLst/>
                        </a:rPr>
                        <a:t>而</a:t>
                      </a:r>
                      <a:r>
                        <a:rPr lang="zh-CN" sz="2000" b="1" kern="0" dirty="0" smtClean="0">
                          <a:solidFill>
                            <a:schemeClr val="tx1"/>
                          </a:solidFill>
                          <a:effectLst/>
                        </a:rPr>
                        <a:t>变化</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r>
              <a:tr h="334220">
                <a:tc>
                  <a:txBody>
                    <a:bodyPr/>
                    <a:lstStyle/>
                    <a:p>
                      <a:pPr algn="ctr">
                        <a:lnSpc>
                          <a:spcPts val="2710"/>
                        </a:lnSpc>
                        <a:spcAft>
                          <a:spcPts val="0"/>
                        </a:spcAft>
                      </a:pPr>
                      <a:r>
                        <a:rPr lang="zh-CN" sz="2000" b="1" kern="0" dirty="0" smtClean="0">
                          <a:solidFill>
                            <a:schemeClr val="tx1"/>
                          </a:solidFill>
                          <a:effectLst/>
                        </a:rPr>
                        <a:t>必要性</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2710"/>
                        </a:lnSpc>
                        <a:spcAft>
                          <a:spcPts val="0"/>
                        </a:spcAft>
                      </a:pPr>
                      <a:r>
                        <a:rPr lang="zh-CN" sz="2000" b="1" kern="0" dirty="0">
                          <a:solidFill>
                            <a:schemeClr val="tx1"/>
                          </a:solidFill>
                          <a:effectLst/>
                        </a:rPr>
                        <a:t>需对产品进行区分时才</a:t>
                      </a:r>
                      <a:r>
                        <a:rPr lang="zh-CN" sz="2000" b="1" kern="0" dirty="0" smtClean="0">
                          <a:solidFill>
                            <a:schemeClr val="tx1"/>
                          </a:solidFill>
                          <a:effectLst/>
                        </a:rPr>
                        <a:t>标识</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c>
                  <a:txBody>
                    <a:bodyPr/>
                    <a:lstStyle/>
                    <a:p>
                      <a:pPr algn="ctr">
                        <a:lnSpc>
                          <a:spcPts val="2710"/>
                        </a:lnSpc>
                        <a:spcAft>
                          <a:spcPts val="0"/>
                        </a:spcAft>
                      </a:pPr>
                      <a:r>
                        <a:rPr lang="zh-CN" sz="2000" b="1" kern="0" dirty="0">
                          <a:solidFill>
                            <a:schemeClr val="tx1"/>
                          </a:solidFill>
                          <a:effectLst/>
                        </a:rPr>
                        <a:t>需检验验证的产品都要</a:t>
                      </a:r>
                      <a:r>
                        <a:rPr lang="zh-CN" sz="2000" b="1" kern="0" dirty="0" smtClean="0">
                          <a:solidFill>
                            <a:schemeClr val="tx1"/>
                          </a:solidFill>
                          <a:effectLst/>
                        </a:rPr>
                        <a:t>标识</a:t>
                      </a:r>
                      <a:endParaRPr lang="zh-CN" sz="1800" b="1" kern="100" dirty="0">
                        <a:solidFill>
                          <a:schemeClr val="tx1"/>
                        </a:solidFill>
                        <a:effectLst/>
                        <a:latin typeface="微软雅黑" pitchFamily="34" charset="-122"/>
                        <a:ea typeface="微软雅黑" pitchFamily="34" charset="-122"/>
                        <a:cs typeface="MS Gothic"/>
                      </a:endParaRPr>
                    </a:p>
                  </a:txBody>
                  <a:tcPr marL="0" marR="0" marT="0" marB="0" anchor="ctr">
                    <a:solidFill>
                      <a:schemeClr val="bg1"/>
                    </a:solidFill>
                  </a:tcPr>
                </a:tc>
              </a:tr>
            </a:tbl>
          </a:graphicData>
        </a:graphic>
      </p:graphicFrame>
    </p:spTree>
    <p:extLst>
      <p:ext uri="{BB962C8B-B14F-4D97-AF65-F5344CB8AC3E}">
        <p14:creationId xmlns="" xmlns:p14="http://schemas.microsoft.com/office/powerpoint/2010/main" val="379145147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产品标识</a:t>
            </a:r>
            <a:r>
              <a:rPr lang="zh-CN" altLang="en-US" sz="3200" dirty="0" smtClean="0">
                <a:latin typeface="华文新魏" pitchFamily="2" charset="-122"/>
                <a:ea typeface="华文新魏" pitchFamily="2" charset="-122"/>
              </a:rPr>
              <a:t>、</a:t>
            </a:r>
            <a:r>
              <a:rPr lang="zh-CN" altLang="en-US" sz="3200" dirty="0">
                <a:solidFill>
                  <a:schemeClr val="accent2"/>
                </a:solidFill>
                <a:latin typeface="华文新魏" pitchFamily="2" charset="-122"/>
                <a:ea typeface="华文新魏" pitchFamily="2" charset="-122"/>
              </a:rPr>
              <a:t>检验状态标识管理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34009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产品标识方法</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28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作出</a:t>
            </a:r>
            <a:r>
              <a:rPr lang="zh-CN" altLang="en-US" sz="2000" b="1" dirty="0" smtClean="0">
                <a:solidFill>
                  <a:srgbClr val="FF0000"/>
                </a:solidFill>
                <a:latin typeface="微软雅黑" pitchFamily="34" charset="-122"/>
                <a:ea typeface="微软雅黑" pitchFamily="34" charset="-122"/>
              </a:rPr>
              <a:t>标记</a:t>
            </a:r>
            <a:r>
              <a:rPr lang="zh-CN" altLang="en-US" sz="2000" dirty="0" smtClean="0">
                <a:latin typeface="微软雅黑" pitchFamily="34" charset="-122"/>
                <a:ea typeface="微软雅黑" pitchFamily="34" charset="-122"/>
              </a:rPr>
              <a:t>标识。</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挂上</a:t>
            </a:r>
            <a:r>
              <a:rPr lang="zh-CN" altLang="en-US" sz="2000" b="1" dirty="0" smtClean="0">
                <a:solidFill>
                  <a:srgbClr val="FF0000"/>
                </a:solidFill>
                <a:latin typeface="微软雅黑" pitchFamily="34" charset="-122"/>
                <a:ea typeface="微软雅黑" pitchFamily="34" charset="-122"/>
              </a:rPr>
              <a:t>标签</a:t>
            </a:r>
            <a:r>
              <a:rPr lang="zh-CN" altLang="en-US" sz="2000" dirty="0" smtClean="0">
                <a:latin typeface="微软雅黑" pitchFamily="34" charset="-122"/>
                <a:ea typeface="微软雅黑" pitchFamily="34" charset="-122"/>
              </a:rPr>
              <a:t>标识。</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用随行</a:t>
            </a:r>
            <a:r>
              <a:rPr lang="zh-CN" altLang="en-US" sz="2000" b="1" dirty="0" smtClean="0">
                <a:solidFill>
                  <a:srgbClr val="FF0000"/>
                </a:solidFill>
                <a:latin typeface="微软雅黑" pitchFamily="34" charset="-122"/>
                <a:ea typeface="微软雅黑" pitchFamily="34" charset="-122"/>
              </a:rPr>
              <a:t>文件</a:t>
            </a:r>
            <a:r>
              <a:rPr lang="zh-CN" altLang="en-US" sz="2000" dirty="0" smtClean="0">
                <a:latin typeface="微软雅黑" pitchFamily="34" charset="-122"/>
                <a:ea typeface="微软雅黑" pitchFamily="34" charset="-122"/>
              </a:rPr>
              <a:t>标识。</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对大量生产的产品或流程性材料也可以用</a:t>
            </a:r>
            <a:r>
              <a:rPr lang="zh-CN" altLang="en-US" sz="2000" b="1" dirty="0" smtClean="0">
                <a:solidFill>
                  <a:srgbClr val="FF0000"/>
                </a:solidFill>
                <a:latin typeface="微软雅黑" pitchFamily="34" charset="-122"/>
                <a:ea typeface="微软雅黑" pitchFamily="34" charset="-122"/>
              </a:rPr>
              <a:t>投料</a:t>
            </a:r>
            <a:r>
              <a:rPr lang="zh-CN" altLang="en-US" sz="2000" dirty="0" smtClean="0">
                <a:latin typeface="微软雅黑" pitchFamily="34" charset="-122"/>
                <a:ea typeface="微软雅黑" pitchFamily="34" charset="-122"/>
              </a:rPr>
              <a:t>批号、</a:t>
            </a:r>
            <a:r>
              <a:rPr lang="zh-CN" altLang="en-US" sz="2000" b="1" dirty="0" smtClean="0">
                <a:solidFill>
                  <a:srgbClr val="FF0000"/>
                </a:solidFill>
                <a:latin typeface="微软雅黑" pitchFamily="34" charset="-122"/>
                <a:ea typeface="微软雅黑" pitchFamily="34" charset="-122"/>
              </a:rPr>
              <a:t>熔炼</a:t>
            </a:r>
            <a:r>
              <a:rPr lang="zh-CN" altLang="en-US" sz="2000" dirty="0" smtClean="0">
                <a:latin typeface="微软雅黑" pitchFamily="34" charset="-122"/>
                <a:ea typeface="微软雅黑" pitchFamily="34" charset="-122"/>
              </a:rPr>
              <a:t>炉号、</a:t>
            </a:r>
            <a:r>
              <a:rPr lang="zh-CN" altLang="en-US" sz="2000" b="1" dirty="0" smtClean="0">
                <a:solidFill>
                  <a:srgbClr val="FF0000"/>
                </a:solidFill>
                <a:latin typeface="微软雅黑" pitchFamily="34" charset="-122"/>
                <a:ea typeface="微软雅黑" pitchFamily="34" charset="-122"/>
              </a:rPr>
              <a:t>反应缸号</a:t>
            </a:r>
            <a:r>
              <a:rPr lang="zh-CN" altLang="en-US" sz="2000" dirty="0" smtClean="0">
                <a:latin typeface="微软雅黑" pitchFamily="34" charset="-122"/>
                <a:ea typeface="微软雅黑" pitchFamily="34" charset="-122"/>
              </a:rPr>
              <a:t>等标识。</a:t>
            </a:r>
          </a:p>
          <a:p>
            <a:pPr>
              <a:buFont typeface="Wingdings" pitchFamily="2" charset="2"/>
              <a:buChar char="p"/>
            </a:pPr>
            <a:endParaRPr lang="en-US" altLang="zh-CN" sz="900" dirty="0">
              <a:latin typeface="微软雅黑" pitchFamily="34" charset="-122"/>
              <a:ea typeface="微软雅黑" pitchFamily="34" charset="-122"/>
            </a:endParaRPr>
          </a:p>
        </p:txBody>
      </p:sp>
    </p:spTree>
    <p:extLst>
      <p:ext uri="{BB962C8B-B14F-4D97-AF65-F5344CB8AC3E}">
        <p14:creationId xmlns="" xmlns:p14="http://schemas.microsoft.com/office/powerpoint/2010/main" val="330584324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产品标识</a:t>
            </a:r>
            <a:r>
              <a:rPr lang="zh-CN" altLang="en-US" sz="3200" dirty="0" smtClean="0">
                <a:latin typeface="华文新魏" pitchFamily="2" charset="-122"/>
                <a:ea typeface="华文新魏" pitchFamily="2" charset="-122"/>
              </a:rPr>
              <a:t>、</a:t>
            </a:r>
            <a:r>
              <a:rPr lang="zh-CN" altLang="en-US" sz="3200" dirty="0">
                <a:solidFill>
                  <a:schemeClr val="accent2"/>
                </a:solidFill>
                <a:latin typeface="华文新魏" pitchFamily="2" charset="-122"/>
                <a:ea typeface="华文新魏" pitchFamily="2" charset="-122"/>
              </a:rPr>
              <a:t>检验状态标识管理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0010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产品标识管理</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16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产品标识</a:t>
            </a:r>
            <a:r>
              <a:rPr lang="zh-CN" altLang="en-US" sz="2000" b="1" dirty="0" smtClean="0">
                <a:solidFill>
                  <a:srgbClr val="FF0000"/>
                </a:solidFill>
                <a:latin typeface="微软雅黑" pitchFamily="34" charset="-122"/>
                <a:ea typeface="微软雅黑" pitchFamily="34" charset="-122"/>
              </a:rPr>
              <a:t>唯一</a:t>
            </a:r>
            <a:r>
              <a:rPr lang="zh-CN" altLang="en-US" sz="2000" dirty="0" smtClean="0">
                <a:latin typeface="微软雅黑" pitchFamily="34" charset="-122"/>
                <a:ea typeface="微软雅黑" pitchFamily="34" charset="-122"/>
              </a:rPr>
              <a:t>，防止混用。</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实现产品的</a:t>
            </a:r>
            <a:r>
              <a:rPr lang="zh-CN" altLang="en-US" sz="2000" b="1" dirty="0" smtClean="0">
                <a:solidFill>
                  <a:srgbClr val="FF0000"/>
                </a:solidFill>
                <a:latin typeface="微软雅黑" pitchFamily="34" charset="-122"/>
                <a:ea typeface="微软雅黑" pitchFamily="34" charset="-122"/>
              </a:rPr>
              <a:t>可追溯</a:t>
            </a:r>
            <a:r>
              <a:rPr lang="zh-CN" altLang="en-US" sz="2000" dirty="0" smtClean="0">
                <a:latin typeface="微软雅黑" pitchFamily="34" charset="-122"/>
                <a:ea typeface="微软雅黑" pitchFamily="34" charset="-122"/>
              </a:rPr>
              <a:t>性，通过标识查找不合格产生原因、评估不合格影响等。</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产品标识应与生产原始凭证、质量记录等保持</a:t>
            </a:r>
            <a:r>
              <a:rPr lang="zh-CN" altLang="en-US" sz="2000" b="1" dirty="0" smtClean="0">
                <a:solidFill>
                  <a:srgbClr val="FF0000"/>
                </a:solidFill>
                <a:latin typeface="微软雅黑" pitchFamily="34" charset="-122"/>
                <a:ea typeface="微软雅黑" pitchFamily="34" charset="-122"/>
              </a:rPr>
              <a:t>一致</a:t>
            </a:r>
            <a:r>
              <a:rPr lang="zh-CN" altLang="en-US" sz="2000" dirty="0" smtClean="0">
                <a:latin typeface="微软雅黑" pitchFamily="34" charset="-122"/>
                <a:ea typeface="微软雅黑" pitchFamily="34" charset="-122"/>
              </a:rPr>
              <a:t>。    </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必要时组织应制定并执行产品标识和可追溯性的文件化程序，作出</a:t>
            </a:r>
            <a:r>
              <a:rPr lang="zh-CN" altLang="en-US" sz="2000" b="1" dirty="0" smtClean="0">
                <a:solidFill>
                  <a:srgbClr val="FF0000"/>
                </a:solidFill>
                <a:latin typeface="微软雅黑" pitchFamily="34" charset="-122"/>
                <a:ea typeface="微软雅黑" pitchFamily="34" charset="-122"/>
              </a:rPr>
              <a:t>明确规定</a:t>
            </a:r>
            <a:r>
              <a:rPr lang="zh-CN" altLang="en-US" sz="2000" dirty="0" smtClean="0">
                <a:latin typeface="微软雅黑" pitchFamily="34" charset="-122"/>
                <a:ea typeface="微软雅黑" pitchFamily="34" charset="-122"/>
              </a:rPr>
              <a:t>。</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要求从外购器材投入使用开始实施</a:t>
            </a:r>
            <a:r>
              <a:rPr lang="zh-CN" altLang="en-US" sz="2000" b="1" dirty="0" smtClean="0">
                <a:solidFill>
                  <a:srgbClr val="FF0000"/>
                </a:solidFill>
                <a:latin typeface="微软雅黑" pitchFamily="34" charset="-122"/>
                <a:ea typeface="微软雅黑" pitchFamily="34" charset="-122"/>
              </a:rPr>
              <a:t>批次管理</a:t>
            </a:r>
            <a:r>
              <a:rPr lang="zh-CN" altLang="en-US" sz="2000" dirty="0" smtClean="0">
                <a:latin typeface="微软雅黑" pitchFamily="34" charset="-122"/>
                <a:ea typeface="微软雅黑" pitchFamily="34" charset="-122"/>
              </a:rPr>
              <a:t>。</a:t>
            </a:r>
            <a:endParaRPr lang="en-US" altLang="zh-CN" sz="800" dirty="0">
              <a:latin typeface="微软雅黑" pitchFamily="34" charset="-122"/>
              <a:ea typeface="微软雅黑" pitchFamily="34" charset="-122"/>
            </a:endParaRPr>
          </a:p>
        </p:txBody>
      </p:sp>
    </p:spTree>
    <p:extLst>
      <p:ext uri="{BB962C8B-B14F-4D97-AF65-F5344CB8AC3E}">
        <p14:creationId xmlns="" xmlns:p14="http://schemas.microsoft.com/office/powerpoint/2010/main" val="299949847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产品标识</a:t>
            </a:r>
            <a:r>
              <a:rPr lang="zh-CN" altLang="en-US" sz="3200" dirty="0" smtClean="0">
                <a:latin typeface="华文新魏" pitchFamily="2" charset="-122"/>
                <a:ea typeface="华文新魏" pitchFamily="2" charset="-122"/>
              </a:rPr>
              <a:t>、</a:t>
            </a:r>
            <a:r>
              <a:rPr lang="zh-CN" altLang="en-US" sz="3200" dirty="0">
                <a:solidFill>
                  <a:schemeClr val="accent2"/>
                </a:solidFill>
                <a:latin typeface="华文新魏" pitchFamily="2" charset="-122"/>
                <a:ea typeface="华文新魏" pitchFamily="2" charset="-122"/>
              </a:rPr>
              <a:t>检验状态标识管理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4627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检验状态的标识</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16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产品</a:t>
            </a:r>
            <a:r>
              <a:rPr lang="zh-CN" altLang="en-US" sz="2000" b="1" dirty="0" smtClean="0">
                <a:solidFill>
                  <a:srgbClr val="FF0000"/>
                </a:solidFill>
                <a:latin typeface="微软雅黑" pitchFamily="34" charset="-122"/>
                <a:ea typeface="微软雅黑" pitchFamily="34" charset="-122"/>
              </a:rPr>
              <a:t>未经检验或待检</a:t>
            </a:r>
            <a:r>
              <a:rPr lang="zh-CN" altLang="en-US" sz="2000" dirty="0" smtClean="0">
                <a:latin typeface="微软雅黑" pitchFamily="34" charset="-122"/>
                <a:ea typeface="微软雅黑" pitchFamily="34" charset="-122"/>
              </a:rPr>
              <a:t>。指产晶处于尚未经检验的状态。</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产品已经检验但尚</a:t>
            </a:r>
            <a:r>
              <a:rPr lang="zh-CN" altLang="en-US" sz="2000" b="1" dirty="0" smtClean="0">
                <a:solidFill>
                  <a:srgbClr val="FF0000"/>
                </a:solidFill>
                <a:latin typeface="微软雅黑" pitchFamily="34" charset="-122"/>
                <a:ea typeface="微软雅黑" pitchFamily="34" charset="-122"/>
              </a:rPr>
              <a:t>待判定</a:t>
            </a:r>
            <a:r>
              <a:rPr lang="zh-CN" altLang="en-US" sz="2000" dirty="0" smtClean="0">
                <a:latin typeface="微软雅黑" pitchFamily="34" charset="-122"/>
                <a:ea typeface="微软雅黑" pitchFamily="34" charset="-122"/>
              </a:rPr>
              <a:t>。指产品处于虽经检验但未判定合格与否的状态。</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产品通过检验判定</a:t>
            </a:r>
            <a:r>
              <a:rPr lang="zh-CN" altLang="en-US" sz="2000" b="1" dirty="0" smtClean="0">
                <a:solidFill>
                  <a:srgbClr val="FF0000"/>
                </a:solidFill>
                <a:latin typeface="微软雅黑" pitchFamily="34" charset="-122"/>
                <a:ea typeface="微软雅黑" pitchFamily="34" charset="-122"/>
              </a:rPr>
              <a:t>合格</a:t>
            </a:r>
            <a:r>
              <a:rPr lang="zh-CN" altLang="en-US" sz="2000" dirty="0" smtClean="0">
                <a:latin typeface="微软雅黑" pitchFamily="34" charset="-122"/>
                <a:ea typeface="微软雅黑" pitchFamily="34" charset="-122"/>
              </a:rPr>
              <a:t>。指产品处于经检验确认满足全部规定要求的状态。</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产品经检验判定为</a:t>
            </a:r>
            <a:r>
              <a:rPr lang="zh-CN" altLang="en-US" sz="2000" b="1" dirty="0" smtClean="0">
                <a:solidFill>
                  <a:srgbClr val="FF0000"/>
                </a:solidFill>
                <a:latin typeface="微软雅黑" pitchFamily="34" charset="-122"/>
                <a:ea typeface="微软雅黑" pitchFamily="34" charset="-122"/>
              </a:rPr>
              <a:t>不合格</a:t>
            </a:r>
            <a:r>
              <a:rPr lang="zh-CN" altLang="en-US" sz="2000" dirty="0" smtClean="0">
                <a:latin typeface="微软雅黑" pitchFamily="34" charset="-122"/>
                <a:ea typeface="微软雅黑" pitchFamily="34" charset="-122"/>
              </a:rPr>
              <a:t>。指产品处于经检验没有满足规定要求的状态。在这种状态之下还可以包括需返工、返修、降级、报废、让步接收等不同的状态。</a:t>
            </a:r>
          </a:p>
        </p:txBody>
      </p:sp>
    </p:spTree>
    <p:extLst>
      <p:ext uri="{BB962C8B-B14F-4D97-AF65-F5344CB8AC3E}">
        <p14:creationId xmlns="" xmlns:p14="http://schemas.microsoft.com/office/powerpoint/2010/main" val="3769003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检验的职能</a:t>
            </a:r>
            <a:r>
              <a:rPr lang="en-US" altLang="zh-CN" smtClean="0">
                <a:solidFill>
                  <a:schemeClr val="accent2"/>
                </a:solidFill>
                <a:latin typeface="华文新魏" pitchFamily="2" charset="-122"/>
                <a:ea typeface="华文新魏" pitchFamily="2" charset="-122"/>
              </a:rPr>
              <a:t>-</a:t>
            </a:r>
            <a:r>
              <a:rPr lang="zh-CN" altLang="en-US" sz="3200" smtClean="0">
                <a:solidFill>
                  <a:schemeClr val="accent2"/>
                </a:solidFill>
                <a:latin typeface="华文新魏" pitchFamily="2" charset="-122"/>
                <a:ea typeface="华文新魏" pitchFamily="2" charset="-122"/>
              </a:rPr>
              <a:t>鉴别职能</a:t>
            </a:r>
          </a:p>
        </p:txBody>
      </p:sp>
      <p:sp>
        <p:nvSpPr>
          <p:cNvPr id="72" name="内容占位符 2"/>
          <p:cNvSpPr>
            <a:spLocks noGrp="1"/>
          </p:cNvSpPr>
          <p:nvPr>
            <p:ph idx="1"/>
          </p:nvPr>
        </p:nvSpPr>
        <p:spPr>
          <a:xfrm>
            <a:off x="76200" y="1265238"/>
            <a:ext cx="8610600" cy="4830762"/>
          </a:xfrm>
        </p:spPr>
        <p:txBody>
          <a:bodyPr/>
          <a:lstStyle/>
          <a:p>
            <a:pPr marL="685800" lvl="2" defTabSz="1200150" eaLnBrk="1" hangingPunct="1">
              <a:lnSpc>
                <a:spcPct val="90000"/>
              </a:lnSpc>
              <a:spcAft>
                <a:spcPct val="15000"/>
              </a:spcAft>
              <a:buFontTx/>
              <a:buChar char="••"/>
              <a:defRPr/>
            </a:pPr>
            <a:r>
              <a:rPr lang="zh-CN" altLang="en-US" sz="2800" dirty="0" smtClean="0">
                <a:solidFill>
                  <a:schemeClr val="accent2"/>
                </a:solidFill>
                <a:latin typeface="华文新魏" pitchFamily="2" charset="-122"/>
                <a:ea typeface="华文新魏" pitchFamily="2" charset="-122"/>
              </a:rPr>
              <a:t>鉴别职能</a:t>
            </a:r>
            <a:endParaRPr lang="en-US" altLang="zh-CN" sz="2800" dirty="0" smtClean="0">
              <a:solidFill>
                <a:schemeClr val="accent2"/>
              </a:solidFill>
              <a:latin typeface="华文新魏" pitchFamily="2" charset="-122"/>
              <a:ea typeface="华文新魏" pitchFamily="2" charset="-122"/>
            </a:endParaRPr>
          </a:p>
          <a:p>
            <a:pPr marL="685800" lvl="2" defTabSz="1200150" eaLnBrk="1" hangingPunct="1">
              <a:lnSpc>
                <a:spcPct val="90000"/>
              </a:lnSpc>
              <a:spcAft>
                <a:spcPct val="15000"/>
              </a:spcAft>
              <a:buFontTx/>
              <a:buChar char="••"/>
              <a:defRPr/>
            </a:pPr>
            <a:endParaRPr lang="en-US" altLang="zh-CN" sz="27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定义：根据产品技术标准、合同、图样、工艺规程等的规定，采用相应检测方法，对产品质量特性进行观察、测量或试验，判别产品合格与否。</a:t>
            </a:r>
            <a:endParaRPr lang="en-US" altLang="zh-CN" sz="2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28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300" kern="1200" dirty="0" smtClean="0">
                <a:latin typeface="微软雅黑" pitchFamily="34" charset="-122"/>
                <a:ea typeface="微软雅黑" pitchFamily="34" charset="-122"/>
              </a:rPr>
              <a:t>这是产品</a:t>
            </a:r>
            <a:r>
              <a:rPr lang="zh-CN" altLang="en-US" sz="2400" b="1" kern="1200" dirty="0" smtClean="0">
                <a:solidFill>
                  <a:srgbClr val="CC3300"/>
                </a:solidFill>
                <a:latin typeface="微软雅黑" pitchFamily="34" charset="-122"/>
                <a:ea typeface="微软雅黑" pitchFamily="34" charset="-122"/>
              </a:rPr>
              <a:t>质量检验的首要职能</a:t>
            </a:r>
            <a:r>
              <a:rPr lang="zh-CN" altLang="en-US" sz="2300" kern="1200" dirty="0" smtClean="0">
                <a:latin typeface="微软雅黑" pitchFamily="34" charset="-122"/>
                <a:ea typeface="微软雅黑" pitchFamily="34" charset="-122"/>
              </a:rPr>
              <a:t>一产品质量状态鉴别职能。</a:t>
            </a:r>
          </a:p>
          <a:p>
            <a:pPr marL="1143000" lvl="3" defTabSz="1200150" eaLnBrk="1" hangingPunct="1">
              <a:lnSpc>
                <a:spcPct val="90000"/>
              </a:lnSpc>
              <a:spcAft>
                <a:spcPct val="15000"/>
              </a:spcAft>
              <a:buFontTx/>
              <a:buChar char="••"/>
              <a:defRPr/>
            </a:pPr>
            <a:endParaRPr lang="en-US" altLang="zh-CN" sz="23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zh-CN" altLang="en-US" sz="2300" kern="1200" dirty="0" smtClean="0">
              <a:latin typeface="微软雅黑" pitchFamily="34" charset="-122"/>
              <a:ea typeface="微软雅黑" pitchFamily="34" charset="-122"/>
            </a:endParaRPr>
          </a:p>
        </p:txBody>
      </p:sp>
      <p:grpSp>
        <p:nvGrpSpPr>
          <p:cNvPr id="13316" name="Group 43"/>
          <p:cNvGrpSpPr>
            <a:grpSpLocks/>
          </p:cNvGrpSpPr>
          <p:nvPr/>
        </p:nvGrpSpPr>
        <p:grpSpPr bwMode="auto">
          <a:xfrm>
            <a:off x="7316788" y="4876800"/>
            <a:ext cx="1446212" cy="1524000"/>
            <a:chOff x="884" y="2523"/>
            <a:chExt cx="862" cy="862"/>
          </a:xfrm>
        </p:grpSpPr>
        <p:sp>
          <p:nvSpPr>
            <p:cNvPr id="13318" name="Oval 44"/>
            <p:cNvSpPr>
              <a:spLocks noChangeArrowheads="1"/>
            </p:cNvSpPr>
            <p:nvPr/>
          </p:nvSpPr>
          <p:spPr bwMode="gray">
            <a:xfrm>
              <a:off x="884" y="2523"/>
              <a:ext cx="862" cy="862"/>
            </a:xfrm>
            <a:prstGeom prst="ellipse">
              <a:avLst/>
            </a:prstGeom>
            <a:gradFill rotWithShape="1">
              <a:gsLst>
                <a:gs pos="0">
                  <a:srgbClr val="FFFFFF"/>
                </a:gs>
                <a:gs pos="50000">
                  <a:srgbClr val="00CC66"/>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3319" name="Oval 45"/>
            <p:cNvSpPr>
              <a:spLocks noChangeArrowheads="1"/>
            </p:cNvSpPr>
            <p:nvPr/>
          </p:nvSpPr>
          <p:spPr bwMode="gray">
            <a:xfrm>
              <a:off x="884" y="2523"/>
              <a:ext cx="862" cy="862"/>
            </a:xfrm>
            <a:prstGeom prst="ellipse">
              <a:avLst/>
            </a:prstGeom>
            <a:gradFill rotWithShape="1">
              <a:gsLst>
                <a:gs pos="0">
                  <a:srgbClr val="00CC66">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3320" name="Oval 46"/>
            <p:cNvSpPr>
              <a:spLocks noChangeArrowheads="1"/>
            </p:cNvSpPr>
            <p:nvPr/>
          </p:nvSpPr>
          <p:spPr bwMode="gray">
            <a:xfrm>
              <a:off x="940" y="2579"/>
              <a:ext cx="750" cy="750"/>
            </a:xfrm>
            <a:prstGeom prst="ellipse">
              <a:avLst/>
            </a:prstGeom>
            <a:gradFill rotWithShape="1">
              <a:gsLst>
                <a:gs pos="0">
                  <a:srgbClr val="006E37"/>
                </a:gs>
                <a:gs pos="50000">
                  <a:srgbClr val="00CC66"/>
                </a:gs>
                <a:gs pos="100000">
                  <a:srgbClr val="006E37"/>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3321" name="Oval 47"/>
            <p:cNvSpPr>
              <a:spLocks noChangeArrowheads="1"/>
            </p:cNvSpPr>
            <p:nvPr/>
          </p:nvSpPr>
          <p:spPr bwMode="gray">
            <a:xfrm>
              <a:off x="941" y="2579"/>
              <a:ext cx="749" cy="750"/>
            </a:xfrm>
            <a:prstGeom prst="ellipse">
              <a:avLst/>
            </a:prstGeom>
            <a:gradFill rotWithShape="1">
              <a:gsLst>
                <a:gs pos="0">
                  <a:srgbClr val="008241"/>
                </a:gs>
                <a:gs pos="100000">
                  <a:srgbClr val="00CC66">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3322" name="Oval 48"/>
            <p:cNvSpPr>
              <a:spLocks noChangeArrowheads="1"/>
            </p:cNvSpPr>
            <p:nvPr/>
          </p:nvSpPr>
          <p:spPr bwMode="gray">
            <a:xfrm>
              <a:off x="981" y="2617"/>
              <a:ext cx="674" cy="674"/>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3323" name="Oval 49"/>
            <p:cNvSpPr>
              <a:spLocks noChangeArrowheads="1"/>
            </p:cNvSpPr>
            <p:nvPr/>
          </p:nvSpPr>
          <p:spPr bwMode="gray">
            <a:xfrm>
              <a:off x="992" y="2628"/>
              <a:ext cx="653" cy="653"/>
            </a:xfrm>
            <a:prstGeom prst="ellipse">
              <a:avLst/>
            </a:prstGeom>
            <a:gradFill rotWithShape="1">
              <a:gsLst>
                <a:gs pos="0">
                  <a:srgbClr val="595959"/>
                </a:gs>
                <a:gs pos="100000">
                  <a:srgbClr val="C0C0C0"/>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3324" name="Oval 50"/>
            <p:cNvSpPr>
              <a:spLocks noChangeArrowheads="1"/>
            </p:cNvSpPr>
            <p:nvPr/>
          </p:nvSpPr>
          <p:spPr bwMode="gray">
            <a:xfrm>
              <a:off x="1000" y="2632"/>
              <a:ext cx="637" cy="636"/>
            </a:xfrm>
            <a:prstGeom prst="ellipse">
              <a:avLst/>
            </a:prstGeom>
            <a:gradFill rotWithShape="1">
              <a:gsLst>
                <a:gs pos="0">
                  <a:srgbClr val="C0C0C0">
                    <a:alpha val="0"/>
                  </a:srgbClr>
                </a:gs>
                <a:gs pos="100000">
                  <a:srgbClr val="E9E9E9"/>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3325" name="Oval 51"/>
            <p:cNvSpPr>
              <a:spLocks noChangeArrowheads="1"/>
            </p:cNvSpPr>
            <p:nvPr/>
          </p:nvSpPr>
          <p:spPr bwMode="gray">
            <a:xfrm>
              <a:off x="1007" y="2638"/>
              <a:ext cx="606" cy="595"/>
            </a:xfrm>
            <a:prstGeom prst="ellipse">
              <a:avLst/>
            </a:prstGeom>
            <a:gradFill rotWithShape="1">
              <a:gsLst>
                <a:gs pos="0">
                  <a:srgbClr val="989898"/>
                </a:gs>
                <a:gs pos="100000">
                  <a:srgbClr val="C0C0C0">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3326" name="Oval 52"/>
            <p:cNvSpPr>
              <a:spLocks noChangeArrowheads="1"/>
            </p:cNvSpPr>
            <p:nvPr/>
          </p:nvSpPr>
          <p:spPr bwMode="gray">
            <a:xfrm>
              <a:off x="1042" y="2655"/>
              <a:ext cx="539" cy="483"/>
            </a:xfrm>
            <a:prstGeom prst="ellipse">
              <a:avLst/>
            </a:prstGeom>
            <a:gradFill rotWithShape="1">
              <a:gsLst>
                <a:gs pos="0">
                  <a:srgbClr val="FFFFFF"/>
                </a:gs>
                <a:gs pos="100000">
                  <a:srgbClr val="C0C0C0">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sp>
        <p:nvSpPr>
          <p:cNvPr id="13317" name="Text Box 53"/>
          <p:cNvSpPr txBox="1">
            <a:spLocks noChangeArrowheads="1"/>
          </p:cNvSpPr>
          <p:nvPr/>
        </p:nvSpPr>
        <p:spPr bwMode="gray">
          <a:xfrm>
            <a:off x="7700963" y="5292725"/>
            <a:ext cx="701675" cy="708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鉴别</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产品标识</a:t>
            </a:r>
            <a:r>
              <a:rPr lang="zh-CN" altLang="en-US" sz="3200" dirty="0" smtClean="0">
                <a:latin typeface="华文新魏" pitchFamily="2" charset="-122"/>
                <a:ea typeface="华文新魏" pitchFamily="2" charset="-122"/>
              </a:rPr>
              <a:t>、</a:t>
            </a:r>
            <a:r>
              <a:rPr lang="zh-CN" altLang="en-US" sz="3200" dirty="0">
                <a:solidFill>
                  <a:schemeClr val="accent2"/>
                </a:solidFill>
                <a:latin typeface="华文新魏" pitchFamily="2" charset="-122"/>
                <a:ea typeface="华文新魏" pitchFamily="2" charset="-122"/>
              </a:rPr>
              <a:t>检验状态标识管理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4627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检验状态的控制</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1600" dirty="0" smtClean="0">
              <a:solidFill>
                <a:srgbClr val="3333FF"/>
              </a:solidFill>
              <a:latin typeface="华文新魏" pitchFamily="2" charset="-122"/>
              <a:ea typeface="华文新魏" pitchFamily="2" charset="-122"/>
            </a:endParaRPr>
          </a:p>
          <a:p>
            <a:pPr lvl="2" indent="-457200">
              <a:lnSpc>
                <a:spcPct val="150000"/>
              </a:lnSpc>
              <a:spcBef>
                <a:spcPts val="1200"/>
              </a:spcBef>
              <a:buFont typeface="Wingdings" pitchFamily="2" charset="2"/>
              <a:buChar char="Ø"/>
            </a:pPr>
            <a:r>
              <a:rPr lang="zh-CN" altLang="en-US" sz="2000" dirty="0" smtClean="0">
                <a:latin typeface="微软雅黑" pitchFamily="34" charset="-122"/>
                <a:ea typeface="微软雅黑" pitchFamily="34" charset="-122"/>
              </a:rPr>
              <a:t>从原材料、原器件直至成品，必须按设计文件，工艺规程或程序文件规定的要求，对不同检验状态产品作到</a:t>
            </a:r>
            <a:r>
              <a:rPr lang="zh-CN" altLang="en-US" sz="2000" b="1" dirty="0" smtClean="0">
                <a:solidFill>
                  <a:srgbClr val="FF0000"/>
                </a:solidFill>
                <a:latin typeface="微软雅黑" pitchFamily="34" charset="-122"/>
                <a:ea typeface="微软雅黑" pitchFamily="34" charset="-122"/>
              </a:rPr>
              <a:t>分别存放或隔离</a:t>
            </a:r>
            <a:r>
              <a:rPr lang="zh-CN" altLang="en-US" sz="2000" dirty="0" smtClean="0">
                <a:latin typeface="微软雅黑" pitchFamily="34" charset="-122"/>
                <a:ea typeface="微软雅黑" pitchFamily="34" charset="-122"/>
              </a:rPr>
              <a:t>。</a:t>
            </a:r>
          </a:p>
          <a:p>
            <a:pPr lvl="2" indent="-457200">
              <a:lnSpc>
                <a:spcPct val="150000"/>
              </a:lnSpc>
              <a:spcBef>
                <a:spcPts val="1200"/>
              </a:spcBef>
              <a:buFont typeface="Wingdings" pitchFamily="2" charset="2"/>
              <a:buChar char="Ø"/>
            </a:pPr>
            <a:r>
              <a:rPr lang="zh-CN" altLang="en-US" sz="2000" dirty="0" smtClean="0">
                <a:latin typeface="微软雅黑" pitchFamily="34" charset="-122"/>
                <a:ea typeface="微软雅黑" pitchFamily="34" charset="-122"/>
              </a:rPr>
              <a:t>对检验状态采用标记、批准的印章、标签、标牌、履历卡、检验记录、试验软件、放置地点或其它适用的方法，在生产、安装和交付的</a:t>
            </a:r>
            <a:r>
              <a:rPr lang="zh-CN" altLang="en-US" sz="2000" b="1" dirty="0" smtClean="0">
                <a:solidFill>
                  <a:srgbClr val="FF0000"/>
                </a:solidFill>
                <a:latin typeface="微软雅黑" pitchFamily="34" charset="-122"/>
                <a:ea typeface="微软雅黑" pitchFamily="34" charset="-122"/>
              </a:rPr>
              <a:t>全过程</a:t>
            </a:r>
            <a:r>
              <a:rPr lang="zh-CN" altLang="en-US" sz="2000" dirty="0" smtClean="0">
                <a:latin typeface="微软雅黑" pitchFamily="34" charset="-122"/>
                <a:ea typeface="微软雅黑" pitchFamily="34" charset="-122"/>
              </a:rPr>
              <a:t>中应</a:t>
            </a:r>
            <a:r>
              <a:rPr lang="zh-CN" altLang="en-US" sz="2000" b="1" dirty="0" smtClean="0">
                <a:solidFill>
                  <a:srgbClr val="FF0000"/>
                </a:solidFill>
                <a:latin typeface="微软雅黑" pitchFamily="34" charset="-122"/>
                <a:ea typeface="微软雅黑" pitchFamily="34" charset="-122"/>
              </a:rPr>
              <a:t>实施并保存</a:t>
            </a:r>
            <a:r>
              <a:rPr lang="zh-CN" altLang="en-US" sz="2000" dirty="0" smtClean="0">
                <a:latin typeface="微软雅黑" pitchFamily="34" charset="-122"/>
                <a:ea typeface="微软雅黑" pitchFamily="34" charset="-122"/>
              </a:rPr>
              <a:t>产品的检验状态的标识。</a:t>
            </a:r>
          </a:p>
          <a:p>
            <a:pPr lvl="2" indent="-457200">
              <a:lnSpc>
                <a:spcPct val="150000"/>
              </a:lnSpc>
              <a:spcBef>
                <a:spcPts val="1200"/>
              </a:spcBef>
              <a:buFont typeface="Wingdings" pitchFamily="2" charset="2"/>
              <a:buChar char="Ø"/>
            </a:pPr>
            <a:r>
              <a:rPr lang="zh-CN" altLang="en-US" sz="2000" dirty="0" smtClean="0">
                <a:latin typeface="微软雅黑" pitchFamily="34" charset="-122"/>
                <a:ea typeface="微软雅黑" pitchFamily="34" charset="-122"/>
              </a:rPr>
              <a:t>对用于标识检验状态的印章、标签、检验状态</a:t>
            </a:r>
            <a:r>
              <a:rPr lang="zh-CN" altLang="en-US" sz="2000" b="1" dirty="0" smtClean="0">
                <a:solidFill>
                  <a:srgbClr val="FF0000"/>
                </a:solidFill>
                <a:latin typeface="微软雅黑" pitchFamily="34" charset="-122"/>
                <a:ea typeface="微软雅黑" pitchFamily="34" charset="-122"/>
              </a:rPr>
              <a:t>记录</a:t>
            </a:r>
            <a:r>
              <a:rPr lang="zh-CN" altLang="en-US" sz="2000" dirty="0" smtClean="0">
                <a:latin typeface="微软雅黑" pitchFamily="34" charset="-122"/>
                <a:ea typeface="微软雅黑" pitchFamily="34" charset="-122"/>
              </a:rPr>
              <a:t>等应进行有效的</a:t>
            </a:r>
            <a:r>
              <a:rPr lang="zh-CN" altLang="en-US" sz="2000" b="1" dirty="0" smtClean="0">
                <a:solidFill>
                  <a:srgbClr val="FF0000"/>
                </a:solidFill>
                <a:latin typeface="微软雅黑" pitchFamily="34" charset="-122"/>
                <a:ea typeface="微软雅黑" pitchFamily="34" charset="-122"/>
              </a:rPr>
              <a:t>严格控制</a:t>
            </a:r>
            <a:r>
              <a:rPr lang="zh-CN" altLang="en-US" sz="2000" dirty="0" smtClean="0">
                <a:latin typeface="微软雅黑" pitchFamily="34" charset="-122"/>
                <a:ea typeface="微软雅黑" pitchFamily="34" charset="-122"/>
              </a:rPr>
              <a:t>。</a:t>
            </a:r>
          </a:p>
        </p:txBody>
      </p:sp>
    </p:spTree>
    <p:extLst>
      <p:ext uri="{BB962C8B-B14F-4D97-AF65-F5344CB8AC3E}">
        <p14:creationId xmlns="" xmlns:p14="http://schemas.microsoft.com/office/powerpoint/2010/main" val="399088429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产品标识</a:t>
            </a:r>
            <a:r>
              <a:rPr lang="zh-CN" altLang="en-US" sz="3200" dirty="0" smtClean="0">
                <a:latin typeface="华文新魏" pitchFamily="2" charset="-122"/>
                <a:ea typeface="华文新魏" pitchFamily="2" charset="-122"/>
              </a:rPr>
              <a:t>、</a:t>
            </a:r>
            <a:r>
              <a:rPr lang="zh-CN" altLang="en-US" sz="3200" dirty="0">
                <a:solidFill>
                  <a:schemeClr val="accent2"/>
                </a:solidFill>
                <a:latin typeface="华文新魏" pitchFamily="2" charset="-122"/>
                <a:ea typeface="华文新魏" pitchFamily="2" charset="-122"/>
              </a:rPr>
              <a:t>检验状态标识管理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2165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检验状态标识管理</a:t>
            </a:r>
            <a:endParaRPr lang="en-US" altLang="zh-CN" sz="1600" dirty="0" smtClean="0">
              <a:solidFill>
                <a:srgbClr val="3333FF"/>
              </a:solidFill>
              <a:latin typeface="华文新魏" pitchFamily="2" charset="-122"/>
              <a:ea typeface="华文新魏" pitchFamily="2" charset="-122"/>
            </a:endParaRPr>
          </a:p>
          <a:p>
            <a:pPr lvl="2" indent="-457200">
              <a:lnSpc>
                <a:spcPct val="150000"/>
              </a:lnSpc>
              <a:spcBef>
                <a:spcPts val="1200"/>
              </a:spcBef>
              <a:buFont typeface="Wingdings" pitchFamily="2" charset="2"/>
              <a:buChar char="Ø"/>
            </a:pPr>
            <a:r>
              <a:rPr lang="zh-CN" altLang="en-US" sz="2000" dirty="0" smtClean="0">
                <a:latin typeface="微软雅黑" pitchFamily="34" charset="-122"/>
                <a:ea typeface="微软雅黑" pitchFamily="34" charset="-122"/>
              </a:rPr>
              <a:t>检验状态的标识应</a:t>
            </a:r>
            <a:r>
              <a:rPr lang="zh-CN" altLang="en-US" sz="2000" b="1" dirty="0" smtClean="0">
                <a:solidFill>
                  <a:srgbClr val="FF0000"/>
                </a:solidFill>
                <a:latin typeface="微软雅黑" pitchFamily="34" charset="-122"/>
                <a:ea typeface="微软雅黑" pitchFamily="34" charset="-122"/>
              </a:rPr>
              <a:t>明确</a:t>
            </a:r>
            <a:r>
              <a:rPr lang="zh-CN" altLang="en-US" sz="2000" dirty="0" smtClean="0">
                <a:latin typeface="微软雅黑" pitchFamily="34" charset="-122"/>
                <a:ea typeface="微软雅黑" pitchFamily="34" charset="-122"/>
              </a:rPr>
              <a:t>由组织中</a:t>
            </a:r>
            <a:r>
              <a:rPr lang="zh-CN" altLang="en-US" sz="2000" b="1" dirty="0" smtClean="0">
                <a:solidFill>
                  <a:srgbClr val="FF0000"/>
                </a:solidFill>
                <a:latin typeface="微软雅黑" pitchFamily="34" charset="-122"/>
                <a:ea typeface="微软雅黑" pitchFamily="34" charset="-122"/>
              </a:rPr>
              <a:t>哪一部门</a:t>
            </a:r>
            <a:r>
              <a:rPr lang="zh-CN" altLang="en-US" sz="2000" dirty="0" smtClean="0">
                <a:latin typeface="微软雅黑" pitchFamily="34" charset="-122"/>
                <a:ea typeface="微软雅黑" pitchFamily="34" charset="-122"/>
              </a:rPr>
              <a:t>负责，在生产制造过程哪一</a:t>
            </a:r>
            <a:r>
              <a:rPr lang="zh-CN" altLang="en-US" sz="2000" b="1" dirty="0" smtClean="0">
                <a:solidFill>
                  <a:srgbClr val="FF0000"/>
                </a:solidFill>
                <a:latin typeface="微软雅黑" pitchFamily="34" charset="-122"/>
                <a:ea typeface="微软雅黑" pitchFamily="34" charset="-122"/>
              </a:rPr>
              <a:t>阶段</a:t>
            </a:r>
            <a:r>
              <a:rPr lang="zh-CN" altLang="en-US" sz="2000" dirty="0" smtClean="0">
                <a:latin typeface="微软雅黑" pitchFamily="34" charset="-122"/>
                <a:ea typeface="微软雅黑" pitchFamily="34" charset="-122"/>
              </a:rPr>
              <a:t>实施，及应在产品的哪一</a:t>
            </a:r>
            <a:r>
              <a:rPr lang="zh-CN" altLang="en-US" sz="2000" b="1" dirty="0" smtClean="0">
                <a:solidFill>
                  <a:srgbClr val="FF0000"/>
                </a:solidFill>
                <a:latin typeface="微软雅黑" pitchFamily="34" charset="-122"/>
                <a:ea typeface="微软雅黑" pitchFamily="34" charset="-122"/>
              </a:rPr>
              <a:t>位置</a:t>
            </a:r>
            <a:r>
              <a:rPr lang="zh-CN" altLang="en-US" sz="2000" dirty="0" smtClean="0">
                <a:latin typeface="微软雅黑" pitchFamily="34" charset="-122"/>
                <a:ea typeface="微软雅黑" pitchFamily="34" charset="-122"/>
              </a:rPr>
              <a:t>上作标识。</a:t>
            </a:r>
          </a:p>
          <a:p>
            <a:pPr lvl="2" indent="-457200">
              <a:lnSpc>
                <a:spcPct val="150000"/>
              </a:lnSpc>
              <a:spcBef>
                <a:spcPts val="1200"/>
              </a:spcBef>
              <a:buFont typeface="Wingdings" pitchFamily="2" charset="2"/>
              <a:buChar char="Ø"/>
            </a:pPr>
            <a:r>
              <a:rPr lang="zh-CN" altLang="en-US" sz="2000" dirty="0" smtClean="0">
                <a:latin typeface="微软雅黑" pitchFamily="34" charset="-122"/>
                <a:ea typeface="微软雅黑" pitchFamily="34" charset="-122"/>
              </a:rPr>
              <a:t>实行检验状态的标识可以有效地</a:t>
            </a:r>
            <a:r>
              <a:rPr lang="zh-CN" altLang="en-US" sz="2000" u="sng" dirty="0" smtClean="0">
                <a:latin typeface="微软雅黑" pitchFamily="34" charset="-122"/>
                <a:ea typeface="微软雅黑" pitchFamily="34" charset="-122"/>
              </a:rPr>
              <a:t>防止使用不合格产品</a:t>
            </a:r>
            <a:r>
              <a:rPr lang="zh-CN" altLang="en-US" sz="2000" dirty="0" smtClean="0">
                <a:latin typeface="微软雅黑" pitchFamily="34" charset="-122"/>
                <a:ea typeface="微软雅黑" pitchFamily="34" charset="-122"/>
              </a:rPr>
              <a:t>，又便于</a:t>
            </a:r>
            <a:r>
              <a:rPr lang="zh-CN" altLang="en-US" sz="2000" b="1" dirty="0" smtClean="0">
                <a:solidFill>
                  <a:srgbClr val="FF0000"/>
                </a:solidFill>
                <a:latin typeface="微软雅黑" pitchFamily="34" charset="-122"/>
                <a:ea typeface="微软雅黑" pitchFamily="34" charset="-122"/>
              </a:rPr>
              <a:t>追溯</a:t>
            </a:r>
            <a:r>
              <a:rPr lang="zh-CN" altLang="en-US" sz="2000" dirty="0" smtClean="0">
                <a:latin typeface="微软雅黑" pitchFamily="34" charset="-122"/>
                <a:ea typeface="微软雅黑" pitchFamily="34" charset="-122"/>
              </a:rPr>
              <a:t>责任者。</a:t>
            </a:r>
            <a:endParaRPr lang="en-US" altLang="zh-CN" sz="2000" dirty="0" smtClean="0">
              <a:latin typeface="微软雅黑" pitchFamily="34" charset="-122"/>
              <a:ea typeface="微软雅黑" pitchFamily="34" charset="-122"/>
            </a:endParaRPr>
          </a:p>
          <a:p>
            <a:pPr lvl="2" indent="-457200">
              <a:lnSpc>
                <a:spcPct val="150000"/>
              </a:lnSpc>
              <a:spcBef>
                <a:spcPts val="1200"/>
              </a:spcBef>
              <a:buFont typeface="Wingdings" pitchFamily="2" charset="2"/>
              <a:buChar char="Ø"/>
            </a:pPr>
            <a:r>
              <a:rPr lang="zh-CN" altLang="en-US" sz="2000" dirty="0" smtClean="0">
                <a:latin typeface="微软雅黑" pitchFamily="34" charset="-122"/>
                <a:ea typeface="微软雅黑" pitchFamily="34" charset="-122"/>
              </a:rPr>
              <a:t>当产品在过程中的</a:t>
            </a:r>
            <a:r>
              <a:rPr lang="zh-CN" altLang="en-US" sz="2000" b="1" dirty="0" smtClean="0">
                <a:solidFill>
                  <a:srgbClr val="FF0000"/>
                </a:solidFill>
                <a:latin typeface="微软雅黑" pitchFamily="34" charset="-122"/>
                <a:ea typeface="微软雅黑" pitchFamily="34" charset="-122"/>
              </a:rPr>
              <a:t>流转</a:t>
            </a:r>
            <a:r>
              <a:rPr lang="zh-CN" altLang="en-US" sz="2000" dirty="0" smtClean="0">
                <a:latin typeface="微软雅黑" pitchFamily="34" charset="-122"/>
                <a:ea typeface="微软雅黑" pitchFamily="34" charset="-122"/>
              </a:rPr>
              <a:t>时要特别注意</a:t>
            </a:r>
            <a:r>
              <a:rPr lang="zh-CN" altLang="en-US" sz="2000" b="1" dirty="0" smtClean="0">
                <a:solidFill>
                  <a:srgbClr val="FF0000"/>
                </a:solidFill>
                <a:latin typeface="微软雅黑" pitchFamily="34" charset="-122"/>
                <a:ea typeface="微软雅黑" pitchFamily="34" charset="-122"/>
              </a:rPr>
              <a:t>识别</a:t>
            </a:r>
            <a:r>
              <a:rPr lang="zh-CN" altLang="en-US" sz="2000" dirty="0" smtClean="0">
                <a:latin typeface="微软雅黑" pitchFamily="34" charset="-122"/>
                <a:ea typeface="微软雅黑" pitchFamily="34" charset="-122"/>
              </a:rPr>
              <a:t>和</a:t>
            </a:r>
            <a:r>
              <a:rPr lang="zh-CN" altLang="en-US" sz="2000" b="1" dirty="0" smtClean="0">
                <a:solidFill>
                  <a:srgbClr val="FF0000"/>
                </a:solidFill>
                <a:latin typeface="微软雅黑" pitchFamily="34" charset="-122"/>
                <a:ea typeface="微软雅黑" pitchFamily="34" charset="-122"/>
              </a:rPr>
              <a:t>保护</a:t>
            </a:r>
            <a:r>
              <a:rPr lang="zh-CN" altLang="en-US" sz="2000" dirty="0" smtClean="0">
                <a:latin typeface="微软雅黑" pitchFamily="34" charset="-122"/>
                <a:ea typeface="微软雅黑" pitchFamily="34" charset="-122"/>
              </a:rPr>
              <a:t>标识，防止涂改，消失而造成不同状态产品的误用或混用，</a:t>
            </a:r>
            <a:r>
              <a:rPr lang="zh-CN" altLang="en-US" sz="2000" u="sng" dirty="0" smtClean="0">
                <a:latin typeface="微软雅黑" pitchFamily="34" charset="-122"/>
                <a:ea typeface="微软雅黑" pitchFamily="34" charset="-122"/>
              </a:rPr>
              <a:t>对标识、印章、标签等要严格</a:t>
            </a:r>
            <a:r>
              <a:rPr lang="zh-CN" altLang="en-US" sz="2000" b="1" dirty="0" smtClean="0">
                <a:solidFill>
                  <a:srgbClr val="FF0000"/>
                </a:solidFill>
                <a:latin typeface="微软雅黑" pitchFamily="34" charset="-122"/>
                <a:ea typeface="微软雅黑" pitchFamily="34" charset="-122"/>
              </a:rPr>
              <a:t>控制和管理。</a:t>
            </a:r>
          </a:p>
        </p:txBody>
      </p:sp>
    </p:spTree>
    <p:extLst>
      <p:ext uri="{BB962C8B-B14F-4D97-AF65-F5344CB8AC3E}">
        <p14:creationId xmlns="" xmlns:p14="http://schemas.microsoft.com/office/powerpoint/2010/main" val="384057184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2123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产品多余物</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控制与检验</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7</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915240154"/>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产品多余物控制与检验</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374775"/>
            <a:ext cx="8077200" cy="38472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多余</a:t>
            </a:r>
            <a:r>
              <a:rPr lang="zh-CN" altLang="en-US" sz="2800" dirty="0" smtClean="0">
                <a:solidFill>
                  <a:srgbClr val="3333FF"/>
                </a:solidFill>
                <a:latin typeface="华文新魏" pitchFamily="2" charset="-122"/>
                <a:ea typeface="华文新魏" pitchFamily="2" charset="-122"/>
              </a:rPr>
              <a:t>物的危害</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28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多余物是航天产品的大敌，产品内存在多余物，可能会引起划伤、碰伤、管路堵塞、机械失灵、电器短路等严重事故，甚至导致发射试验任务失败，造成重大损失。</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endParaRPr lang="zh-CN" altLang="en-US" sz="2000" dirty="0" smtClean="0">
              <a:latin typeface="微软雅黑" pitchFamily="34" charset="-122"/>
              <a:ea typeface="微软雅黑" pitchFamily="34" charset="-122"/>
            </a:endParaRPr>
          </a:p>
          <a:p>
            <a:pPr>
              <a:buFont typeface="Wingdings" pitchFamily="2" charset="2"/>
              <a:buChar char="p"/>
            </a:pPr>
            <a:endParaRPr lang="en-US" altLang="zh-CN" sz="1200" dirty="0" smtClean="0">
              <a:solidFill>
                <a:srgbClr val="3333FF"/>
              </a:solidFill>
              <a:latin typeface="华文新魏" pitchFamily="2" charset="-122"/>
              <a:ea typeface="华文新魏" pitchFamily="2" charset="-122"/>
            </a:endParaRPr>
          </a:p>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控制多余物要贯穿于产品整个研制生产周期，即生产的全过程。</a:t>
            </a:r>
            <a:endParaRPr lang="zh-CN" altLang="en-US" sz="2800" dirty="0">
              <a:solidFill>
                <a:srgbClr val="3333FF"/>
              </a:solidFill>
              <a:latin typeface="华文新魏" pitchFamily="2" charset="-122"/>
              <a:ea typeface="华文新魏" pitchFamily="2" charset="-122"/>
            </a:endParaRPr>
          </a:p>
        </p:txBody>
      </p:sp>
    </p:spTree>
    <p:extLst>
      <p:ext uri="{BB962C8B-B14F-4D97-AF65-F5344CB8AC3E}">
        <p14:creationId xmlns="" xmlns:p14="http://schemas.microsoft.com/office/powerpoint/2010/main" val="379145147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产品多余物控制与检验</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457200" y="1374775"/>
            <a:ext cx="8077200" cy="41313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多余物预防和控制的要求</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有效清查多余物隐患和事故，</a:t>
            </a:r>
            <a:r>
              <a:rPr lang="zh-CN" altLang="en-US" sz="2000" b="1" dirty="0" smtClean="0">
                <a:solidFill>
                  <a:srgbClr val="FF0000"/>
                </a:solidFill>
                <a:latin typeface="微软雅黑" pitchFamily="34" charset="-122"/>
                <a:ea typeface="微软雅黑" pitchFamily="34" charset="-122"/>
              </a:rPr>
              <a:t>预防和控制</a:t>
            </a:r>
            <a:r>
              <a:rPr lang="zh-CN" altLang="en-US" sz="2000" dirty="0" smtClean="0">
                <a:latin typeface="微软雅黑" pitchFamily="34" charset="-122"/>
                <a:ea typeface="微软雅黑" pitchFamily="34" charset="-122"/>
              </a:rPr>
              <a:t>多余物所造成的损害；</a:t>
            </a:r>
          </a:p>
          <a:p>
            <a:pPr lvl="2" indent="-457200">
              <a:lnSpc>
                <a:spcPct val="150000"/>
              </a:lnSpc>
              <a:buFont typeface="+mj-lt"/>
              <a:buAutoNum type="arabicPeriod"/>
            </a:pPr>
            <a:r>
              <a:rPr lang="zh-CN" altLang="en-US" sz="2000" b="1" dirty="0" smtClean="0">
                <a:solidFill>
                  <a:srgbClr val="FF0000"/>
                </a:solidFill>
                <a:latin typeface="微软雅黑" pitchFamily="34" charset="-122"/>
                <a:ea typeface="微软雅黑" pitchFamily="34" charset="-122"/>
              </a:rPr>
              <a:t>分析</a:t>
            </a:r>
            <a:r>
              <a:rPr lang="zh-CN" altLang="en-US" sz="2000" dirty="0" smtClean="0">
                <a:latin typeface="微软雅黑" pitchFamily="34" charset="-122"/>
                <a:ea typeface="微软雅黑" pitchFamily="34" charset="-122"/>
              </a:rPr>
              <a:t>多余物损害事故和故障的</a:t>
            </a:r>
            <a:r>
              <a:rPr lang="zh-CN" altLang="en-US" sz="2000" b="1" dirty="0" smtClean="0">
                <a:solidFill>
                  <a:srgbClr val="FF0000"/>
                </a:solidFill>
                <a:latin typeface="微软雅黑" pitchFamily="34" charset="-122"/>
                <a:ea typeface="微软雅黑" pitchFamily="34" charset="-122"/>
              </a:rPr>
              <a:t>原因</a:t>
            </a:r>
            <a:r>
              <a:rPr lang="zh-CN" altLang="en-US" sz="2000" dirty="0" smtClean="0">
                <a:latin typeface="微软雅黑" pitchFamily="34" charset="-122"/>
                <a:ea typeface="微软雅黑" pitchFamily="34" charset="-122"/>
              </a:rPr>
              <a:t>，并制定有效的</a:t>
            </a:r>
            <a:r>
              <a:rPr lang="zh-CN" altLang="en-US" sz="2000" b="1" dirty="0" smtClean="0">
                <a:solidFill>
                  <a:srgbClr val="FF0000"/>
                </a:solidFill>
                <a:latin typeface="微软雅黑" pitchFamily="34" charset="-122"/>
                <a:ea typeface="微软雅黑" pitchFamily="34" charset="-122"/>
              </a:rPr>
              <a:t>预防</a:t>
            </a:r>
            <a:r>
              <a:rPr lang="zh-CN" altLang="en-US" sz="2000" dirty="0" smtClean="0">
                <a:latin typeface="微软雅黑" pitchFamily="34" charset="-122"/>
                <a:ea typeface="微软雅黑" pitchFamily="34" charset="-122"/>
              </a:rPr>
              <a:t>和</a:t>
            </a:r>
            <a:r>
              <a:rPr lang="zh-CN" altLang="en-US" sz="2000" b="1" dirty="0" smtClean="0">
                <a:solidFill>
                  <a:srgbClr val="FF0000"/>
                </a:solidFill>
                <a:latin typeface="微软雅黑" pitchFamily="34" charset="-122"/>
                <a:ea typeface="微软雅黑" pitchFamily="34" charset="-122"/>
              </a:rPr>
              <a:t>纠正</a:t>
            </a:r>
            <a:r>
              <a:rPr lang="zh-CN" altLang="en-US" sz="2000" dirty="0" smtClean="0">
                <a:latin typeface="微软雅黑" pitchFamily="34" charset="-122"/>
                <a:ea typeface="微软雅黑" pitchFamily="34" charset="-122"/>
              </a:rPr>
              <a:t>措施；</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把对多余物预防和控制的特殊要求</a:t>
            </a:r>
            <a:r>
              <a:rPr lang="zh-CN" altLang="en-US" sz="2000" b="1" dirty="0" smtClean="0">
                <a:solidFill>
                  <a:srgbClr val="FF0000"/>
                </a:solidFill>
                <a:latin typeface="微软雅黑" pitchFamily="34" charset="-122"/>
                <a:ea typeface="微软雅黑" pitchFamily="34" charset="-122"/>
              </a:rPr>
              <a:t>反馈</a:t>
            </a:r>
            <a:r>
              <a:rPr lang="zh-CN" altLang="en-US" sz="2000" dirty="0" smtClean="0">
                <a:latin typeface="微软雅黑" pitchFamily="34" charset="-122"/>
                <a:ea typeface="微软雅黑" pitchFamily="34" charset="-122"/>
              </a:rPr>
              <a:t>给各有关单位和人员；</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对有关人员进行多余物预防和控制</a:t>
            </a:r>
            <a:r>
              <a:rPr lang="zh-CN" altLang="en-US" sz="2000" b="1" dirty="0" smtClean="0">
                <a:solidFill>
                  <a:srgbClr val="FF0000"/>
                </a:solidFill>
                <a:latin typeface="微软雅黑" pitchFamily="34" charset="-122"/>
                <a:ea typeface="微软雅黑" pitchFamily="34" charset="-122"/>
              </a:rPr>
              <a:t>培训</a:t>
            </a:r>
            <a:r>
              <a:rPr lang="zh-CN" altLang="en-US" sz="2000" b="1"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    </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b="1" dirty="0" smtClean="0">
                <a:solidFill>
                  <a:srgbClr val="FF0000"/>
                </a:solidFill>
                <a:latin typeface="微软雅黑" pitchFamily="34" charset="-122"/>
                <a:ea typeface="微软雅黑" pitchFamily="34" charset="-122"/>
              </a:rPr>
              <a:t>配备</a:t>
            </a:r>
            <a:r>
              <a:rPr lang="zh-CN" altLang="en-US" sz="2000" dirty="0" smtClean="0">
                <a:latin typeface="微软雅黑" pitchFamily="34" charset="-122"/>
                <a:ea typeface="微软雅黑" pitchFamily="34" charset="-122"/>
              </a:rPr>
              <a:t>预防和控制多余物必要的</a:t>
            </a:r>
            <a:r>
              <a:rPr lang="zh-CN" altLang="en-US" sz="2000" b="1" dirty="0" smtClean="0">
                <a:solidFill>
                  <a:srgbClr val="FF0000"/>
                </a:solidFill>
                <a:latin typeface="微软雅黑" pitchFamily="34" charset="-122"/>
                <a:ea typeface="微软雅黑" pitchFamily="34" charset="-122"/>
              </a:rPr>
              <a:t>设备、仪器、工具</a:t>
            </a:r>
            <a:r>
              <a:rPr lang="zh-CN" altLang="en-US" sz="2000" dirty="0" smtClean="0">
                <a:latin typeface="微软雅黑" pitchFamily="34" charset="-122"/>
                <a:ea typeface="微软雅黑" pitchFamily="34" charset="-122"/>
              </a:rPr>
              <a:t>并正确使用；</a:t>
            </a:r>
          </a:p>
          <a:p>
            <a:pPr lvl="2" indent="-457200">
              <a:lnSpc>
                <a:spcPct val="150000"/>
              </a:lnSpc>
              <a:buFont typeface="+mj-lt"/>
              <a:buAutoNum type="arabicPeriod"/>
            </a:pPr>
            <a:r>
              <a:rPr lang="zh-CN" altLang="en-US" sz="2000" b="1" dirty="0" smtClean="0">
                <a:solidFill>
                  <a:srgbClr val="FF0000"/>
                </a:solidFill>
                <a:latin typeface="微软雅黑" pitchFamily="34" charset="-122"/>
                <a:ea typeface="微软雅黑" pitchFamily="34" charset="-122"/>
              </a:rPr>
              <a:t>交付</a:t>
            </a:r>
            <a:r>
              <a:rPr lang="zh-CN" altLang="en-US" sz="2000" dirty="0" smtClean="0">
                <a:latin typeface="微软雅黑" pitchFamily="34" charset="-122"/>
                <a:ea typeface="微软雅黑" pitchFamily="34" charset="-122"/>
              </a:rPr>
              <a:t>的产品</a:t>
            </a:r>
            <a:r>
              <a:rPr lang="zh-CN" altLang="en-US" sz="2000" b="1" dirty="0" smtClean="0">
                <a:solidFill>
                  <a:srgbClr val="FF0000"/>
                </a:solidFill>
                <a:latin typeface="微软雅黑" pitchFamily="34" charset="-122"/>
                <a:ea typeface="微软雅黑" pitchFamily="34" charset="-122"/>
              </a:rPr>
              <a:t>无多余物</a:t>
            </a:r>
            <a:r>
              <a:rPr lang="zh-CN" altLang="en-US" sz="2000" dirty="0" smtClean="0">
                <a:latin typeface="微软雅黑" pitchFamily="34" charset="-122"/>
                <a:ea typeface="微软雅黑" pitchFamily="34" charset="-122"/>
              </a:rPr>
              <a:t>。</a:t>
            </a:r>
          </a:p>
        </p:txBody>
      </p:sp>
    </p:spTree>
    <p:extLst>
      <p:ext uri="{BB962C8B-B14F-4D97-AF65-F5344CB8AC3E}">
        <p14:creationId xmlns="" xmlns:p14="http://schemas.microsoft.com/office/powerpoint/2010/main" val="237177386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产品多余物控制与检验</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457200" y="1374775"/>
            <a:ext cx="8077200" cy="449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产品多余物检验与监督</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对产品可能产生多余物的部位与环节进行</a:t>
            </a:r>
            <a:r>
              <a:rPr lang="zh-CN" altLang="en-US" sz="2000" b="1" dirty="0" smtClean="0">
                <a:solidFill>
                  <a:srgbClr val="FF0000"/>
                </a:solidFill>
                <a:latin typeface="微软雅黑" pitchFamily="34" charset="-122"/>
                <a:ea typeface="微软雅黑" pitchFamily="34" charset="-122"/>
              </a:rPr>
              <a:t>重点监督检查</a:t>
            </a:r>
            <a:r>
              <a:rPr lang="zh-CN" altLang="en-US" sz="2000" dirty="0" smtClean="0">
                <a:latin typeface="微软雅黑" pitchFamily="34" charset="-122"/>
                <a:ea typeface="微软雅黑" pitchFamily="34" charset="-122"/>
              </a:rPr>
              <a:t>，如各种要害部位的闭合结构封闭之前，弹上的控制系统、各系统通气管路、燃料贮箱及输送系统、各旋转部位等。</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对清洁度要求高和多余物控制严格的装配、总装、测试等工序要实行</a:t>
            </a:r>
            <a:r>
              <a:rPr lang="zh-CN" altLang="en-US" sz="2000" b="1" dirty="0" smtClean="0">
                <a:solidFill>
                  <a:srgbClr val="FF0000"/>
                </a:solidFill>
                <a:latin typeface="微软雅黑" pitchFamily="34" charset="-122"/>
                <a:ea typeface="微软雅黑" pitchFamily="34" charset="-122"/>
              </a:rPr>
              <a:t>双岗制</a:t>
            </a:r>
            <a:r>
              <a:rPr lang="zh-CN" altLang="en-US" sz="2000" dirty="0" smtClean="0">
                <a:latin typeface="微软雅黑" pitchFamily="34" charset="-122"/>
                <a:ea typeface="微软雅黑" pitchFamily="34" charset="-122"/>
              </a:rPr>
              <a:t>，并签字留名或盖章，由检验人员监督执行。</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必须执行</a:t>
            </a:r>
            <a:r>
              <a:rPr lang="zh-CN" altLang="en-US" sz="2000" b="1" dirty="0" smtClean="0">
                <a:solidFill>
                  <a:srgbClr val="FF0000"/>
                </a:solidFill>
                <a:latin typeface="微软雅黑" pitchFamily="34" charset="-122"/>
                <a:ea typeface="微软雅黑" pitchFamily="34" charset="-122"/>
              </a:rPr>
              <a:t>自检和专检</a:t>
            </a:r>
            <a:r>
              <a:rPr lang="zh-CN" altLang="en-US" sz="2000" dirty="0" smtClean="0">
                <a:latin typeface="微软雅黑" pitchFamily="34" charset="-122"/>
                <a:ea typeface="微软雅黑" pitchFamily="34" charset="-122"/>
              </a:rPr>
              <a:t>，可行时要对产品进行全数检验。</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检查多余物的</a:t>
            </a:r>
            <a:r>
              <a:rPr lang="zh-CN" altLang="en-US" sz="2000" b="1" dirty="0" smtClean="0">
                <a:solidFill>
                  <a:srgbClr val="FF0000"/>
                </a:solidFill>
                <a:latin typeface="微软雅黑" pitchFamily="34" charset="-122"/>
                <a:ea typeface="微软雅黑" pitchFamily="34" charset="-122"/>
              </a:rPr>
              <a:t>工装设备</a:t>
            </a:r>
            <a:r>
              <a:rPr lang="zh-CN" altLang="en-US" sz="2000" dirty="0" smtClean="0">
                <a:latin typeface="微软雅黑" pitchFamily="34" charset="-122"/>
                <a:ea typeface="微软雅黑" pitchFamily="34" charset="-122"/>
              </a:rPr>
              <a:t>要处于完好状态。</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检验人员认真监督检查</a:t>
            </a:r>
            <a:r>
              <a:rPr lang="zh-CN" altLang="en-US" sz="2000" b="1" dirty="0" smtClean="0">
                <a:solidFill>
                  <a:srgbClr val="FF0000"/>
                </a:solidFill>
                <a:latin typeface="微软雅黑" pitchFamily="34" charset="-122"/>
                <a:ea typeface="微软雅黑" pitchFamily="34" charset="-122"/>
              </a:rPr>
              <a:t>清洗多余物</a:t>
            </a:r>
            <a:r>
              <a:rPr lang="zh-CN" altLang="en-US" sz="2000" dirty="0" smtClean="0">
                <a:latin typeface="微软雅黑" pitchFamily="34" charset="-122"/>
                <a:ea typeface="微软雅黑" pitchFamily="34" charset="-122"/>
              </a:rPr>
              <a:t>的液体或气体的清洁度。</a:t>
            </a:r>
          </a:p>
        </p:txBody>
      </p:sp>
    </p:spTree>
    <p:extLst>
      <p:ext uri="{BB962C8B-B14F-4D97-AF65-F5344CB8AC3E}">
        <p14:creationId xmlns="" xmlns:p14="http://schemas.microsoft.com/office/powerpoint/2010/main" val="260545157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产品多余物控制与检验</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457200" y="1374775"/>
            <a:ext cx="8077200" cy="42165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生产过程多余物控制的监督</a:t>
            </a:r>
            <a:endParaRPr lang="en-US" altLang="zh-CN"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多余物控制要</a:t>
            </a:r>
            <a:r>
              <a:rPr lang="zh-CN" altLang="en-US" sz="2000" b="1" dirty="0" smtClean="0">
                <a:solidFill>
                  <a:srgbClr val="FF0000"/>
                </a:solidFill>
                <a:latin typeface="微软雅黑" pitchFamily="34" charset="-122"/>
                <a:ea typeface="微软雅黑" pitchFamily="34" charset="-122"/>
              </a:rPr>
              <a:t>贯穿</a:t>
            </a:r>
            <a:r>
              <a:rPr lang="zh-CN" altLang="en-US" sz="2000" dirty="0" smtClean="0">
                <a:latin typeface="微软雅黑" pitchFamily="34" charset="-122"/>
                <a:ea typeface="微软雅黑" pitchFamily="34" charset="-122"/>
              </a:rPr>
              <a:t>于</a:t>
            </a:r>
            <a:r>
              <a:rPr lang="zh-CN" altLang="en-US" sz="2000" b="1" dirty="0" smtClean="0">
                <a:solidFill>
                  <a:srgbClr val="FF0000"/>
                </a:solidFill>
                <a:latin typeface="微软雅黑" pitchFamily="34" charset="-122"/>
                <a:ea typeface="微软雅黑" pitchFamily="34" charset="-122"/>
              </a:rPr>
              <a:t>生产的始终</a:t>
            </a:r>
            <a:r>
              <a:rPr lang="zh-CN" altLang="en-US" sz="2000" dirty="0" smtClean="0">
                <a:latin typeface="微软雅黑" pitchFamily="34" charset="-122"/>
                <a:ea typeface="微软雅黑" pitchFamily="34" charset="-122"/>
              </a:rPr>
              <a:t>，即生产的全过程。航天零产品部组件装配、铆接、焊接、总装、测试以及发动机、涡轮泵及关键部位部、组件的装配厂房要满足多余物控制的工艺要求。</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零、部、组件的生产要严格设计文件和工艺文件进行，遵守</a:t>
            </a:r>
            <a:r>
              <a:rPr lang="zh-CN" altLang="en-US" sz="2000" b="1" dirty="0" smtClean="0">
                <a:solidFill>
                  <a:srgbClr val="FF0000"/>
                </a:solidFill>
                <a:latin typeface="微软雅黑" pitchFamily="34" charset="-122"/>
                <a:ea typeface="微软雅黑" pitchFamily="34" charset="-122"/>
              </a:rPr>
              <a:t>控制多余物的具体规定</a:t>
            </a:r>
            <a:r>
              <a:rPr lang="zh-CN" altLang="en-US" sz="2000" dirty="0" smtClean="0">
                <a:latin typeface="微软雅黑" pitchFamily="34" charset="-122"/>
                <a:ea typeface="微软雅黑" pitchFamily="34" charset="-122"/>
              </a:rPr>
              <a:t>。一般零、部、组件加工完后，都要做清洁处理，去毛刺，去除油污。</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对产品上开口、敞口的管道等</a:t>
            </a:r>
            <a:r>
              <a:rPr lang="zh-CN" altLang="en-US" sz="2000" b="1" dirty="0" smtClean="0">
                <a:solidFill>
                  <a:srgbClr val="FF0000"/>
                </a:solidFill>
                <a:latin typeface="微软雅黑" pitchFamily="34" charset="-122"/>
                <a:ea typeface="微软雅黑" pitchFamily="34" charset="-122"/>
              </a:rPr>
              <a:t>易进多余物部位</a:t>
            </a:r>
            <a:r>
              <a:rPr lang="zh-CN" altLang="en-US" sz="2000" dirty="0" smtClean="0">
                <a:latin typeface="微软雅黑" pitchFamily="34" charset="-122"/>
                <a:ea typeface="微软雅黑" pitchFamily="34" charset="-122"/>
              </a:rPr>
              <a:t>，应按规定进行</a:t>
            </a:r>
            <a:r>
              <a:rPr lang="zh-CN" altLang="en-US" sz="2000" b="1" dirty="0" smtClean="0">
                <a:solidFill>
                  <a:srgbClr val="FF0000"/>
                </a:solidFill>
                <a:latin typeface="微软雅黑" pitchFamily="34" charset="-122"/>
                <a:ea typeface="微软雅黑" pitchFamily="34" charset="-122"/>
              </a:rPr>
              <a:t>包装</a:t>
            </a:r>
            <a:r>
              <a:rPr lang="zh-CN" altLang="en-US" sz="2000" dirty="0" smtClean="0">
                <a:latin typeface="微软雅黑" pitchFamily="34" charset="-122"/>
                <a:ea typeface="微软雅黑" pitchFamily="34" charset="-122"/>
              </a:rPr>
              <a:t>，防止多余物进入。</a:t>
            </a:r>
            <a:endParaRPr lang="en-US" altLang="zh-CN" sz="2000" dirty="0" smtClean="0">
              <a:latin typeface="微软雅黑" pitchFamily="34" charset="-122"/>
              <a:ea typeface="微软雅黑" pitchFamily="34" charset="-122"/>
            </a:endParaRPr>
          </a:p>
        </p:txBody>
      </p:sp>
    </p:spTree>
    <p:extLst>
      <p:ext uri="{BB962C8B-B14F-4D97-AF65-F5344CB8AC3E}">
        <p14:creationId xmlns="" xmlns:p14="http://schemas.microsoft.com/office/powerpoint/2010/main" val="38882792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产品多余物控制与检验</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381000" y="1374775"/>
            <a:ext cx="8077200" cy="46782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生产过程多余物控制的监督</a:t>
            </a:r>
            <a:endParaRPr lang="en-US" altLang="zh-CN"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startAt="4"/>
            </a:pPr>
            <a:r>
              <a:rPr lang="zh-CN" altLang="en-US" sz="2000" dirty="0" smtClean="0">
                <a:latin typeface="微软雅黑" pitchFamily="34" charset="-122"/>
                <a:ea typeface="微软雅黑" pitchFamily="34" charset="-122"/>
              </a:rPr>
              <a:t>每班</a:t>
            </a:r>
            <a:r>
              <a:rPr lang="zh-CN" altLang="en-US" sz="2000" b="1" dirty="0" smtClean="0">
                <a:solidFill>
                  <a:srgbClr val="FF0000"/>
                </a:solidFill>
                <a:latin typeface="微软雅黑" pitchFamily="34" charset="-122"/>
                <a:ea typeface="微软雅黑" pitchFamily="34" charset="-122"/>
              </a:rPr>
              <a:t>工作结束</a:t>
            </a:r>
            <a:r>
              <a:rPr lang="zh-CN" altLang="en-US" sz="2000" dirty="0" smtClean="0">
                <a:latin typeface="微软雅黑" pitchFamily="34" charset="-122"/>
                <a:ea typeface="微软雅黑" pitchFamily="34" charset="-122"/>
              </a:rPr>
              <a:t>后及</a:t>
            </a:r>
            <a:r>
              <a:rPr lang="zh-CN" altLang="en-US" sz="2000" b="1" dirty="0" smtClean="0">
                <a:solidFill>
                  <a:srgbClr val="FF0000"/>
                </a:solidFill>
                <a:latin typeface="微软雅黑" pitchFamily="34" charset="-122"/>
                <a:ea typeface="微软雅黑" pitchFamily="34" charset="-122"/>
              </a:rPr>
              <a:t>产品运输</a:t>
            </a:r>
            <a:r>
              <a:rPr lang="zh-CN" altLang="en-US" sz="2000" dirty="0" smtClean="0">
                <a:latin typeface="微软雅黑" pitchFamily="34" charset="-122"/>
                <a:ea typeface="微软雅黑" pitchFamily="34" charset="-122"/>
              </a:rPr>
              <a:t>时，对产品的敞口处要</a:t>
            </a:r>
            <a:r>
              <a:rPr lang="zh-CN" altLang="en-US" sz="2000" b="1" dirty="0" smtClean="0">
                <a:solidFill>
                  <a:srgbClr val="FF0000"/>
                </a:solidFill>
                <a:latin typeface="微软雅黑" pitchFamily="34" charset="-122"/>
                <a:ea typeface="微软雅黑" pitchFamily="34" charset="-122"/>
              </a:rPr>
              <a:t>加保护盖</a:t>
            </a:r>
            <a:r>
              <a:rPr lang="zh-CN" altLang="en-US" sz="2000" dirty="0" smtClean="0">
                <a:latin typeface="微软雅黑" pitchFamily="34" charset="-122"/>
                <a:ea typeface="微软雅黑" pitchFamily="34" charset="-122"/>
              </a:rPr>
              <a:t>，产品</a:t>
            </a:r>
            <a:r>
              <a:rPr lang="zh-CN" altLang="en-US" sz="2000" b="1" dirty="0" smtClean="0">
                <a:solidFill>
                  <a:srgbClr val="FF0000"/>
                </a:solidFill>
                <a:latin typeface="微软雅黑" pitchFamily="34" charset="-122"/>
                <a:ea typeface="微软雅黑" pitchFamily="34" charset="-122"/>
              </a:rPr>
              <a:t>工序全部结束</a:t>
            </a:r>
            <a:r>
              <a:rPr lang="zh-CN" altLang="en-US" sz="2000" dirty="0" smtClean="0">
                <a:latin typeface="微软雅黑" pitchFamily="34" charset="-122"/>
                <a:ea typeface="微软雅黑" pitchFamily="34" charset="-122"/>
              </a:rPr>
              <a:t>，经检查内部无多余物后要及时</a:t>
            </a:r>
            <a:r>
              <a:rPr lang="zh-CN" altLang="en-US" sz="2000" b="1" dirty="0" smtClean="0">
                <a:solidFill>
                  <a:srgbClr val="FF0000"/>
                </a:solidFill>
                <a:latin typeface="微软雅黑" pitchFamily="34" charset="-122"/>
                <a:ea typeface="微软雅黑" pitchFamily="34" charset="-122"/>
              </a:rPr>
              <a:t>铅封</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startAt="4"/>
            </a:pPr>
            <a:r>
              <a:rPr lang="zh-CN" altLang="en-US" sz="2000" dirty="0" smtClean="0">
                <a:latin typeface="微软雅黑" pitchFamily="34" charset="-122"/>
                <a:ea typeface="微软雅黑" pitchFamily="34" charset="-122"/>
              </a:rPr>
              <a:t>对</a:t>
            </a:r>
            <a:r>
              <a:rPr lang="zh-CN" altLang="en-US" sz="2000" b="1" dirty="0" smtClean="0">
                <a:solidFill>
                  <a:srgbClr val="FF0000"/>
                </a:solidFill>
                <a:latin typeface="微软雅黑" pitchFamily="34" charset="-122"/>
                <a:ea typeface="微软雅黑" pitchFamily="34" charset="-122"/>
              </a:rPr>
              <a:t>关键部位</a:t>
            </a:r>
            <a:r>
              <a:rPr lang="zh-CN" altLang="en-US" sz="2000" dirty="0" smtClean="0">
                <a:latin typeface="微软雅黑" pitchFamily="34" charset="-122"/>
                <a:ea typeface="微软雅黑" pitchFamily="34" charset="-122"/>
              </a:rPr>
              <a:t>和部组件及有关设备，工艺规程上应</a:t>
            </a:r>
            <a:r>
              <a:rPr lang="zh-CN" altLang="en-US" sz="2000" b="1" dirty="0" smtClean="0">
                <a:solidFill>
                  <a:srgbClr val="FF0000"/>
                </a:solidFill>
                <a:latin typeface="微软雅黑" pitchFamily="34" charset="-122"/>
                <a:ea typeface="微软雅黑" pitchFamily="34" charset="-122"/>
              </a:rPr>
              <a:t>单独列出</a:t>
            </a:r>
            <a:r>
              <a:rPr lang="zh-CN" altLang="en-US" sz="2000" dirty="0" smtClean="0">
                <a:latin typeface="微软雅黑" pitchFamily="34" charset="-122"/>
                <a:ea typeface="微软雅黑" pitchFamily="34" charset="-122"/>
              </a:rPr>
              <a:t>清理多余物的</a:t>
            </a:r>
            <a:r>
              <a:rPr lang="zh-CN" altLang="en-US" sz="2000" b="1" dirty="0" smtClean="0">
                <a:solidFill>
                  <a:srgbClr val="FF0000"/>
                </a:solidFill>
                <a:latin typeface="微软雅黑" pitchFamily="34" charset="-122"/>
                <a:ea typeface="微软雅黑" pitchFamily="34" charset="-122"/>
              </a:rPr>
              <a:t>工序</a:t>
            </a:r>
            <a:r>
              <a:rPr lang="zh-CN" altLang="en-US" sz="2000" dirty="0" smtClean="0">
                <a:latin typeface="微软雅黑" pitchFamily="34" charset="-122"/>
                <a:ea typeface="微软雅黑" pitchFamily="34" charset="-122"/>
              </a:rPr>
              <a:t>。检验人员经检查确认无多余物后，</a:t>
            </a:r>
            <a:r>
              <a:rPr lang="zh-CN" altLang="en-US" sz="2000" b="1" dirty="0" smtClean="0">
                <a:solidFill>
                  <a:srgbClr val="FF0000"/>
                </a:solidFill>
                <a:latin typeface="微软雅黑" pitchFamily="34" charset="-122"/>
                <a:ea typeface="微软雅黑" pitchFamily="34" charset="-122"/>
              </a:rPr>
              <a:t>签字留名</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startAt="4"/>
            </a:pPr>
            <a:r>
              <a:rPr lang="zh-CN" altLang="en-US" sz="2000" b="1" dirty="0" smtClean="0">
                <a:solidFill>
                  <a:srgbClr val="FF0000"/>
                </a:solidFill>
                <a:latin typeface="微软雅黑" pitchFamily="34" charset="-122"/>
                <a:ea typeface="微软雅黑" pitchFamily="34" charset="-122"/>
              </a:rPr>
              <a:t>工艺件</a:t>
            </a:r>
            <a:r>
              <a:rPr lang="zh-CN" altLang="en-US" sz="2000" dirty="0" smtClean="0">
                <a:latin typeface="微软雅黑" pitchFamily="34" charset="-122"/>
                <a:ea typeface="微软雅黑" pitchFamily="34" charset="-122"/>
              </a:rPr>
              <a:t>在工序完工后要及时取下，如需随产品交付到下单位的，应按工艺规程要求将所有工艺口盖，堵帽等佩戴齐全。</a:t>
            </a:r>
          </a:p>
          <a:p>
            <a:pPr lvl="2" indent="-457200">
              <a:lnSpc>
                <a:spcPct val="150000"/>
              </a:lnSpc>
              <a:buFont typeface="+mj-lt"/>
              <a:buAutoNum type="arabicPeriod" startAt="4"/>
            </a:pPr>
            <a:r>
              <a:rPr lang="zh-CN" altLang="en-US" sz="2000" dirty="0" smtClean="0">
                <a:latin typeface="微软雅黑" pitchFamily="34" charset="-122"/>
                <a:ea typeface="微软雅黑" pitchFamily="34" charset="-122"/>
              </a:rPr>
              <a:t>装配现场要严格控制和保管图纸、资料、零件、仪器及所用</a:t>
            </a:r>
            <a:r>
              <a:rPr lang="zh-CN" altLang="en-US" sz="2000" b="1" dirty="0" smtClean="0">
                <a:solidFill>
                  <a:srgbClr val="FF0000"/>
                </a:solidFill>
                <a:latin typeface="微软雅黑" pitchFamily="34" charset="-122"/>
                <a:ea typeface="微软雅黑" pitchFamily="34" charset="-122"/>
              </a:rPr>
              <a:t>工具</a:t>
            </a:r>
            <a:r>
              <a:rPr lang="zh-CN" altLang="en-US" sz="2000" dirty="0" smtClean="0">
                <a:latin typeface="微软雅黑" pitchFamily="34" charset="-122"/>
                <a:ea typeface="微软雅黑" pitchFamily="34" charset="-122"/>
              </a:rPr>
              <a:t>等，工作前、后均要</a:t>
            </a:r>
            <a:r>
              <a:rPr lang="zh-CN" altLang="en-US" sz="2000" b="1" dirty="0" smtClean="0">
                <a:solidFill>
                  <a:srgbClr val="FF0000"/>
                </a:solidFill>
                <a:latin typeface="微软雅黑" pitchFamily="34" charset="-122"/>
                <a:ea typeface="微软雅黑" pitchFamily="34" charset="-122"/>
              </a:rPr>
              <a:t>清点</a:t>
            </a:r>
            <a:r>
              <a:rPr lang="zh-CN" altLang="en-US" sz="2000" dirty="0" smtClean="0">
                <a:latin typeface="微软雅黑" pitchFamily="34" charset="-122"/>
                <a:ea typeface="微软雅黑" pitchFamily="34" charset="-122"/>
              </a:rPr>
              <a:t>，并做好记录，发现</a:t>
            </a:r>
            <a:r>
              <a:rPr lang="zh-CN" altLang="en-US" sz="2000" b="1" dirty="0" smtClean="0">
                <a:solidFill>
                  <a:srgbClr val="FF0000"/>
                </a:solidFill>
                <a:latin typeface="微软雅黑" pitchFamily="34" charset="-122"/>
                <a:ea typeface="微软雅黑" pitchFamily="34" charset="-122"/>
              </a:rPr>
              <a:t>遗失</a:t>
            </a:r>
            <a:r>
              <a:rPr lang="zh-CN" altLang="en-US" sz="2000" dirty="0" smtClean="0">
                <a:latin typeface="微软雅黑" pitchFamily="34" charset="-122"/>
                <a:ea typeface="微软雅黑" pitchFamily="34" charset="-122"/>
              </a:rPr>
              <a:t>要及时报告处理。</a:t>
            </a:r>
          </a:p>
        </p:txBody>
      </p:sp>
    </p:spTree>
    <p:extLst>
      <p:ext uri="{BB962C8B-B14F-4D97-AF65-F5344CB8AC3E}">
        <p14:creationId xmlns="" xmlns:p14="http://schemas.microsoft.com/office/powerpoint/2010/main" val="236376194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产品多余物控制与检验</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457200" y="1374775"/>
            <a:ext cx="8077200" cy="3570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多余物控制的检查方法</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b="1" dirty="0" smtClean="0">
                <a:solidFill>
                  <a:srgbClr val="FF0000"/>
                </a:solidFill>
                <a:latin typeface="微软雅黑" pitchFamily="34" charset="-122"/>
                <a:ea typeface="微软雅黑" pitchFamily="34" charset="-122"/>
              </a:rPr>
              <a:t>目视</a:t>
            </a:r>
            <a:r>
              <a:rPr lang="zh-CN" altLang="en-US" sz="2000" dirty="0" smtClean="0">
                <a:latin typeface="微软雅黑" pitchFamily="34" charset="-122"/>
                <a:ea typeface="微软雅黑" pitchFamily="34" charset="-122"/>
              </a:rPr>
              <a:t>检查；</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借助于</a:t>
            </a:r>
            <a:r>
              <a:rPr lang="zh-CN" altLang="en-US" sz="2000" b="1" dirty="0" smtClean="0">
                <a:solidFill>
                  <a:srgbClr val="FF0000"/>
                </a:solidFill>
                <a:latin typeface="微软雅黑" pitchFamily="34" charset="-122"/>
                <a:ea typeface="微软雅黑" pitchFamily="34" charset="-122"/>
              </a:rPr>
              <a:t>器械</a:t>
            </a:r>
            <a:r>
              <a:rPr lang="zh-CN" altLang="en-US" sz="2000" dirty="0" smtClean="0">
                <a:latin typeface="微软雅黑" pitchFamily="34" charset="-122"/>
                <a:ea typeface="微软雅黑" pitchFamily="34" charset="-122"/>
              </a:rPr>
              <a:t>进行检查，如用内窥镜检查；</a:t>
            </a:r>
          </a:p>
          <a:p>
            <a:pPr lvl="2" indent="-457200">
              <a:lnSpc>
                <a:spcPct val="150000"/>
              </a:lnSpc>
              <a:buFont typeface="+mj-lt"/>
              <a:buAutoNum type="arabicPeriod"/>
            </a:pPr>
            <a:r>
              <a:rPr lang="en-US" altLang="zh-CN" sz="2000" b="1" dirty="0" smtClean="0">
                <a:solidFill>
                  <a:srgbClr val="FF0000"/>
                </a:solidFill>
                <a:latin typeface="微软雅黑" pitchFamily="34" charset="-122"/>
                <a:ea typeface="微软雅黑" pitchFamily="34" charset="-122"/>
              </a:rPr>
              <a:t>X</a:t>
            </a:r>
            <a:r>
              <a:rPr lang="zh-CN" altLang="en-US" sz="2000" b="1" dirty="0" smtClean="0">
                <a:solidFill>
                  <a:srgbClr val="FF0000"/>
                </a:solidFill>
                <a:latin typeface="微软雅黑" pitchFamily="34" charset="-122"/>
                <a:ea typeface="微软雅黑" pitchFamily="34" charset="-122"/>
              </a:rPr>
              <a:t>光</a:t>
            </a:r>
            <a:r>
              <a:rPr lang="zh-CN" altLang="en-US" sz="2000" dirty="0" smtClean="0">
                <a:latin typeface="微软雅黑" pitchFamily="34" charset="-122"/>
                <a:ea typeface="微软雅黑" pitchFamily="34" charset="-122"/>
              </a:rPr>
              <a:t>透视检查；</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对仪器或电器产品等，也可以按有关规定进行</a:t>
            </a:r>
            <a:r>
              <a:rPr lang="zh-CN" altLang="en-US" sz="2000" b="1" dirty="0" smtClean="0">
                <a:solidFill>
                  <a:srgbClr val="FF0000"/>
                </a:solidFill>
                <a:latin typeface="微软雅黑" pitchFamily="34" charset="-122"/>
                <a:ea typeface="微软雅黑" pitchFamily="34" charset="-122"/>
              </a:rPr>
              <a:t>摇晃</a:t>
            </a:r>
            <a:r>
              <a:rPr lang="zh-CN" altLang="en-US" sz="2000" dirty="0" smtClean="0">
                <a:latin typeface="微软雅黑" pitchFamily="34" charset="-122"/>
                <a:ea typeface="微软雅黑" pitchFamily="34" charset="-122"/>
              </a:rPr>
              <a:t>或用</a:t>
            </a:r>
            <a:r>
              <a:rPr lang="zh-CN" altLang="en-US" sz="2000" b="1" dirty="0" smtClean="0">
                <a:solidFill>
                  <a:srgbClr val="FF0000"/>
                </a:solidFill>
                <a:latin typeface="微软雅黑" pitchFamily="34" charset="-122"/>
                <a:ea typeface="微软雅黑" pitchFamily="34" charset="-122"/>
              </a:rPr>
              <a:t>耳听</a:t>
            </a:r>
            <a:r>
              <a:rPr lang="zh-CN" altLang="en-US" sz="2000" dirty="0" smtClean="0">
                <a:latin typeface="微软雅黑" pitchFamily="34" charset="-122"/>
                <a:ea typeface="微软雅黑" pitchFamily="34" charset="-122"/>
              </a:rPr>
              <a:t>是否有异常响声等进行检查；</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大的部组件可采用</a:t>
            </a:r>
            <a:r>
              <a:rPr lang="zh-CN" altLang="en-US" sz="2000" b="1" dirty="0" smtClean="0">
                <a:solidFill>
                  <a:srgbClr val="FF0000"/>
                </a:solidFill>
                <a:latin typeface="微软雅黑" pitchFamily="34" charset="-122"/>
                <a:ea typeface="微软雅黑" pitchFamily="34" charset="-122"/>
              </a:rPr>
              <a:t>吊起转动</a:t>
            </a:r>
            <a:r>
              <a:rPr lang="zh-CN" altLang="en-US" sz="2000" dirty="0" smtClean="0">
                <a:latin typeface="微软雅黑" pitchFamily="34" charset="-122"/>
                <a:ea typeface="微软雅黑" pitchFamily="34" charset="-122"/>
              </a:rPr>
              <a:t>，</a:t>
            </a:r>
            <a:r>
              <a:rPr lang="zh-CN" altLang="en-US" sz="2000" b="1" dirty="0" smtClean="0">
                <a:solidFill>
                  <a:srgbClr val="FF0000"/>
                </a:solidFill>
                <a:latin typeface="微软雅黑" pitchFamily="34" charset="-122"/>
                <a:ea typeface="微软雅黑" pitchFamily="34" charset="-122"/>
              </a:rPr>
              <a:t>轻轻敲打</a:t>
            </a:r>
            <a:r>
              <a:rPr lang="zh-CN" altLang="en-US" sz="2000" dirty="0" smtClean="0">
                <a:latin typeface="微软雅黑" pitchFamily="34" charset="-122"/>
                <a:ea typeface="微软雅黑" pitchFamily="34" charset="-122"/>
              </a:rPr>
              <a:t>等方法检查多余物。</a:t>
            </a:r>
          </a:p>
        </p:txBody>
      </p:sp>
    </p:spTree>
    <p:extLst>
      <p:ext uri="{BB962C8B-B14F-4D97-AF65-F5344CB8AC3E}">
        <p14:creationId xmlns="" xmlns:p14="http://schemas.microsoft.com/office/powerpoint/2010/main" val="26465060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产品多余物控制与检验</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457200" y="1374775"/>
            <a:ext cx="8077200" cy="41857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多余物控制的检查要求</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2400"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b="1" dirty="0" smtClean="0">
                <a:solidFill>
                  <a:srgbClr val="FF0000"/>
                </a:solidFill>
                <a:latin typeface="微软雅黑" pitchFamily="34" charset="-122"/>
                <a:ea typeface="微软雅黑" pitchFamily="34" charset="-122"/>
              </a:rPr>
              <a:t>多余物检查</a:t>
            </a:r>
            <a:r>
              <a:rPr lang="zh-CN" altLang="en-US" sz="2000" dirty="0" smtClean="0">
                <a:latin typeface="微软雅黑" pitchFamily="34" charset="-122"/>
                <a:ea typeface="微软雅黑" pitchFamily="34" charset="-122"/>
              </a:rPr>
              <a:t>是重要的检验项目，全体人员郡有责任防止多余物的产生。</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在排除多余物是，要按有关规定采取</a:t>
            </a:r>
            <a:r>
              <a:rPr lang="zh-CN" altLang="en-US" sz="2000" b="1" dirty="0" smtClean="0">
                <a:solidFill>
                  <a:srgbClr val="FF0000"/>
                </a:solidFill>
                <a:latin typeface="微软雅黑" pitchFamily="34" charset="-122"/>
                <a:ea typeface="微软雅黑" pitchFamily="34" charset="-122"/>
              </a:rPr>
              <a:t>正确的排除方法</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检查合格的产品内</a:t>
            </a:r>
            <a:r>
              <a:rPr lang="zh-CN" altLang="en-US" sz="2000" b="1" dirty="0" smtClean="0">
                <a:solidFill>
                  <a:srgbClr val="FF0000"/>
                </a:solidFill>
                <a:latin typeface="微软雅黑" pitchFamily="34" charset="-122"/>
                <a:ea typeface="微软雅黑" pitchFamily="34" charset="-122"/>
              </a:rPr>
              <a:t>发现多余物</a:t>
            </a:r>
            <a:r>
              <a:rPr lang="zh-CN" altLang="en-US" sz="2000" dirty="0" smtClean="0">
                <a:latin typeface="微软雅黑" pitchFamily="34" charset="-122"/>
                <a:ea typeface="微软雅黑" pitchFamily="34" charset="-122"/>
              </a:rPr>
              <a:t>，应保护现场，找出原因，采取措施。</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发生多余物质量问题后，应进行广泛</a:t>
            </a:r>
            <a:r>
              <a:rPr lang="zh-CN" altLang="en-US" sz="2000" b="1" dirty="0" smtClean="0">
                <a:solidFill>
                  <a:srgbClr val="FF0000"/>
                </a:solidFill>
                <a:latin typeface="微软雅黑" pitchFamily="34" charset="-122"/>
                <a:ea typeface="微软雅黑" pitchFamily="34" charset="-122"/>
              </a:rPr>
              <a:t>教育</a:t>
            </a:r>
            <a:r>
              <a:rPr lang="zh-CN" altLang="en-US" sz="2000" dirty="0" smtClean="0">
                <a:latin typeface="微软雅黑" pitchFamily="34" charset="-122"/>
                <a:ea typeface="微软雅黑" pitchFamily="34" charset="-122"/>
              </a:rPr>
              <a:t>，吸取经验教训，防止重复发生。</a:t>
            </a:r>
            <a:endParaRPr lang="en-US" altLang="zh-CN" sz="2000" dirty="0" smtClean="0">
              <a:latin typeface="微软雅黑" pitchFamily="34" charset="-122"/>
              <a:ea typeface="微软雅黑" pitchFamily="34" charset="-122"/>
            </a:endParaRPr>
          </a:p>
        </p:txBody>
      </p:sp>
    </p:spTree>
    <p:extLst>
      <p:ext uri="{BB962C8B-B14F-4D97-AF65-F5344CB8AC3E}">
        <p14:creationId xmlns="" xmlns:p14="http://schemas.microsoft.com/office/powerpoint/2010/main" val="1089350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检验的职能</a:t>
            </a:r>
            <a:r>
              <a:rPr lang="en-US" altLang="zh-CN" smtClean="0">
                <a:solidFill>
                  <a:schemeClr val="accent2"/>
                </a:solidFill>
                <a:latin typeface="华文新魏" pitchFamily="2" charset="-122"/>
                <a:ea typeface="华文新魏" pitchFamily="2" charset="-122"/>
              </a:rPr>
              <a:t>-</a:t>
            </a:r>
            <a:r>
              <a:rPr lang="zh-CN" altLang="en-US" sz="3200" smtClean="0">
                <a:solidFill>
                  <a:schemeClr val="accent2"/>
                </a:solidFill>
                <a:latin typeface="华文新魏" pitchFamily="2" charset="-122"/>
                <a:ea typeface="华文新魏" pitchFamily="2" charset="-122"/>
              </a:rPr>
              <a:t>把关职能</a:t>
            </a:r>
          </a:p>
        </p:txBody>
      </p:sp>
      <p:sp>
        <p:nvSpPr>
          <p:cNvPr id="72" name="内容占位符 2"/>
          <p:cNvSpPr>
            <a:spLocks noGrp="1"/>
          </p:cNvSpPr>
          <p:nvPr>
            <p:ph idx="1"/>
          </p:nvPr>
        </p:nvSpPr>
        <p:spPr>
          <a:xfrm>
            <a:off x="76200" y="1265238"/>
            <a:ext cx="8610600" cy="4830762"/>
          </a:xfrm>
        </p:spPr>
        <p:txBody>
          <a:bodyPr/>
          <a:lstStyle/>
          <a:p>
            <a:pPr marL="685800" lvl="2" defTabSz="1200150" eaLnBrk="1" hangingPunct="1">
              <a:lnSpc>
                <a:spcPct val="90000"/>
              </a:lnSpc>
              <a:spcAft>
                <a:spcPct val="15000"/>
              </a:spcAft>
              <a:buFontTx/>
              <a:buChar char="••"/>
              <a:defRPr/>
            </a:pPr>
            <a:r>
              <a:rPr lang="zh-CN" altLang="en-US" sz="2800" dirty="0" smtClean="0">
                <a:solidFill>
                  <a:schemeClr val="accent2"/>
                </a:solidFill>
                <a:latin typeface="华文新魏" pitchFamily="2" charset="-122"/>
                <a:ea typeface="华文新魏" pitchFamily="2" charset="-122"/>
              </a:rPr>
              <a:t>把关职能</a:t>
            </a:r>
            <a:endParaRPr lang="en-US" altLang="zh-CN" sz="2800" dirty="0" smtClean="0">
              <a:solidFill>
                <a:schemeClr val="accent2"/>
              </a:solidFill>
              <a:latin typeface="华文新魏" pitchFamily="2" charset="-122"/>
              <a:ea typeface="华文新魏" pitchFamily="2" charset="-122"/>
            </a:endParaRPr>
          </a:p>
          <a:p>
            <a:pPr marL="1143000" lvl="3" defTabSz="1200150" eaLnBrk="1" hangingPunct="1">
              <a:lnSpc>
                <a:spcPct val="90000"/>
              </a:lnSpc>
              <a:spcAft>
                <a:spcPct val="15000"/>
              </a:spcAft>
              <a:buFontTx/>
              <a:buChar char="••"/>
              <a:defRPr/>
            </a:pPr>
            <a:endParaRPr lang="en-US" altLang="zh-CN" sz="8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在产品形成全过程的各生产环节，</a:t>
            </a:r>
            <a:r>
              <a:rPr lang="zh-CN" altLang="zh-CN" kern="1200" dirty="0" smtClean="0">
                <a:latin typeface="微软雅黑" pitchFamily="34" charset="-122"/>
                <a:ea typeface="微软雅黑" pitchFamily="34" charset="-122"/>
              </a:rPr>
              <a:t>把关职能</a:t>
            </a:r>
            <a:r>
              <a:rPr lang="zh-CN" altLang="en-US" kern="1200" dirty="0" smtClean="0">
                <a:latin typeface="微软雅黑" pitchFamily="34" charset="-122"/>
                <a:ea typeface="微软雅黑" pitchFamily="34" charset="-122"/>
              </a:rPr>
              <a:t>体</a:t>
            </a:r>
            <a:r>
              <a:rPr lang="zh-CN" altLang="zh-CN" kern="1200" dirty="0" smtClean="0">
                <a:latin typeface="微软雅黑" pitchFamily="34" charset="-122"/>
                <a:ea typeface="微软雅黑" pitchFamily="34" charset="-122"/>
              </a:rPr>
              <a:t>现</a:t>
            </a:r>
            <a:r>
              <a:rPr lang="zh-CN" altLang="en-US" kern="1200" dirty="0" smtClean="0">
                <a:latin typeface="微软雅黑" pitchFamily="34" charset="-122"/>
                <a:ea typeface="微软雅黑" pitchFamily="34" charset="-122"/>
              </a:rPr>
              <a:t>在：</a:t>
            </a:r>
            <a:endParaRPr lang="en-US" altLang="zh-CN" kern="12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对质量状态明确的产品实施控制，确保不合格的原材料、原器件不投产；</a:t>
            </a:r>
            <a:endParaRPr lang="en-US" altLang="zh-CN" kern="12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上道工序不合格品不转入下道工序；</a:t>
            </a:r>
            <a:endParaRPr lang="en-US" altLang="zh-CN" kern="12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不合格的零、部（组）件不装配；</a:t>
            </a:r>
            <a:endParaRPr lang="en-US" altLang="zh-CN" kern="12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不合格的产品不出厂，把住产品质量关。</a:t>
            </a:r>
            <a:endParaRPr lang="en-US" altLang="zh-CN" kern="12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endParaRPr lang="en-US" altLang="zh-CN" sz="105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在生产过程中，按照有关规定，对生产过程如生产现场的“</a:t>
            </a:r>
            <a:r>
              <a:rPr lang="en-US" altLang="zh-CN" kern="1200" dirty="0" smtClean="0">
                <a:latin typeface="微软雅黑" pitchFamily="34" charset="-122"/>
                <a:ea typeface="微软雅黑" pitchFamily="34" charset="-122"/>
              </a:rPr>
              <a:t>5MIE”</a:t>
            </a:r>
            <a:r>
              <a:rPr lang="zh-CN" altLang="en-US" kern="1200" dirty="0" smtClean="0">
                <a:latin typeface="微软雅黑" pitchFamily="34" charset="-122"/>
                <a:ea typeface="微软雅黑" pitchFamily="34" charset="-122"/>
              </a:rPr>
              <a:t>（人、机、料、法、环、测）、工艺纪律、文明生产和质量措施等方面的执行情况等，实施</a:t>
            </a:r>
            <a:r>
              <a:rPr lang="zh-CN" altLang="en-US" b="1" kern="1200" dirty="0" smtClean="0">
                <a:solidFill>
                  <a:srgbClr val="CC3300"/>
                </a:solidFill>
                <a:latin typeface="微软雅黑" pitchFamily="34" charset="-122"/>
                <a:ea typeface="微软雅黑" pitchFamily="34" charset="-122"/>
              </a:rPr>
              <a:t>质量监督</a:t>
            </a:r>
            <a:r>
              <a:rPr lang="zh-CN" altLang="en-US" kern="1200" dirty="0" smtClean="0">
                <a:latin typeface="微软雅黑" pitchFamily="34" charset="-122"/>
                <a:ea typeface="微软雅黑" pitchFamily="34" charset="-122"/>
              </a:rPr>
              <a:t>。</a:t>
            </a:r>
          </a:p>
          <a:p>
            <a:pPr marL="1143000" lvl="3" defTabSz="1200150" eaLnBrk="1" hangingPunct="1">
              <a:lnSpc>
                <a:spcPct val="90000"/>
              </a:lnSpc>
              <a:spcAft>
                <a:spcPct val="15000"/>
              </a:spcAft>
              <a:buFontTx/>
              <a:buChar char="••"/>
              <a:defRPr/>
            </a:pPr>
            <a:endParaRPr lang="en-US" altLang="zh-CN" sz="18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zh-CN" altLang="en-US" sz="1800" kern="1200" dirty="0" smtClean="0">
              <a:latin typeface="微软雅黑" pitchFamily="34" charset="-122"/>
              <a:ea typeface="微软雅黑" pitchFamily="34" charset="-122"/>
            </a:endParaRPr>
          </a:p>
        </p:txBody>
      </p:sp>
      <p:grpSp>
        <p:nvGrpSpPr>
          <p:cNvPr id="14340" name="Group 20"/>
          <p:cNvGrpSpPr>
            <a:grpSpLocks/>
          </p:cNvGrpSpPr>
          <p:nvPr/>
        </p:nvGrpSpPr>
        <p:grpSpPr bwMode="auto">
          <a:xfrm>
            <a:off x="7323138" y="4953000"/>
            <a:ext cx="1439862" cy="1439863"/>
            <a:chOff x="2789" y="1625"/>
            <a:chExt cx="907" cy="907"/>
          </a:xfrm>
        </p:grpSpPr>
        <p:sp>
          <p:nvSpPr>
            <p:cNvPr id="14342" name="Oval 21"/>
            <p:cNvSpPr>
              <a:spLocks noChangeArrowheads="1"/>
            </p:cNvSpPr>
            <p:nvPr/>
          </p:nvSpPr>
          <p:spPr bwMode="gray">
            <a:xfrm>
              <a:off x="2789" y="1625"/>
              <a:ext cx="907" cy="907"/>
            </a:xfrm>
            <a:prstGeom prst="ellipse">
              <a:avLst/>
            </a:prstGeom>
            <a:gradFill rotWithShape="1">
              <a:gsLst>
                <a:gs pos="0">
                  <a:srgbClr val="FFFFFF"/>
                </a:gs>
                <a:gs pos="50000">
                  <a:srgbClr val="83A6A7"/>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4343" name="Oval 22"/>
            <p:cNvSpPr>
              <a:spLocks noChangeArrowheads="1"/>
            </p:cNvSpPr>
            <p:nvPr/>
          </p:nvSpPr>
          <p:spPr bwMode="gray">
            <a:xfrm>
              <a:off x="2789" y="1625"/>
              <a:ext cx="907" cy="907"/>
            </a:xfrm>
            <a:prstGeom prst="ellipse">
              <a:avLst/>
            </a:prstGeom>
            <a:gradFill rotWithShape="1">
              <a:gsLst>
                <a:gs pos="0">
                  <a:srgbClr val="83A6A7">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4344" name="Oval 23"/>
            <p:cNvSpPr>
              <a:spLocks noChangeArrowheads="1"/>
            </p:cNvSpPr>
            <p:nvPr/>
          </p:nvSpPr>
          <p:spPr bwMode="gray">
            <a:xfrm>
              <a:off x="2849" y="1684"/>
              <a:ext cx="787" cy="788"/>
            </a:xfrm>
            <a:prstGeom prst="ellipse">
              <a:avLst/>
            </a:prstGeom>
            <a:gradFill rotWithShape="1">
              <a:gsLst>
                <a:gs pos="0">
                  <a:srgbClr val="475A5A"/>
                </a:gs>
                <a:gs pos="50000">
                  <a:srgbClr val="83A6A7"/>
                </a:gs>
                <a:gs pos="100000">
                  <a:srgbClr val="475A5A"/>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4345" name="Oval 24"/>
            <p:cNvSpPr>
              <a:spLocks noChangeArrowheads="1"/>
            </p:cNvSpPr>
            <p:nvPr/>
          </p:nvSpPr>
          <p:spPr bwMode="gray">
            <a:xfrm>
              <a:off x="2849" y="1686"/>
              <a:ext cx="787" cy="788"/>
            </a:xfrm>
            <a:prstGeom prst="ellipse">
              <a:avLst/>
            </a:prstGeom>
            <a:gradFill rotWithShape="1">
              <a:gsLst>
                <a:gs pos="0">
                  <a:srgbClr val="53696A"/>
                </a:gs>
                <a:gs pos="100000">
                  <a:srgbClr val="83A6A7">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4346" name="Oval 25"/>
            <p:cNvSpPr>
              <a:spLocks noChangeArrowheads="1"/>
            </p:cNvSpPr>
            <p:nvPr/>
          </p:nvSpPr>
          <p:spPr bwMode="gray">
            <a:xfrm>
              <a:off x="2888" y="1724"/>
              <a:ext cx="709" cy="709"/>
            </a:xfrm>
            <a:prstGeom prst="ellipse">
              <a:avLst/>
            </a:prstGeom>
            <a:solidFill>
              <a:srgbClr val="000000"/>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nvGrpSpPr>
            <p:cNvPr id="14347" name="Group 26"/>
            <p:cNvGrpSpPr>
              <a:grpSpLocks/>
            </p:cNvGrpSpPr>
            <p:nvPr/>
          </p:nvGrpSpPr>
          <p:grpSpPr bwMode="auto">
            <a:xfrm>
              <a:off x="2899" y="1735"/>
              <a:ext cx="687" cy="688"/>
              <a:chOff x="4166" y="1706"/>
              <a:chExt cx="1252" cy="1252"/>
            </a:xfrm>
          </p:grpSpPr>
          <p:sp>
            <p:nvSpPr>
              <p:cNvPr id="14348" name="Oval 27"/>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4349" name="Oval 28"/>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4350" name="Oval 29"/>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4351" name="Oval 30"/>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grpSp>
      <p:sp>
        <p:nvSpPr>
          <p:cNvPr id="14341" name="Text Box 31"/>
          <p:cNvSpPr txBox="1">
            <a:spLocks noChangeArrowheads="1"/>
          </p:cNvSpPr>
          <p:nvPr/>
        </p:nvSpPr>
        <p:spPr bwMode="gray">
          <a:xfrm>
            <a:off x="7700963" y="5337175"/>
            <a:ext cx="701675" cy="708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把关</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295942"/>
            <a:ext cx="7772400" cy="2123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不合格品</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控制</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8</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91524015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不合格品控制</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143000"/>
            <a:ext cx="8077200" cy="50167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定义</a:t>
            </a:r>
            <a:endParaRPr lang="en-US" altLang="zh-CN" sz="28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400" dirty="0">
                <a:solidFill>
                  <a:srgbClr val="0000CC"/>
                </a:solidFill>
                <a:latin typeface="华文新魏" pitchFamily="2" charset="-122"/>
                <a:ea typeface="华文新魏" pitchFamily="2" charset="-122"/>
              </a:rPr>
              <a:t>不合格品</a:t>
            </a:r>
            <a:r>
              <a:rPr lang="zh-CN" altLang="en-US" sz="2000" dirty="0" smtClean="0">
                <a:latin typeface="微软雅黑" pitchFamily="34" charset="-122"/>
                <a:ea typeface="微软雅黑" pitchFamily="34" charset="-122"/>
              </a:rPr>
              <a:t>是指具有一个或一个以上不符合合同、图纸、样件、技术条件或其他规定的技术文件所要求的特性的产品。</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400" dirty="0">
                <a:solidFill>
                  <a:srgbClr val="0000CC"/>
                </a:solidFill>
                <a:latin typeface="华文新魏" pitchFamily="2" charset="-122"/>
                <a:ea typeface="华文新魏" pitchFamily="2" charset="-122"/>
              </a:rPr>
              <a:t>不合格品控制</a:t>
            </a:r>
            <a:r>
              <a:rPr lang="zh-CN" altLang="en-US" sz="2000" dirty="0" smtClean="0">
                <a:latin typeface="微软雅黑" pitchFamily="34" charset="-122"/>
                <a:ea typeface="微软雅黑" pitchFamily="34" charset="-122"/>
              </a:rPr>
              <a:t>是防止不合格品的非法使用。</a:t>
            </a:r>
            <a:endParaRPr lang="en-US" altLang="zh-CN" sz="2000" dirty="0">
              <a:latin typeface="微软雅黑" pitchFamily="34" charset="-122"/>
              <a:ea typeface="微软雅黑" pitchFamily="34" charset="-122"/>
            </a:endParaRPr>
          </a:p>
          <a:p>
            <a:pPr>
              <a:buFont typeface="Wingdings" pitchFamily="2" charset="2"/>
              <a:buChar char="p"/>
            </a:pPr>
            <a:endParaRPr lang="en-US" altLang="zh-CN" sz="1200" dirty="0" smtClean="0">
              <a:solidFill>
                <a:srgbClr val="3333FF"/>
              </a:solidFill>
              <a:latin typeface="华文新魏" pitchFamily="2" charset="-122"/>
              <a:ea typeface="华文新魏" pitchFamily="2" charset="-122"/>
            </a:endParaRPr>
          </a:p>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不合格品管理</a:t>
            </a:r>
            <a:endParaRPr lang="en-US" altLang="zh-CN" sz="28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检验人员经检验确定交检产品是否符合要求，不符合应</a:t>
            </a:r>
            <a:r>
              <a:rPr lang="zh-CN" altLang="en-US" sz="2000" b="1" dirty="0" smtClean="0">
                <a:solidFill>
                  <a:srgbClr val="FF0000"/>
                </a:solidFill>
                <a:latin typeface="微软雅黑" pitchFamily="34" charset="-122"/>
                <a:ea typeface="微软雅黑" pitchFamily="34" charset="-122"/>
              </a:rPr>
              <a:t>记录</a:t>
            </a:r>
            <a:r>
              <a:rPr lang="zh-CN" altLang="en-US" sz="2000" dirty="0" smtClean="0">
                <a:latin typeface="微软雅黑" pitchFamily="34" charset="-122"/>
                <a:ea typeface="微软雅黑" pitchFamily="34" charset="-122"/>
              </a:rPr>
              <a:t>实测值，形成表格或报告。</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检验人员对不合格产品或工序及时作出醒目的明显</a:t>
            </a:r>
            <a:r>
              <a:rPr lang="zh-CN" altLang="en-US" sz="2000" b="1" dirty="0" smtClean="0">
                <a:solidFill>
                  <a:srgbClr val="FF0000"/>
                </a:solidFill>
                <a:latin typeface="微软雅黑" pitchFamily="34" charset="-122"/>
                <a:ea typeface="微软雅黑" pitchFamily="34" charset="-122"/>
              </a:rPr>
              <a:t>标志</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不合格产品安规</a:t>
            </a:r>
            <a:r>
              <a:rPr lang="zh-CN" altLang="en-US" sz="2000" b="1" dirty="0" smtClean="0">
                <a:solidFill>
                  <a:srgbClr val="FF0000"/>
                </a:solidFill>
                <a:latin typeface="微软雅黑" pitchFamily="34" charset="-122"/>
                <a:ea typeface="微软雅黑" pitchFamily="34" charset="-122"/>
              </a:rPr>
              <a:t>隔离</a:t>
            </a:r>
            <a:r>
              <a:rPr lang="zh-CN" altLang="en-US" sz="2000" dirty="0" smtClean="0">
                <a:latin typeface="微软雅黑" pitchFamily="34" charset="-122"/>
                <a:ea typeface="微软雅黑" pitchFamily="34" charset="-122"/>
              </a:rPr>
              <a:t>，严格控制，防止误用。</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坚决</a:t>
            </a:r>
            <a:r>
              <a:rPr lang="zh-CN" altLang="en-US" sz="2000" b="1" dirty="0" smtClean="0">
                <a:solidFill>
                  <a:srgbClr val="FF0000"/>
                </a:solidFill>
                <a:latin typeface="微软雅黑" pitchFamily="34" charset="-122"/>
                <a:ea typeface="微软雅黑" pitchFamily="34" charset="-122"/>
              </a:rPr>
              <a:t>把关</a:t>
            </a:r>
            <a:r>
              <a:rPr lang="zh-CN" altLang="en-US" sz="2000" dirty="0" smtClean="0">
                <a:latin typeface="微软雅黑" pitchFamily="34" charset="-122"/>
                <a:ea typeface="微软雅黑" pitchFamily="34" charset="-122"/>
              </a:rPr>
              <a:t>，绝不在手续不全的情况下放行或使用。</a:t>
            </a:r>
            <a:endParaRPr lang="en-US" altLang="zh-CN" sz="900" dirty="0">
              <a:latin typeface="微软雅黑" pitchFamily="34" charset="-122"/>
              <a:ea typeface="微软雅黑" pitchFamily="34" charset="-122"/>
            </a:endParaRPr>
          </a:p>
        </p:txBody>
      </p:sp>
    </p:spTree>
    <p:extLst>
      <p:ext uri="{BB962C8B-B14F-4D97-AF65-F5344CB8AC3E}">
        <p14:creationId xmlns="" xmlns:p14="http://schemas.microsoft.com/office/powerpoint/2010/main" val="3791451476"/>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不合格品的处置</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143000"/>
            <a:ext cx="8077200" cy="46166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关于偏离许可</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11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b="1" dirty="0" smtClean="0">
                <a:solidFill>
                  <a:srgbClr val="FF0000"/>
                </a:solidFill>
                <a:latin typeface="微软雅黑" pitchFamily="34" charset="-122"/>
                <a:ea typeface="微软雅黑" pitchFamily="34" charset="-122"/>
              </a:rPr>
              <a:t>偏离：</a:t>
            </a:r>
            <a:r>
              <a:rPr lang="zh-CN" altLang="en-US" sz="2000" dirty="0" smtClean="0">
                <a:latin typeface="微软雅黑" pitchFamily="34" charset="-122"/>
                <a:ea typeface="微软雅黑" pitchFamily="34" charset="-122"/>
              </a:rPr>
              <a:t>产品实现前，偏离原规定要求。</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u="sng" dirty="0" smtClean="0">
                <a:latin typeface="微软雅黑" pitchFamily="34" charset="-122"/>
                <a:ea typeface="微软雅黑" pitchFamily="34" charset="-122"/>
              </a:rPr>
              <a:t>生产前</a:t>
            </a:r>
            <a:r>
              <a:rPr lang="zh-CN" altLang="en-US" sz="2000" dirty="0" smtClean="0">
                <a:latin typeface="微软雅黑" pitchFamily="34" charset="-122"/>
                <a:ea typeface="微软雅黑" pitchFamily="34" charset="-122"/>
              </a:rPr>
              <a:t>认为偏离不影响产品的使用或影响可以接受，可以办理偏离许可手续。</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endParaRPr lang="en-US" altLang="zh-CN" sz="2000" dirty="0" smtClean="0">
              <a:latin typeface="微软雅黑" pitchFamily="34" charset="-122"/>
              <a:ea typeface="微软雅黑" pitchFamily="34" charset="-122"/>
            </a:endParaRPr>
          </a:p>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报废、返工、返修</a:t>
            </a:r>
            <a:endParaRPr lang="en-US" altLang="zh-CN" sz="2800" dirty="0" smtClean="0">
              <a:solidFill>
                <a:srgbClr val="3333FF"/>
              </a:solidFill>
              <a:latin typeface="华文新魏" pitchFamily="2" charset="-122"/>
              <a:ea typeface="华文新魏" pitchFamily="2" charset="-122"/>
            </a:endParaRPr>
          </a:p>
          <a:p>
            <a:pPr marL="285750" indent="-285750">
              <a:buFont typeface="Wingdings" pitchFamily="2" charset="2"/>
              <a:buChar char="p"/>
            </a:pPr>
            <a:endParaRPr lang="en-US" altLang="zh-CN" sz="14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明显报废的</a:t>
            </a:r>
            <a:r>
              <a:rPr lang="en-US" altLang="zh-CN" sz="2000" dirty="0" smtClean="0">
                <a:latin typeface="微软雅黑" pitchFamily="34" charset="-122"/>
                <a:ea typeface="微软雅黑" pitchFamily="34" charset="-122"/>
              </a:rPr>
              <a:t>——</a:t>
            </a:r>
            <a:r>
              <a:rPr lang="zh-CN" altLang="en-US" sz="2000" b="1" dirty="0" smtClean="0">
                <a:solidFill>
                  <a:srgbClr val="FF0000"/>
                </a:solidFill>
                <a:latin typeface="微软雅黑" pitchFamily="34" charset="-122"/>
                <a:ea typeface="微软雅黑" pitchFamily="34" charset="-122"/>
              </a:rPr>
              <a:t>报废</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通过返工可以合格的</a:t>
            </a:r>
            <a:r>
              <a:rPr lang="en-US" altLang="zh-CN" sz="2000" dirty="0" smtClean="0">
                <a:latin typeface="微软雅黑" pitchFamily="34" charset="-122"/>
                <a:ea typeface="微软雅黑" pitchFamily="34" charset="-122"/>
              </a:rPr>
              <a:t>——</a:t>
            </a:r>
            <a:r>
              <a:rPr lang="zh-CN" altLang="en-US" sz="2000" b="1" dirty="0" smtClean="0">
                <a:solidFill>
                  <a:srgbClr val="FF0000"/>
                </a:solidFill>
                <a:latin typeface="微软雅黑" pitchFamily="34" charset="-122"/>
                <a:ea typeface="微软雅黑" pitchFamily="34" charset="-122"/>
              </a:rPr>
              <a:t>返工</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a:latin typeface="微软雅黑" pitchFamily="34" charset="-122"/>
                <a:ea typeface="微软雅黑" pitchFamily="34" charset="-122"/>
              </a:rPr>
              <a:t>对</a:t>
            </a:r>
            <a:r>
              <a:rPr lang="zh-CN" altLang="en-US" sz="2000" dirty="0" smtClean="0">
                <a:latin typeface="微软雅黑" pitchFamily="34" charset="-122"/>
                <a:ea typeface="微软雅黑" pitchFamily="34" charset="-122"/>
              </a:rPr>
              <a:t>其不合格项目有返修标准规范的</a:t>
            </a:r>
            <a:r>
              <a:rPr lang="en-US" altLang="zh-CN" sz="2000" dirty="0" smtClean="0">
                <a:latin typeface="微软雅黑" pitchFamily="34" charset="-122"/>
                <a:ea typeface="微软雅黑" pitchFamily="34" charset="-122"/>
              </a:rPr>
              <a:t>——</a:t>
            </a:r>
            <a:r>
              <a:rPr lang="zh-CN" altLang="en-US" sz="2000" b="1" dirty="0" smtClean="0">
                <a:solidFill>
                  <a:srgbClr val="FF0000"/>
                </a:solidFill>
                <a:latin typeface="微软雅黑" pitchFamily="34" charset="-122"/>
                <a:ea typeface="微软雅黑" pitchFamily="34" charset="-122"/>
              </a:rPr>
              <a:t>返修</a:t>
            </a:r>
            <a:r>
              <a:rPr lang="zh-CN" altLang="en-US" sz="2000" dirty="0" smtClean="0">
                <a:latin typeface="微软雅黑" pitchFamily="34" charset="-122"/>
                <a:ea typeface="微软雅黑" pitchFamily="34" charset="-122"/>
              </a:rPr>
              <a:t>。</a:t>
            </a:r>
            <a:endParaRPr lang="en-US" altLang="zh-CN" sz="2800" dirty="0" smtClean="0">
              <a:solidFill>
                <a:srgbClr val="3333FF"/>
              </a:solidFill>
              <a:latin typeface="华文新魏" pitchFamily="2" charset="-122"/>
              <a:ea typeface="华文新魏" pitchFamily="2" charset="-122"/>
            </a:endParaRPr>
          </a:p>
        </p:txBody>
      </p:sp>
    </p:spTree>
    <p:extLst>
      <p:ext uri="{BB962C8B-B14F-4D97-AF65-F5344CB8AC3E}">
        <p14:creationId xmlns="" xmlns:p14="http://schemas.microsoft.com/office/powerpoint/2010/main" val="376594413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不合格品的处置</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143000"/>
            <a:ext cx="8077200" cy="4632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降级、让步接收</a:t>
            </a:r>
            <a:endParaRPr lang="en-US" altLang="zh-CN" sz="2800" dirty="0" smtClean="0">
              <a:solidFill>
                <a:srgbClr val="3333FF"/>
              </a:solidFill>
              <a:latin typeface="华文新魏" pitchFamily="2" charset="-122"/>
              <a:ea typeface="华文新魏" pitchFamily="2" charset="-122"/>
            </a:endParaRPr>
          </a:p>
          <a:p>
            <a:pPr marL="285750" indent="-285750">
              <a:buFont typeface="Wingdings" pitchFamily="2" charset="2"/>
              <a:buChar char="p"/>
            </a:pPr>
            <a:endParaRPr lang="en-US" altLang="zh-CN" dirty="0" smtClean="0">
              <a:solidFill>
                <a:srgbClr val="3333FF"/>
              </a:solidFill>
              <a:latin typeface="华文新魏" pitchFamily="2" charset="-122"/>
              <a:ea typeface="华文新魏" pitchFamily="2" charset="-122"/>
            </a:endParaRPr>
          </a:p>
          <a:p>
            <a:pPr lvl="2" indent="-457200">
              <a:lnSpc>
                <a:spcPct val="200000"/>
              </a:lnSpc>
              <a:buFont typeface="Wingdings" pitchFamily="2" charset="2"/>
              <a:buChar char="Ø"/>
            </a:pPr>
            <a:r>
              <a:rPr lang="zh-CN" altLang="en-US" sz="2000" b="1" dirty="0" smtClean="0">
                <a:solidFill>
                  <a:srgbClr val="FF0000"/>
                </a:solidFill>
                <a:latin typeface="微软雅黑" pitchFamily="34" charset="-122"/>
                <a:ea typeface="微软雅黑" pitchFamily="34" charset="-122"/>
              </a:rPr>
              <a:t>降级</a:t>
            </a:r>
            <a:r>
              <a:rPr lang="zh-CN" altLang="en-US" sz="2000" dirty="0" smtClean="0">
                <a:latin typeface="微软雅黑" pitchFamily="34" charset="-122"/>
                <a:ea typeface="微软雅黑" pitchFamily="34" charset="-122"/>
              </a:rPr>
              <a:t>：使不合格产品符合不同于原有的要求二对其登记的改变。</a:t>
            </a:r>
            <a:endParaRPr lang="en-US" altLang="zh-CN" sz="2000" dirty="0" smtClean="0">
              <a:latin typeface="微软雅黑" pitchFamily="34" charset="-122"/>
              <a:ea typeface="微软雅黑" pitchFamily="34" charset="-122"/>
            </a:endParaRPr>
          </a:p>
          <a:p>
            <a:pPr lvl="2" indent="-457200">
              <a:lnSpc>
                <a:spcPct val="200000"/>
              </a:lnSpc>
              <a:buFont typeface="Wingdings" pitchFamily="2" charset="2"/>
              <a:buChar char="Ø"/>
            </a:pPr>
            <a:r>
              <a:rPr lang="zh-CN" altLang="en-US" sz="2000" dirty="0" smtClean="0">
                <a:latin typeface="微软雅黑" pitchFamily="34" charset="-122"/>
                <a:ea typeface="微软雅黑" pitchFamily="34" charset="-122"/>
              </a:rPr>
              <a:t>质量检验人员应监督相关人员采取措施，防止器员预期的使用。</a:t>
            </a:r>
            <a:endParaRPr lang="en-US" altLang="zh-CN" sz="2000" dirty="0" smtClean="0">
              <a:latin typeface="微软雅黑" pitchFamily="34" charset="-122"/>
              <a:ea typeface="微软雅黑" pitchFamily="34" charset="-122"/>
            </a:endParaRPr>
          </a:p>
          <a:p>
            <a:pPr lvl="2" indent="-457200">
              <a:lnSpc>
                <a:spcPct val="200000"/>
              </a:lnSpc>
              <a:buFont typeface="Wingdings" pitchFamily="2" charset="2"/>
              <a:buChar char="Ø"/>
            </a:pPr>
            <a:endParaRPr lang="en-US" altLang="zh-CN" sz="1000" b="1" dirty="0" smtClean="0">
              <a:latin typeface="微软雅黑" pitchFamily="34" charset="-122"/>
              <a:ea typeface="微软雅黑" pitchFamily="34" charset="-122"/>
            </a:endParaRPr>
          </a:p>
          <a:p>
            <a:pPr lvl="2" indent="-457200">
              <a:lnSpc>
                <a:spcPct val="200000"/>
              </a:lnSpc>
              <a:buFont typeface="Wingdings" pitchFamily="2" charset="2"/>
              <a:buChar char="Ø"/>
            </a:pPr>
            <a:r>
              <a:rPr lang="zh-CN" altLang="en-US" sz="2000" b="1" dirty="0" smtClean="0">
                <a:solidFill>
                  <a:srgbClr val="FF0000"/>
                </a:solidFill>
                <a:latin typeface="微软雅黑" pitchFamily="34" charset="-122"/>
                <a:ea typeface="微软雅黑" pitchFamily="34" charset="-122"/>
              </a:rPr>
              <a:t>让步接收</a:t>
            </a:r>
            <a:r>
              <a:rPr lang="zh-CN" altLang="en-US" sz="2000" dirty="0" smtClean="0">
                <a:latin typeface="微软雅黑" pitchFamily="34" charset="-122"/>
                <a:ea typeface="微软雅黑" pitchFamily="34" charset="-122"/>
              </a:rPr>
              <a:t>：对使用或放行不符合规定要求的产品的许可。</a:t>
            </a:r>
            <a:endParaRPr lang="en-US" altLang="zh-CN" sz="2000" dirty="0" smtClean="0">
              <a:latin typeface="微软雅黑" pitchFamily="34" charset="-122"/>
              <a:ea typeface="微软雅黑" pitchFamily="34" charset="-122"/>
            </a:endParaRPr>
          </a:p>
          <a:p>
            <a:pPr lvl="2" indent="-457200">
              <a:lnSpc>
                <a:spcPct val="200000"/>
              </a:lnSpc>
              <a:buFont typeface="Wingdings" pitchFamily="2" charset="2"/>
              <a:buChar char="Ø"/>
            </a:pPr>
            <a:r>
              <a:rPr lang="zh-CN" altLang="en-US" sz="2000" dirty="0" smtClean="0">
                <a:latin typeface="微软雅黑" pitchFamily="34" charset="-122"/>
                <a:ea typeface="微软雅黑" pitchFamily="34" charset="-122"/>
              </a:rPr>
              <a:t>上次不合格品的让步接收手续不能作为下次类似不合格品让步接收的依据。</a:t>
            </a:r>
            <a:endParaRPr lang="en-US" altLang="zh-CN" sz="2000" dirty="0" smtClean="0">
              <a:latin typeface="微软雅黑" pitchFamily="34" charset="-122"/>
              <a:ea typeface="微软雅黑" pitchFamily="34" charset="-122"/>
            </a:endParaRPr>
          </a:p>
          <a:p>
            <a:pPr marL="457200" lvl="2">
              <a:lnSpc>
                <a:spcPct val="150000"/>
              </a:lnSpc>
            </a:pPr>
            <a:endParaRPr lang="en-US" altLang="zh-CN" sz="9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endParaRPr lang="en-US" altLang="zh-CN" sz="900" dirty="0">
              <a:latin typeface="微软雅黑" pitchFamily="34" charset="-122"/>
              <a:ea typeface="微软雅黑" pitchFamily="34" charset="-122"/>
            </a:endParaRPr>
          </a:p>
        </p:txBody>
      </p:sp>
    </p:spTree>
    <p:extLst>
      <p:ext uri="{BB962C8B-B14F-4D97-AF65-F5344CB8AC3E}">
        <p14:creationId xmlns="" xmlns:p14="http://schemas.microsoft.com/office/powerpoint/2010/main" val="189916189"/>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323147"/>
            <a:ext cx="184731" cy="4924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6" name="内容占位符 5"/>
          <p:cNvSpPr>
            <a:spLocks noGrp="1"/>
          </p:cNvSpPr>
          <p:nvPr>
            <p:ph idx="1"/>
          </p:nvPr>
        </p:nvSpPr>
        <p:spPr>
          <a:xfrm>
            <a:off x="457200" y="1143000"/>
            <a:ext cx="8229600" cy="4525963"/>
          </a:xfrm>
        </p:spPr>
        <p:txBody>
          <a:bodyPr/>
          <a:lstStyle/>
          <a:p>
            <a:pPr marL="285750" indent="-285750">
              <a:spcBef>
                <a:spcPct val="0"/>
              </a:spcBef>
              <a:buFont typeface="Wingdings" pitchFamily="2" charset="2"/>
              <a:buChar char="p"/>
            </a:pPr>
            <a:r>
              <a:rPr lang="zh-CN" altLang="en-US" sz="2800" kern="1200" dirty="0">
                <a:solidFill>
                  <a:srgbClr val="3333FF"/>
                </a:solidFill>
                <a:latin typeface="华文新魏" pitchFamily="2" charset="-122"/>
                <a:ea typeface="华文新魏" pitchFamily="2" charset="-122"/>
              </a:rPr>
              <a:t>研究院</a:t>
            </a:r>
            <a:r>
              <a:rPr lang="zh-CN" altLang="zh-CN" sz="2800" kern="1200" dirty="0">
                <a:solidFill>
                  <a:srgbClr val="3333FF"/>
                </a:solidFill>
                <a:latin typeface="华文新魏" pitchFamily="2" charset="-122"/>
                <a:ea typeface="华文新魏" pitchFamily="2" charset="-122"/>
              </a:rPr>
              <a:t>不合格品的审理分二级进行，其相应的机构、职责、权限见表</a:t>
            </a:r>
            <a:r>
              <a:rPr lang="en-US" altLang="zh-CN" sz="2800" kern="1200" dirty="0">
                <a:solidFill>
                  <a:srgbClr val="3333FF"/>
                </a:solidFill>
                <a:latin typeface="华文新魏" pitchFamily="2" charset="-122"/>
                <a:ea typeface="华文新魏" pitchFamily="2" charset="-122"/>
              </a:rPr>
              <a:t>1</a:t>
            </a:r>
            <a:r>
              <a:rPr lang="zh-CN" altLang="zh-CN" sz="2800" kern="1200" dirty="0">
                <a:solidFill>
                  <a:srgbClr val="3333FF"/>
                </a:solidFill>
                <a:latin typeface="华文新魏" pitchFamily="2" charset="-122"/>
                <a:ea typeface="华文新魏" pitchFamily="2" charset="-122"/>
              </a:rPr>
              <a:t>。</a:t>
            </a:r>
            <a:endParaRPr lang="en-US" altLang="zh-CN" sz="2800" kern="1200" dirty="0">
              <a:solidFill>
                <a:srgbClr val="3333FF"/>
              </a:solidFill>
              <a:latin typeface="华文新魏" pitchFamily="2" charset="-122"/>
              <a:ea typeface="华文新魏" pitchFamily="2" charset="-122"/>
            </a:endParaRPr>
          </a:p>
          <a:p>
            <a:endParaRPr lang="zh-CN" altLang="en-US" dirty="0"/>
          </a:p>
        </p:txBody>
      </p:sp>
      <p:sp>
        <p:nvSpPr>
          <p:cNvPr id="7" name="标题 6"/>
          <p:cNvSpPr>
            <a:spLocks noGrp="1"/>
          </p:cNvSpPr>
          <p:nvPr>
            <p:ph type="title"/>
          </p:nvPr>
        </p:nvSpPr>
        <p:spPr/>
        <p:txBody>
          <a:bodyPr/>
          <a:lstStyle/>
          <a:p>
            <a:pPr algn="l" eaLnBrk="1" hangingPunct="1"/>
            <a:r>
              <a:rPr lang="zh-CN" altLang="en-US" sz="3600" dirty="0">
                <a:solidFill>
                  <a:schemeClr val="accent2"/>
                </a:solidFill>
                <a:latin typeface="华文新魏" pitchFamily="2" charset="-122"/>
                <a:ea typeface="华文新魏" pitchFamily="2" charset="-122"/>
              </a:rPr>
              <a:t>不合格品审理分级表</a:t>
            </a:r>
          </a:p>
        </p:txBody>
      </p:sp>
      <p:graphicFrame>
        <p:nvGraphicFramePr>
          <p:cNvPr id="8" name="表格 7"/>
          <p:cNvGraphicFramePr>
            <a:graphicFrameLocks noGrp="1"/>
          </p:cNvGraphicFramePr>
          <p:nvPr>
            <p:extLst>
              <p:ext uri="{D42A27DB-BD31-4B8C-83A1-F6EECF244321}">
                <p14:modId xmlns="" xmlns:p14="http://schemas.microsoft.com/office/powerpoint/2010/main" val="3040537182"/>
              </p:ext>
            </p:extLst>
          </p:nvPr>
        </p:nvGraphicFramePr>
        <p:xfrm>
          <a:off x="838200" y="2743200"/>
          <a:ext cx="7696200" cy="3179384"/>
        </p:xfrm>
        <a:graphic>
          <a:graphicData uri="http://schemas.openxmlformats.org/drawingml/2006/table">
            <a:tbl>
              <a:tblPr>
                <a:tableStyleId>{00A15C55-8517-42AA-B614-E9B94910E393}</a:tableStyleId>
              </a:tblPr>
              <a:tblGrid>
                <a:gridCol w="628206"/>
                <a:gridCol w="1262650"/>
                <a:gridCol w="940082"/>
                <a:gridCol w="1512462"/>
                <a:gridCol w="2304897"/>
                <a:gridCol w="1047903"/>
              </a:tblGrid>
              <a:tr h="330136">
                <a:tc>
                  <a:txBody>
                    <a:bodyPr/>
                    <a:lstStyle/>
                    <a:p>
                      <a:pPr algn="ctr">
                        <a:lnSpc>
                          <a:spcPts val="1800"/>
                        </a:lnSpc>
                        <a:spcBef>
                          <a:spcPts val="250"/>
                        </a:spcBef>
                        <a:spcAft>
                          <a:spcPts val="200"/>
                        </a:spcAft>
                      </a:pPr>
                      <a:r>
                        <a:rPr lang="zh-CN" sz="1600" b="1" kern="100" dirty="0">
                          <a:effectLst/>
                        </a:rPr>
                        <a:t>级别</a:t>
                      </a:r>
                      <a:endParaRPr lang="zh-CN" sz="1600" b="1" kern="100" dirty="0">
                        <a:effectLst/>
                        <a:latin typeface="宋体"/>
                        <a:cs typeface="Times New Roman"/>
                      </a:endParaRPr>
                    </a:p>
                  </a:txBody>
                  <a:tcPr marL="68580" marR="68580" marT="0" marB="0" anchor="ctr" anchorCtr="1"/>
                </a:tc>
                <a:tc>
                  <a:txBody>
                    <a:bodyPr/>
                    <a:lstStyle/>
                    <a:p>
                      <a:pPr algn="ctr">
                        <a:lnSpc>
                          <a:spcPts val="1800"/>
                        </a:lnSpc>
                        <a:spcBef>
                          <a:spcPts val="250"/>
                        </a:spcBef>
                        <a:spcAft>
                          <a:spcPts val="0"/>
                        </a:spcAft>
                      </a:pPr>
                      <a:r>
                        <a:rPr lang="zh-CN" sz="1600" b="1" kern="100" dirty="0">
                          <a:effectLst/>
                        </a:rPr>
                        <a:t>管理机构</a:t>
                      </a:r>
                      <a:endParaRPr lang="zh-CN" sz="1600" b="1" kern="100" dirty="0">
                        <a:effectLst/>
                        <a:latin typeface="宋体"/>
                        <a:cs typeface="Times New Roman"/>
                      </a:endParaRPr>
                    </a:p>
                  </a:txBody>
                  <a:tcPr marL="68580" marR="68580" marT="0" marB="0" anchor="ctr" anchorCtr="1"/>
                </a:tc>
                <a:tc>
                  <a:txBody>
                    <a:bodyPr/>
                    <a:lstStyle/>
                    <a:p>
                      <a:pPr algn="ctr">
                        <a:lnSpc>
                          <a:spcPts val="1800"/>
                        </a:lnSpc>
                        <a:spcBef>
                          <a:spcPts val="250"/>
                        </a:spcBef>
                        <a:spcAft>
                          <a:spcPts val="0"/>
                        </a:spcAft>
                      </a:pPr>
                      <a:r>
                        <a:rPr lang="zh-CN" sz="1600" b="1" kern="100">
                          <a:effectLst/>
                        </a:rPr>
                        <a:t>负责人</a:t>
                      </a:r>
                      <a:endParaRPr lang="zh-CN" sz="1600" b="1" kern="100">
                        <a:effectLst/>
                        <a:latin typeface="宋体"/>
                        <a:cs typeface="Times New Roman"/>
                      </a:endParaRPr>
                    </a:p>
                  </a:txBody>
                  <a:tcPr marL="68580" marR="68580" marT="0" marB="0" anchor="ctr" anchorCtr="1"/>
                </a:tc>
                <a:tc>
                  <a:txBody>
                    <a:bodyPr/>
                    <a:lstStyle/>
                    <a:p>
                      <a:pPr algn="ctr">
                        <a:lnSpc>
                          <a:spcPts val="1800"/>
                        </a:lnSpc>
                        <a:spcBef>
                          <a:spcPts val="250"/>
                        </a:spcBef>
                        <a:spcAft>
                          <a:spcPts val="0"/>
                        </a:spcAft>
                      </a:pPr>
                      <a:r>
                        <a:rPr lang="zh-CN" sz="1600" b="1" kern="100">
                          <a:effectLst/>
                        </a:rPr>
                        <a:t>审理责任人员</a:t>
                      </a:r>
                      <a:endParaRPr lang="zh-CN" sz="1600" b="1" kern="100">
                        <a:effectLst/>
                        <a:latin typeface="宋体"/>
                        <a:cs typeface="Times New Roman"/>
                      </a:endParaRPr>
                    </a:p>
                  </a:txBody>
                  <a:tcPr marL="68580" marR="68580" marT="0" marB="0" anchor="ctr" anchorCtr="1"/>
                </a:tc>
                <a:tc>
                  <a:txBody>
                    <a:bodyPr/>
                    <a:lstStyle/>
                    <a:p>
                      <a:pPr algn="ctr">
                        <a:lnSpc>
                          <a:spcPts val="1800"/>
                        </a:lnSpc>
                        <a:spcBef>
                          <a:spcPts val="250"/>
                        </a:spcBef>
                        <a:spcAft>
                          <a:spcPts val="0"/>
                        </a:spcAft>
                      </a:pPr>
                      <a:r>
                        <a:rPr lang="zh-CN" sz="1600" b="1" kern="100" dirty="0">
                          <a:effectLst/>
                        </a:rPr>
                        <a:t>处置权限</a:t>
                      </a:r>
                      <a:endParaRPr lang="zh-CN" sz="1600" b="1" kern="100" dirty="0">
                        <a:effectLst/>
                        <a:latin typeface="宋体"/>
                        <a:cs typeface="Times New Roman"/>
                      </a:endParaRPr>
                    </a:p>
                  </a:txBody>
                  <a:tcPr marL="68580" marR="68580" marT="0" marB="0" anchor="ctr" anchorCtr="1"/>
                </a:tc>
                <a:tc>
                  <a:txBody>
                    <a:bodyPr/>
                    <a:lstStyle/>
                    <a:p>
                      <a:pPr algn="ctr">
                        <a:lnSpc>
                          <a:spcPts val="1800"/>
                        </a:lnSpc>
                        <a:spcBef>
                          <a:spcPts val="250"/>
                        </a:spcBef>
                        <a:spcAft>
                          <a:spcPts val="0"/>
                        </a:spcAft>
                      </a:pPr>
                      <a:r>
                        <a:rPr lang="zh-CN" sz="1600" b="1" kern="100" dirty="0">
                          <a:effectLst/>
                        </a:rPr>
                        <a:t>处置结果</a:t>
                      </a:r>
                      <a:endParaRPr lang="zh-CN" sz="1600" b="1" kern="100" dirty="0">
                        <a:effectLst/>
                        <a:latin typeface="宋体"/>
                        <a:cs typeface="Times New Roman"/>
                      </a:endParaRPr>
                    </a:p>
                  </a:txBody>
                  <a:tcPr marL="68580" marR="68580" marT="0" marB="0" anchor="ctr" anchorCtr="1"/>
                </a:tc>
              </a:tr>
              <a:tr h="1004456">
                <a:tc>
                  <a:txBody>
                    <a:bodyPr/>
                    <a:lstStyle/>
                    <a:p>
                      <a:pPr algn="ctr">
                        <a:lnSpc>
                          <a:spcPts val="1800"/>
                        </a:lnSpc>
                        <a:spcAft>
                          <a:spcPts val="0"/>
                        </a:spcAft>
                      </a:pPr>
                      <a:r>
                        <a:rPr lang="zh-CN" sz="1600" b="1" kern="100" dirty="0">
                          <a:effectLst/>
                        </a:rPr>
                        <a:t>一级</a:t>
                      </a:r>
                      <a:endParaRPr lang="zh-CN" sz="1600" b="1" kern="100" dirty="0">
                        <a:effectLst/>
                        <a:latin typeface="宋体"/>
                        <a:cs typeface="Times New Roman"/>
                      </a:endParaRPr>
                    </a:p>
                  </a:txBody>
                  <a:tcPr marL="68580" marR="68580" marT="0" marB="0" anchor="ctr" anchorCtr="1"/>
                </a:tc>
                <a:tc>
                  <a:txBody>
                    <a:bodyPr/>
                    <a:lstStyle/>
                    <a:p>
                      <a:pPr algn="ctr">
                        <a:lnSpc>
                          <a:spcPts val="1800"/>
                        </a:lnSpc>
                        <a:spcBef>
                          <a:spcPts val="400"/>
                        </a:spcBef>
                        <a:spcAft>
                          <a:spcPts val="200"/>
                        </a:spcAft>
                      </a:pPr>
                      <a:r>
                        <a:rPr lang="zh-CN" sz="1400" kern="100" dirty="0">
                          <a:effectLst/>
                        </a:rPr>
                        <a:t>不合格品</a:t>
                      </a:r>
                    </a:p>
                    <a:p>
                      <a:pPr algn="ctr">
                        <a:lnSpc>
                          <a:spcPts val="1800"/>
                        </a:lnSpc>
                        <a:spcBef>
                          <a:spcPts val="200"/>
                        </a:spcBef>
                        <a:spcAft>
                          <a:spcPts val="300"/>
                        </a:spcAft>
                      </a:pPr>
                      <a:r>
                        <a:rPr lang="zh-CN" sz="1400" kern="100" dirty="0">
                          <a:effectLst/>
                        </a:rPr>
                        <a:t>审理办公室</a:t>
                      </a:r>
                      <a:endParaRPr lang="zh-CN" sz="1400" kern="100" dirty="0">
                        <a:effectLst/>
                        <a:latin typeface="宋体"/>
                        <a:cs typeface="Times New Roman"/>
                      </a:endParaRPr>
                    </a:p>
                  </a:txBody>
                  <a:tcPr marL="68580" marR="68580" marT="0" marB="0" anchor="ctr" anchorCtr="1"/>
                </a:tc>
                <a:tc>
                  <a:txBody>
                    <a:bodyPr/>
                    <a:lstStyle/>
                    <a:p>
                      <a:pPr algn="ctr">
                        <a:lnSpc>
                          <a:spcPts val="1800"/>
                        </a:lnSpc>
                        <a:spcBef>
                          <a:spcPts val="400"/>
                        </a:spcBef>
                        <a:spcAft>
                          <a:spcPts val="200"/>
                        </a:spcAft>
                      </a:pPr>
                      <a:r>
                        <a:rPr lang="zh-CN" sz="1400" kern="100" dirty="0">
                          <a:effectLst/>
                        </a:rPr>
                        <a:t>管理</a:t>
                      </a:r>
                      <a:r>
                        <a:rPr lang="zh-CN" sz="1400" kern="100" dirty="0" smtClean="0">
                          <a:effectLst/>
                        </a:rPr>
                        <a:t>者</a:t>
                      </a:r>
                      <a:endParaRPr lang="en-US" altLang="zh-CN" sz="1400" kern="100" dirty="0" smtClean="0">
                        <a:effectLst/>
                      </a:endParaRPr>
                    </a:p>
                    <a:p>
                      <a:pPr algn="ctr">
                        <a:lnSpc>
                          <a:spcPts val="1800"/>
                        </a:lnSpc>
                        <a:spcBef>
                          <a:spcPts val="400"/>
                        </a:spcBef>
                        <a:spcAft>
                          <a:spcPts val="200"/>
                        </a:spcAft>
                      </a:pPr>
                      <a:r>
                        <a:rPr lang="zh-CN" sz="1400" kern="100" dirty="0" smtClean="0">
                          <a:effectLst/>
                        </a:rPr>
                        <a:t>代表</a:t>
                      </a:r>
                      <a:endParaRPr lang="zh-CN" sz="1400" kern="100" dirty="0">
                        <a:effectLst/>
                        <a:latin typeface="宋体"/>
                        <a:cs typeface="Times New Roman"/>
                      </a:endParaRPr>
                    </a:p>
                  </a:txBody>
                  <a:tcPr marL="68580" marR="68580" marT="0" marB="0" anchor="ctr" anchorCtr="1"/>
                </a:tc>
                <a:tc>
                  <a:txBody>
                    <a:bodyPr/>
                    <a:lstStyle/>
                    <a:p>
                      <a:pPr algn="ctr">
                        <a:lnSpc>
                          <a:spcPts val="1800"/>
                        </a:lnSpc>
                        <a:spcBef>
                          <a:spcPts val="400"/>
                        </a:spcBef>
                        <a:spcAft>
                          <a:spcPts val="200"/>
                        </a:spcAft>
                      </a:pPr>
                      <a:r>
                        <a:rPr lang="zh-CN" sz="1400" kern="100" dirty="0">
                          <a:effectLst/>
                        </a:rPr>
                        <a:t>不合格品审理办公室成员</a:t>
                      </a:r>
                      <a:endParaRPr lang="zh-CN" sz="1400" kern="100" dirty="0">
                        <a:effectLst/>
                        <a:latin typeface="宋体"/>
                        <a:cs typeface="Times New Roman"/>
                      </a:endParaRPr>
                    </a:p>
                  </a:txBody>
                  <a:tcPr marL="68580" marR="68580" marT="0" marB="0" anchor="ctr" anchorCtr="1"/>
                </a:tc>
                <a:tc>
                  <a:txBody>
                    <a:bodyPr/>
                    <a:lstStyle/>
                    <a:p>
                      <a:pPr algn="ctr">
                        <a:lnSpc>
                          <a:spcPts val="1800"/>
                        </a:lnSpc>
                        <a:spcBef>
                          <a:spcPts val="400"/>
                        </a:spcBef>
                        <a:spcAft>
                          <a:spcPts val="200"/>
                        </a:spcAft>
                      </a:pPr>
                      <a:r>
                        <a:rPr lang="zh-CN" sz="1400" kern="100" dirty="0" smtClean="0">
                          <a:effectLst/>
                        </a:rPr>
                        <a:t>严重不合格品</a:t>
                      </a:r>
                      <a:endParaRPr lang="zh-CN" sz="1400" kern="100" dirty="0">
                        <a:effectLst/>
                        <a:latin typeface="宋体"/>
                        <a:cs typeface="Times New Roman"/>
                      </a:endParaRPr>
                    </a:p>
                  </a:txBody>
                  <a:tcPr marL="68580" marR="68580" marT="0" marB="0" anchor="ctr" anchorCtr="1"/>
                </a:tc>
                <a:tc rowSpan="2">
                  <a:txBody>
                    <a:bodyPr/>
                    <a:lstStyle/>
                    <a:p>
                      <a:pPr algn="ctr">
                        <a:lnSpc>
                          <a:spcPts val="1800"/>
                        </a:lnSpc>
                        <a:spcAft>
                          <a:spcPts val="0"/>
                        </a:spcAft>
                      </a:pPr>
                      <a:r>
                        <a:rPr lang="zh-CN" sz="1400" kern="100" dirty="0">
                          <a:effectLst/>
                        </a:rPr>
                        <a:t>退换、</a:t>
                      </a:r>
                    </a:p>
                    <a:p>
                      <a:pPr algn="ctr">
                        <a:lnSpc>
                          <a:spcPts val="1800"/>
                        </a:lnSpc>
                        <a:spcAft>
                          <a:spcPts val="0"/>
                        </a:spcAft>
                      </a:pPr>
                      <a:r>
                        <a:rPr lang="zh-CN" sz="1400" kern="100" dirty="0">
                          <a:effectLst/>
                        </a:rPr>
                        <a:t>返工、</a:t>
                      </a:r>
                    </a:p>
                    <a:p>
                      <a:pPr algn="ctr">
                        <a:lnSpc>
                          <a:spcPts val="1800"/>
                        </a:lnSpc>
                        <a:spcBef>
                          <a:spcPts val="250"/>
                        </a:spcBef>
                        <a:spcAft>
                          <a:spcPts val="0"/>
                        </a:spcAft>
                      </a:pPr>
                      <a:r>
                        <a:rPr lang="zh-CN" sz="1400" kern="100" dirty="0">
                          <a:effectLst/>
                        </a:rPr>
                        <a:t>返修、</a:t>
                      </a:r>
                    </a:p>
                    <a:p>
                      <a:pPr algn="ctr">
                        <a:lnSpc>
                          <a:spcPts val="1800"/>
                        </a:lnSpc>
                        <a:spcBef>
                          <a:spcPts val="250"/>
                        </a:spcBef>
                        <a:spcAft>
                          <a:spcPts val="0"/>
                        </a:spcAft>
                      </a:pPr>
                      <a:r>
                        <a:rPr lang="zh-CN" sz="1400" kern="100" dirty="0">
                          <a:effectLst/>
                        </a:rPr>
                        <a:t>降级、</a:t>
                      </a:r>
                    </a:p>
                    <a:p>
                      <a:pPr algn="ctr">
                        <a:lnSpc>
                          <a:spcPts val="1800"/>
                        </a:lnSpc>
                        <a:spcBef>
                          <a:spcPts val="250"/>
                        </a:spcBef>
                        <a:spcAft>
                          <a:spcPts val="0"/>
                        </a:spcAft>
                      </a:pPr>
                      <a:r>
                        <a:rPr lang="zh-CN" sz="1400" kern="100" dirty="0">
                          <a:effectLst/>
                        </a:rPr>
                        <a:t>报废、</a:t>
                      </a:r>
                    </a:p>
                    <a:p>
                      <a:pPr algn="ctr">
                        <a:lnSpc>
                          <a:spcPts val="1800"/>
                        </a:lnSpc>
                        <a:spcBef>
                          <a:spcPts val="250"/>
                        </a:spcBef>
                        <a:spcAft>
                          <a:spcPts val="0"/>
                        </a:spcAft>
                      </a:pPr>
                      <a:r>
                        <a:rPr lang="zh-CN" sz="1400" kern="100" dirty="0">
                          <a:effectLst/>
                        </a:rPr>
                        <a:t>让步接收</a:t>
                      </a:r>
                      <a:endParaRPr lang="zh-CN" sz="1400" kern="100" dirty="0">
                        <a:effectLst/>
                        <a:latin typeface="宋体"/>
                        <a:cs typeface="Times New Roman"/>
                      </a:endParaRPr>
                    </a:p>
                  </a:txBody>
                  <a:tcPr marL="68580" marR="68580" marT="0" marB="0" anchor="ctr" anchorCtr="1"/>
                </a:tc>
              </a:tr>
              <a:tr h="1844792">
                <a:tc>
                  <a:txBody>
                    <a:bodyPr/>
                    <a:lstStyle/>
                    <a:p>
                      <a:pPr algn="just">
                        <a:lnSpc>
                          <a:spcPts val="1800"/>
                        </a:lnSpc>
                        <a:spcAft>
                          <a:spcPts val="0"/>
                        </a:spcAft>
                      </a:pPr>
                      <a:r>
                        <a:rPr lang="zh-CN" sz="1600" b="1" kern="100" dirty="0">
                          <a:effectLst/>
                        </a:rPr>
                        <a:t>二级</a:t>
                      </a:r>
                      <a:endParaRPr lang="zh-CN" sz="1600" b="1" kern="100" dirty="0">
                        <a:effectLst/>
                        <a:latin typeface="宋体"/>
                        <a:cs typeface="Times New Roman"/>
                      </a:endParaRPr>
                    </a:p>
                  </a:txBody>
                  <a:tcPr marL="68580" marR="68580" marT="0" marB="0" anchor="ctr" anchorCtr="1"/>
                </a:tc>
                <a:tc>
                  <a:txBody>
                    <a:bodyPr/>
                    <a:lstStyle/>
                    <a:p>
                      <a:pPr algn="ctr">
                        <a:lnSpc>
                          <a:spcPts val="1800"/>
                        </a:lnSpc>
                        <a:spcBef>
                          <a:spcPts val="400"/>
                        </a:spcBef>
                        <a:spcAft>
                          <a:spcPts val="200"/>
                        </a:spcAft>
                      </a:pPr>
                      <a:r>
                        <a:rPr lang="zh-CN" sz="1400" kern="100">
                          <a:effectLst/>
                        </a:rPr>
                        <a:t>不合格品</a:t>
                      </a:r>
                    </a:p>
                    <a:p>
                      <a:pPr algn="ctr">
                        <a:lnSpc>
                          <a:spcPts val="1800"/>
                        </a:lnSpc>
                        <a:spcBef>
                          <a:spcPts val="200"/>
                        </a:spcBef>
                        <a:spcAft>
                          <a:spcPts val="300"/>
                        </a:spcAft>
                      </a:pPr>
                      <a:r>
                        <a:rPr lang="zh-CN" sz="1400" kern="100">
                          <a:effectLst/>
                        </a:rPr>
                        <a:t>审理组</a:t>
                      </a:r>
                      <a:endParaRPr lang="zh-CN" sz="1400" kern="100">
                        <a:effectLst/>
                        <a:latin typeface="宋体"/>
                        <a:cs typeface="Times New Roman"/>
                      </a:endParaRPr>
                    </a:p>
                  </a:txBody>
                  <a:tcPr marL="68580" marR="68580" marT="0" marB="0" anchor="ctr" anchorCtr="1"/>
                </a:tc>
                <a:tc>
                  <a:txBody>
                    <a:bodyPr/>
                    <a:lstStyle/>
                    <a:p>
                      <a:pPr algn="just">
                        <a:lnSpc>
                          <a:spcPts val="1800"/>
                        </a:lnSpc>
                        <a:spcBef>
                          <a:spcPts val="400"/>
                        </a:spcBef>
                        <a:spcAft>
                          <a:spcPts val="200"/>
                        </a:spcAft>
                      </a:pPr>
                      <a:r>
                        <a:rPr lang="zh-CN" sz="1400" kern="100" dirty="0" smtClean="0">
                          <a:effectLst/>
                        </a:rPr>
                        <a:t>研究室</a:t>
                      </a:r>
                      <a:endParaRPr lang="en-US" altLang="zh-CN" sz="1400" kern="100" dirty="0" smtClean="0">
                        <a:effectLst/>
                      </a:endParaRPr>
                    </a:p>
                    <a:p>
                      <a:pPr algn="just">
                        <a:lnSpc>
                          <a:spcPts val="1800"/>
                        </a:lnSpc>
                        <a:spcBef>
                          <a:spcPts val="400"/>
                        </a:spcBef>
                        <a:spcAft>
                          <a:spcPts val="200"/>
                        </a:spcAft>
                      </a:pPr>
                      <a:r>
                        <a:rPr lang="en-US" sz="1400" kern="100" dirty="0" smtClean="0">
                          <a:effectLst/>
                        </a:rPr>
                        <a:t>/</a:t>
                      </a:r>
                      <a:r>
                        <a:rPr lang="zh-CN" sz="1400" kern="100" dirty="0">
                          <a:effectLst/>
                        </a:rPr>
                        <a:t>车间技术负责人</a:t>
                      </a:r>
                      <a:endParaRPr lang="zh-CN" sz="1400" kern="100" dirty="0">
                        <a:effectLst/>
                        <a:latin typeface="宋体"/>
                        <a:cs typeface="Times New Roman"/>
                      </a:endParaRPr>
                    </a:p>
                  </a:txBody>
                  <a:tcPr marL="68580" marR="68580" marT="0" marB="0" anchor="ctr" anchorCtr="1"/>
                </a:tc>
                <a:tc>
                  <a:txBody>
                    <a:bodyPr/>
                    <a:lstStyle/>
                    <a:p>
                      <a:pPr algn="just">
                        <a:lnSpc>
                          <a:spcPts val="1800"/>
                        </a:lnSpc>
                        <a:spcBef>
                          <a:spcPts val="400"/>
                        </a:spcBef>
                        <a:spcAft>
                          <a:spcPts val="200"/>
                        </a:spcAft>
                      </a:pPr>
                      <a:r>
                        <a:rPr lang="zh-CN" sz="1400" kern="100" dirty="0">
                          <a:effectLst/>
                        </a:rPr>
                        <a:t>质量人员、技术人员及检验员</a:t>
                      </a:r>
                      <a:endParaRPr lang="zh-CN" sz="1400" kern="100" dirty="0">
                        <a:effectLst/>
                        <a:latin typeface="宋体"/>
                        <a:cs typeface="Times New Roman"/>
                      </a:endParaRPr>
                    </a:p>
                  </a:txBody>
                  <a:tcPr marL="68580" marR="68580" marT="0" marB="0" anchor="ctr" anchorCtr="1"/>
                </a:tc>
                <a:tc>
                  <a:txBody>
                    <a:bodyPr/>
                    <a:lstStyle/>
                    <a:p>
                      <a:pPr algn="just">
                        <a:lnSpc>
                          <a:spcPts val="1800"/>
                        </a:lnSpc>
                        <a:spcBef>
                          <a:spcPts val="400"/>
                        </a:spcBef>
                        <a:spcAft>
                          <a:spcPts val="200"/>
                        </a:spcAft>
                      </a:pPr>
                      <a:r>
                        <a:rPr lang="zh-CN" sz="1400" kern="100" dirty="0">
                          <a:effectLst/>
                        </a:rPr>
                        <a:t>一般不合格品；</a:t>
                      </a:r>
                    </a:p>
                    <a:p>
                      <a:pPr algn="just">
                        <a:lnSpc>
                          <a:spcPts val="1800"/>
                        </a:lnSpc>
                        <a:spcBef>
                          <a:spcPts val="200"/>
                        </a:spcBef>
                        <a:spcAft>
                          <a:spcPts val="300"/>
                        </a:spcAft>
                      </a:pPr>
                      <a:r>
                        <a:rPr lang="zh-CN" sz="1400" kern="100" dirty="0">
                          <a:effectLst/>
                        </a:rPr>
                        <a:t>对严重不合格品进行调查、分析，提出初步处理意见并上报一级审理机构审理。</a:t>
                      </a:r>
                      <a:endParaRPr lang="zh-CN" sz="1400" kern="100" dirty="0">
                        <a:effectLst/>
                        <a:latin typeface="宋体"/>
                        <a:cs typeface="Times New Roman"/>
                      </a:endParaRPr>
                    </a:p>
                  </a:txBody>
                  <a:tcPr marL="68580" marR="68580" marT="0" marB="0" anchor="ctr" anchorCtr="1"/>
                </a:tc>
                <a:tc vMerge="1">
                  <a:txBody>
                    <a:bodyPr/>
                    <a:lstStyle/>
                    <a:p>
                      <a:endParaRPr lang="zh-CN" altLang="en-US"/>
                    </a:p>
                  </a:txBody>
                  <a:tcPr/>
                </a:tc>
              </a:tr>
            </a:tbl>
          </a:graphicData>
        </a:graphic>
      </p:graphicFrame>
      <p:sp>
        <p:nvSpPr>
          <p:cNvPr id="9" name="Rectangle 3"/>
          <p:cNvSpPr>
            <a:spLocks noChangeArrowheads="1"/>
          </p:cNvSpPr>
          <p:nvPr/>
        </p:nvSpPr>
        <p:spPr bwMode="auto">
          <a:xfrm>
            <a:off x="2699792" y="2133600"/>
            <a:ext cx="4572000" cy="800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2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表</a:t>
            </a:r>
            <a:r>
              <a:rPr kumimoji="0" lang="en-US" altLang="zh-CN" sz="28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1 </a:t>
            </a:r>
            <a:r>
              <a:rPr kumimoji="0" lang="zh-CN" altLang="en-US" sz="2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不合格品审理权限</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 xmlns:p14="http://schemas.microsoft.com/office/powerpoint/2010/main" val="385863034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eaLnBrk="1" hangingPunct="1"/>
            <a:r>
              <a:rPr lang="zh-CN" altLang="en-US" sz="3600" dirty="0">
                <a:solidFill>
                  <a:schemeClr val="accent2"/>
                </a:solidFill>
                <a:latin typeface="华文新魏" pitchFamily="2" charset="-122"/>
                <a:ea typeface="华文新魏" pitchFamily="2" charset="-122"/>
              </a:rPr>
              <a:t>不合格品</a:t>
            </a:r>
            <a:r>
              <a:rPr lang="zh-CN" altLang="zh-CN" sz="3600" dirty="0">
                <a:solidFill>
                  <a:schemeClr val="accent2"/>
                </a:solidFill>
                <a:latin typeface="华文新魏" pitchFamily="2" charset="-122"/>
                <a:ea typeface="华文新魏" pitchFamily="2" charset="-122"/>
              </a:rPr>
              <a:t>审理</a:t>
            </a:r>
            <a:r>
              <a:rPr lang="zh-CN" altLang="en-US" sz="3600" dirty="0">
                <a:solidFill>
                  <a:schemeClr val="accent2"/>
                </a:solidFill>
                <a:latin typeface="华文新魏" pitchFamily="2" charset="-122"/>
                <a:ea typeface="华文新魏" pitchFamily="2" charset="-122"/>
              </a:rPr>
              <a:t>与处置</a:t>
            </a:r>
          </a:p>
        </p:txBody>
      </p:sp>
      <p:sp>
        <p:nvSpPr>
          <p:cNvPr id="3" name="内容占位符 2"/>
          <p:cNvSpPr>
            <a:spLocks noGrp="1"/>
          </p:cNvSpPr>
          <p:nvPr>
            <p:ph idx="1"/>
          </p:nvPr>
        </p:nvSpPr>
        <p:spPr>
          <a:xfrm>
            <a:off x="457200" y="1143000"/>
            <a:ext cx="8229600" cy="4983163"/>
          </a:xfrm>
        </p:spPr>
        <p:txBody>
          <a:bodyPr>
            <a:normAutofit fontScale="55000" lnSpcReduction="20000"/>
          </a:bodyPr>
          <a:lstStyle/>
          <a:p>
            <a:pPr marL="914400" lvl="2" indent="-457200">
              <a:lnSpc>
                <a:spcPct val="220000"/>
              </a:lnSpc>
              <a:spcBef>
                <a:spcPct val="0"/>
              </a:spcBef>
              <a:buFont typeface="Wingdings" pitchFamily="2" charset="2"/>
              <a:buChar char="Ø"/>
            </a:pPr>
            <a:r>
              <a:rPr lang="zh-CN" altLang="zh-CN" sz="3600" kern="1200" dirty="0">
                <a:latin typeface="微软雅黑" pitchFamily="34" charset="-122"/>
                <a:ea typeface="微软雅黑" pitchFamily="34" charset="-122"/>
                <a:cs typeface="+mn-cs"/>
              </a:rPr>
              <a:t>经检验后的不合格品，根据其性质进行分级审理，按表</a:t>
            </a:r>
            <a:r>
              <a:rPr lang="en-US" altLang="zh-CN" sz="3600" kern="1200" dirty="0">
                <a:latin typeface="微软雅黑" pitchFamily="34" charset="-122"/>
                <a:ea typeface="微软雅黑" pitchFamily="34" charset="-122"/>
                <a:cs typeface="+mn-cs"/>
              </a:rPr>
              <a:t>1</a:t>
            </a:r>
            <a:r>
              <a:rPr lang="zh-CN" altLang="zh-CN" sz="3600" kern="1200" dirty="0">
                <a:latin typeface="微软雅黑" pitchFamily="34" charset="-122"/>
                <a:ea typeface="微软雅黑" pitchFamily="34" charset="-122"/>
                <a:cs typeface="+mn-cs"/>
              </a:rPr>
              <a:t>的规定执行</a:t>
            </a:r>
            <a:r>
              <a:rPr lang="en-US" altLang="zh-CN" sz="3600" kern="1200" dirty="0">
                <a:latin typeface="微软雅黑" pitchFamily="34" charset="-122"/>
                <a:ea typeface="微软雅黑" pitchFamily="34" charset="-122"/>
                <a:cs typeface="+mn-cs"/>
              </a:rPr>
              <a:t>,</a:t>
            </a:r>
            <a:r>
              <a:rPr lang="zh-CN" altLang="zh-CN" sz="3600" kern="1200" dirty="0">
                <a:latin typeface="微软雅黑" pitchFamily="34" charset="-122"/>
                <a:ea typeface="微软雅黑" pitchFamily="34" charset="-122"/>
                <a:cs typeface="+mn-cs"/>
              </a:rPr>
              <a:t>审理结果填写在《不合格品审理</a:t>
            </a:r>
            <a:r>
              <a:rPr lang="en-US" altLang="zh-CN" sz="3600" kern="1200" dirty="0">
                <a:latin typeface="微软雅黑" pitchFamily="34" charset="-122"/>
                <a:ea typeface="微软雅黑" pitchFamily="34" charset="-122"/>
                <a:cs typeface="+mn-cs"/>
              </a:rPr>
              <a:t>/</a:t>
            </a:r>
            <a:r>
              <a:rPr lang="zh-CN" altLang="zh-CN" sz="3600" kern="1200" dirty="0">
                <a:latin typeface="微软雅黑" pitchFamily="34" charset="-122"/>
                <a:ea typeface="微软雅黑" pitchFamily="34" charset="-122"/>
                <a:cs typeface="+mn-cs"/>
              </a:rPr>
              <a:t>处置单》。</a:t>
            </a:r>
            <a:endParaRPr lang="en-US" altLang="zh-CN" sz="3600" kern="1200" dirty="0">
              <a:latin typeface="微软雅黑" pitchFamily="34" charset="-122"/>
              <a:ea typeface="微软雅黑" pitchFamily="34" charset="-122"/>
              <a:cs typeface="+mn-cs"/>
            </a:endParaRPr>
          </a:p>
          <a:p>
            <a:pPr marL="914400" lvl="2" indent="-457200">
              <a:lnSpc>
                <a:spcPct val="220000"/>
              </a:lnSpc>
              <a:spcBef>
                <a:spcPct val="0"/>
              </a:spcBef>
              <a:buFont typeface="Wingdings" pitchFamily="2" charset="2"/>
              <a:buChar char="Ø"/>
            </a:pPr>
            <a:r>
              <a:rPr lang="zh-CN" altLang="zh-CN" sz="3600" kern="1200" dirty="0">
                <a:latin typeface="微软雅黑" pitchFamily="34" charset="-122"/>
                <a:ea typeface="微软雅黑" pitchFamily="34" charset="-122"/>
                <a:cs typeface="+mn-cs"/>
              </a:rPr>
              <a:t>对审理后的不合格品可做出以下处置：</a:t>
            </a:r>
          </a:p>
          <a:p>
            <a:pPr marL="1371600" lvl="3" indent="-457200">
              <a:lnSpc>
                <a:spcPct val="220000"/>
              </a:lnSpc>
              <a:spcBef>
                <a:spcPct val="0"/>
              </a:spcBef>
              <a:buFont typeface="+mj-lt"/>
              <a:buAutoNum type="arabicPeriod"/>
            </a:pPr>
            <a:r>
              <a:rPr lang="en-US" altLang="zh-CN" sz="2900" kern="1200" dirty="0" smtClean="0">
                <a:latin typeface="微软雅黑" pitchFamily="34" charset="-122"/>
                <a:ea typeface="微软雅黑" pitchFamily="34" charset="-122"/>
                <a:cs typeface="+mn-cs"/>
              </a:rPr>
              <a:t> </a:t>
            </a:r>
            <a:r>
              <a:rPr lang="zh-CN" altLang="zh-CN" sz="2900" kern="1200" dirty="0">
                <a:latin typeface="微软雅黑" pitchFamily="34" charset="-122"/>
                <a:ea typeface="微软雅黑" pitchFamily="34" charset="-122"/>
                <a:cs typeface="+mn-cs"/>
              </a:rPr>
              <a:t>需</a:t>
            </a:r>
            <a:r>
              <a:rPr lang="zh-CN" altLang="zh-CN" sz="2900" b="1" kern="1200" dirty="0" smtClean="0">
                <a:solidFill>
                  <a:srgbClr val="FF0000"/>
                </a:solidFill>
                <a:latin typeface="微软雅黑" pitchFamily="34" charset="-122"/>
                <a:ea typeface="微软雅黑" pitchFamily="34" charset="-122"/>
                <a:cs typeface="+mn-cs"/>
              </a:rPr>
              <a:t>返工</a:t>
            </a:r>
            <a:r>
              <a:rPr lang="zh-CN" altLang="zh-CN" sz="2900" kern="1200" dirty="0" smtClean="0">
                <a:latin typeface="微软雅黑" pitchFamily="34" charset="-122"/>
                <a:ea typeface="微软雅黑" pitchFamily="34" charset="-122"/>
                <a:cs typeface="+mn-cs"/>
              </a:rPr>
              <a:t>，交责任部门</a:t>
            </a:r>
            <a:r>
              <a:rPr lang="zh-CN" altLang="zh-CN" sz="2900" b="1" kern="1200" dirty="0" smtClean="0">
                <a:solidFill>
                  <a:srgbClr val="FF0000"/>
                </a:solidFill>
                <a:latin typeface="微软雅黑" pitchFamily="34" charset="-122"/>
                <a:ea typeface="微软雅黑" pitchFamily="34" charset="-122"/>
                <a:cs typeface="+mn-cs"/>
              </a:rPr>
              <a:t>、</a:t>
            </a:r>
            <a:r>
              <a:rPr lang="zh-CN" altLang="zh-CN" sz="2900" b="1" kern="1200" dirty="0">
                <a:solidFill>
                  <a:srgbClr val="FF0000"/>
                </a:solidFill>
                <a:latin typeface="微软雅黑" pitchFamily="34" charset="-122"/>
                <a:ea typeface="微软雅黑" pitchFamily="34" charset="-122"/>
                <a:cs typeface="+mn-cs"/>
              </a:rPr>
              <a:t>返修</a:t>
            </a:r>
            <a:r>
              <a:rPr lang="zh-CN" altLang="zh-CN" sz="2900" kern="1200" dirty="0" smtClean="0">
                <a:latin typeface="微软雅黑" pitchFamily="34" charset="-122"/>
                <a:ea typeface="微软雅黑" pitchFamily="34" charset="-122"/>
                <a:cs typeface="+mn-cs"/>
              </a:rPr>
              <a:t>的立即</a:t>
            </a:r>
            <a:r>
              <a:rPr lang="zh-CN" altLang="zh-CN" sz="2900" kern="1200" dirty="0">
                <a:latin typeface="微软雅黑" pitchFamily="34" charset="-122"/>
                <a:ea typeface="微软雅黑" pitchFamily="34" charset="-122"/>
                <a:cs typeface="+mn-cs"/>
              </a:rPr>
              <a:t>执行，且需重新检验，并把检验结论填写在《不合格品审理</a:t>
            </a:r>
            <a:r>
              <a:rPr lang="en-US" altLang="zh-CN" sz="2900" kern="1200" dirty="0">
                <a:latin typeface="微软雅黑" pitchFamily="34" charset="-122"/>
                <a:ea typeface="微软雅黑" pitchFamily="34" charset="-122"/>
                <a:cs typeface="+mn-cs"/>
              </a:rPr>
              <a:t>/</a:t>
            </a:r>
            <a:r>
              <a:rPr lang="zh-CN" altLang="zh-CN" sz="2900" kern="1200" dirty="0">
                <a:latin typeface="微软雅黑" pitchFamily="34" charset="-122"/>
                <a:ea typeface="微软雅黑" pitchFamily="34" charset="-122"/>
                <a:cs typeface="+mn-cs"/>
              </a:rPr>
              <a:t>处置单》中；</a:t>
            </a:r>
          </a:p>
          <a:p>
            <a:pPr marL="1428750" lvl="3" indent="-514350">
              <a:lnSpc>
                <a:spcPct val="220000"/>
              </a:lnSpc>
              <a:spcBef>
                <a:spcPct val="0"/>
              </a:spcBef>
              <a:buFont typeface="+mj-lt"/>
              <a:buAutoNum type="arabicPeriod"/>
            </a:pPr>
            <a:r>
              <a:rPr lang="zh-CN" altLang="zh-CN" sz="2900" b="1" kern="1200" dirty="0" smtClean="0">
                <a:solidFill>
                  <a:srgbClr val="FF0000"/>
                </a:solidFill>
                <a:latin typeface="微软雅黑" pitchFamily="34" charset="-122"/>
                <a:ea typeface="微软雅黑" pitchFamily="34" charset="-122"/>
                <a:cs typeface="+mn-cs"/>
              </a:rPr>
              <a:t>报废</a:t>
            </a:r>
            <a:r>
              <a:rPr lang="zh-CN" altLang="zh-CN" sz="2900" b="1" kern="1200" dirty="0">
                <a:solidFill>
                  <a:srgbClr val="FF0000"/>
                </a:solidFill>
                <a:latin typeface="微软雅黑" pitchFamily="34" charset="-122"/>
                <a:ea typeface="微软雅黑" pitchFamily="34" charset="-122"/>
                <a:cs typeface="+mn-cs"/>
              </a:rPr>
              <a:t>品</a:t>
            </a:r>
            <a:r>
              <a:rPr lang="zh-CN" altLang="zh-CN" sz="2900" kern="1200" dirty="0">
                <a:latin typeface="微软雅黑" pitchFamily="34" charset="-122"/>
                <a:ea typeface="微软雅黑" pitchFamily="34" charset="-122"/>
                <a:cs typeface="+mn-cs"/>
              </a:rPr>
              <a:t>：由责任部门标识、处理；</a:t>
            </a:r>
          </a:p>
          <a:p>
            <a:pPr marL="1428750" lvl="3" indent="-514350">
              <a:lnSpc>
                <a:spcPct val="220000"/>
              </a:lnSpc>
              <a:spcBef>
                <a:spcPct val="0"/>
              </a:spcBef>
              <a:buFont typeface="+mj-lt"/>
              <a:buAutoNum type="arabicPeriod"/>
            </a:pPr>
            <a:r>
              <a:rPr lang="zh-CN" altLang="zh-CN" sz="2900" b="1" kern="1200" dirty="0" smtClean="0">
                <a:solidFill>
                  <a:srgbClr val="FF0000"/>
                </a:solidFill>
                <a:latin typeface="微软雅黑" pitchFamily="34" charset="-122"/>
                <a:ea typeface="微软雅黑" pitchFamily="34" charset="-122"/>
                <a:cs typeface="+mn-cs"/>
              </a:rPr>
              <a:t>让步</a:t>
            </a:r>
            <a:r>
              <a:rPr lang="zh-CN" altLang="zh-CN" sz="2900" b="1" kern="1200" dirty="0">
                <a:solidFill>
                  <a:srgbClr val="FF0000"/>
                </a:solidFill>
                <a:latin typeface="微软雅黑" pitchFamily="34" charset="-122"/>
                <a:ea typeface="微软雅黑" pitchFamily="34" charset="-122"/>
                <a:cs typeface="+mn-cs"/>
              </a:rPr>
              <a:t>接收及降级</a:t>
            </a:r>
            <a:r>
              <a:rPr lang="zh-CN" altLang="zh-CN" sz="2900" kern="1200" dirty="0">
                <a:latin typeface="微软雅黑" pitchFamily="34" charset="-122"/>
                <a:ea typeface="微软雅黑" pitchFamily="34" charset="-122"/>
                <a:cs typeface="+mn-cs"/>
              </a:rPr>
              <a:t>使用：当不合格品不影响使用时，需经顾客同意方可放行， 填写《让步接收申请单》；</a:t>
            </a:r>
          </a:p>
          <a:p>
            <a:pPr marL="1428750" lvl="3" indent="-514350">
              <a:lnSpc>
                <a:spcPct val="220000"/>
              </a:lnSpc>
              <a:spcBef>
                <a:spcPct val="0"/>
              </a:spcBef>
              <a:buFont typeface="+mj-lt"/>
              <a:buAutoNum type="arabicPeriod"/>
            </a:pPr>
            <a:r>
              <a:rPr lang="zh-CN" altLang="zh-CN" sz="2900" kern="1200" dirty="0" smtClean="0">
                <a:latin typeface="微软雅黑" pitchFamily="34" charset="-122"/>
                <a:ea typeface="微软雅黑" pitchFamily="34" charset="-122"/>
                <a:cs typeface="+mn-cs"/>
              </a:rPr>
              <a:t>进货</a:t>
            </a:r>
            <a:r>
              <a:rPr lang="zh-CN" altLang="zh-CN" sz="2900" kern="1200" dirty="0">
                <a:latin typeface="微软雅黑" pitchFamily="34" charset="-122"/>
                <a:ea typeface="微软雅黑" pitchFamily="34" charset="-122"/>
                <a:cs typeface="+mn-cs"/>
              </a:rPr>
              <a:t>检验</a:t>
            </a:r>
            <a:r>
              <a:rPr lang="zh-CN" altLang="zh-CN" sz="2900" b="1" kern="1200" dirty="0">
                <a:solidFill>
                  <a:srgbClr val="FF0000"/>
                </a:solidFill>
                <a:latin typeface="微软雅黑" pitchFamily="34" charset="-122"/>
                <a:ea typeface="微软雅黑" pitchFamily="34" charset="-122"/>
                <a:cs typeface="+mn-cs"/>
              </a:rPr>
              <a:t>不合格</a:t>
            </a:r>
            <a:r>
              <a:rPr lang="zh-CN" altLang="zh-CN" sz="2900" kern="1200" dirty="0">
                <a:latin typeface="微软雅黑" pitchFamily="34" charset="-122"/>
                <a:ea typeface="微软雅黑" pitchFamily="34" charset="-122"/>
                <a:cs typeface="+mn-cs"/>
              </a:rPr>
              <a:t>品办理退货</a:t>
            </a:r>
            <a:r>
              <a:rPr lang="en-US" altLang="zh-CN" sz="2900" kern="1200" dirty="0">
                <a:latin typeface="微软雅黑" pitchFamily="34" charset="-122"/>
                <a:ea typeface="微软雅黑" pitchFamily="34" charset="-122"/>
                <a:cs typeface="+mn-cs"/>
              </a:rPr>
              <a:t>/</a:t>
            </a:r>
            <a:r>
              <a:rPr lang="zh-CN" altLang="zh-CN" sz="2900" kern="1200" dirty="0" smtClean="0">
                <a:latin typeface="微软雅黑" pitchFamily="34" charset="-122"/>
                <a:ea typeface="微软雅黑" pitchFamily="34" charset="-122"/>
                <a:cs typeface="+mn-cs"/>
              </a:rPr>
              <a:t>换货</a:t>
            </a:r>
            <a:r>
              <a:rPr lang="zh-CN" altLang="en-US" sz="2900" kern="1200" dirty="0" smtClean="0">
                <a:latin typeface="微软雅黑" pitchFamily="34" charset="-122"/>
                <a:ea typeface="微软雅黑" pitchFamily="34" charset="-122"/>
                <a:cs typeface="+mn-cs"/>
              </a:rPr>
              <a:t>。</a:t>
            </a:r>
            <a:endParaRPr lang="zh-CN" altLang="zh-CN" sz="2900" kern="1200" dirty="0">
              <a:latin typeface="微软雅黑" pitchFamily="34" charset="-122"/>
              <a:ea typeface="微软雅黑" pitchFamily="34" charset="-122"/>
              <a:cs typeface="+mn-cs"/>
            </a:endParaRPr>
          </a:p>
          <a:p>
            <a:endParaRPr lang="zh-CN" altLang="en-US" dirty="0"/>
          </a:p>
        </p:txBody>
      </p:sp>
    </p:spTree>
    <p:extLst>
      <p:ext uri="{BB962C8B-B14F-4D97-AF65-F5344CB8AC3E}">
        <p14:creationId xmlns="" xmlns:p14="http://schemas.microsoft.com/office/powerpoint/2010/main" val="169286463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323147"/>
            <a:ext cx="184731" cy="4924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7" name="标题 6"/>
          <p:cNvSpPr>
            <a:spLocks noGrp="1"/>
          </p:cNvSpPr>
          <p:nvPr>
            <p:ph type="title"/>
          </p:nvPr>
        </p:nvSpPr>
        <p:spPr/>
        <p:txBody>
          <a:bodyPr/>
          <a:lstStyle/>
          <a:p>
            <a:pPr algn="l" eaLnBrk="1" hangingPunct="1"/>
            <a:r>
              <a:rPr lang="zh-CN" altLang="en-US" sz="3600" dirty="0">
                <a:solidFill>
                  <a:schemeClr val="accent2"/>
                </a:solidFill>
                <a:latin typeface="华文新魏" pitchFamily="2" charset="-122"/>
                <a:ea typeface="华文新魏" pitchFamily="2" charset="-122"/>
              </a:rPr>
              <a:t>不合格品审理分级表</a:t>
            </a:r>
          </a:p>
        </p:txBody>
      </p:sp>
      <p:pic>
        <p:nvPicPr>
          <p:cNvPr id="1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1154130"/>
            <a:ext cx="7924800" cy="49418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59008058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323147"/>
            <a:ext cx="184731" cy="4924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7" name="标题 6"/>
          <p:cNvSpPr>
            <a:spLocks noGrp="1"/>
          </p:cNvSpPr>
          <p:nvPr>
            <p:ph type="title"/>
          </p:nvPr>
        </p:nvSpPr>
        <p:spPr/>
        <p:txBody>
          <a:bodyPr/>
          <a:lstStyle/>
          <a:p>
            <a:pPr algn="l" eaLnBrk="1" hangingPunct="1"/>
            <a:r>
              <a:rPr lang="zh-CN" altLang="en-US" sz="3600" dirty="0">
                <a:solidFill>
                  <a:schemeClr val="accent2"/>
                </a:solidFill>
                <a:latin typeface="华文新魏" pitchFamily="2" charset="-122"/>
                <a:ea typeface="华文新魏" pitchFamily="2" charset="-122"/>
              </a:rPr>
              <a:t>不合格品审理分级表</a:t>
            </a:r>
          </a:p>
        </p:txBody>
      </p:sp>
      <p:pic>
        <p:nvPicPr>
          <p:cNvPr id="4" name="Picture 3"/>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2519" b="2019"/>
          <a:stretch/>
        </p:blipFill>
        <p:spPr bwMode="auto">
          <a:xfrm>
            <a:off x="2895601" y="1219199"/>
            <a:ext cx="3581399" cy="4858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2045101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31393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产品质量证明文件</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质量问题处理</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质量信息管理</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9</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915240154"/>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产品质量证明文件管理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5358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定义</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10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b="1" dirty="0" smtClean="0">
                <a:solidFill>
                  <a:srgbClr val="FF0000"/>
                </a:solidFill>
                <a:latin typeface="微软雅黑" pitchFamily="34" charset="-122"/>
                <a:ea typeface="微软雅黑" pitchFamily="34" charset="-122"/>
              </a:rPr>
              <a:t>产品质量证明文件</a:t>
            </a:r>
            <a:r>
              <a:rPr lang="zh-CN" altLang="en-US" sz="2000" dirty="0" smtClean="0">
                <a:latin typeface="微软雅黑" pitchFamily="34" charset="-122"/>
                <a:ea typeface="微软雅黑" pitchFamily="34" charset="-122"/>
              </a:rPr>
              <a:t>是指产品形成的过程中，经检验员检验验收合格后签发的“产品合格证”“产品证明书”或“合格标签”。</a:t>
            </a:r>
          </a:p>
          <a:p>
            <a:pPr>
              <a:buFont typeface="Wingdings" pitchFamily="2" charset="2"/>
              <a:buChar char="p"/>
            </a:pPr>
            <a:endParaRPr lang="en-US" altLang="zh-CN" sz="1200" dirty="0" smtClean="0">
              <a:solidFill>
                <a:srgbClr val="3333FF"/>
              </a:solidFill>
              <a:latin typeface="华文新魏" pitchFamily="2" charset="-122"/>
              <a:ea typeface="华文新魏" pitchFamily="2" charset="-122"/>
            </a:endParaRPr>
          </a:p>
          <a:p>
            <a:pPr marL="285750" indent="-285750">
              <a:buFont typeface="Wingdings" pitchFamily="2" charset="2"/>
              <a:buChar char="p"/>
            </a:pPr>
            <a:r>
              <a:rPr lang="zh-CN" altLang="en-US" sz="2800" dirty="0" smtClean="0">
                <a:solidFill>
                  <a:srgbClr val="3333FF"/>
                </a:solidFill>
                <a:latin typeface="华文新魏" pitchFamily="2" charset="-122"/>
                <a:ea typeface="华文新魏" pitchFamily="2" charset="-122"/>
              </a:rPr>
              <a:t>意义和作用</a:t>
            </a:r>
          </a:p>
          <a:p>
            <a:pPr>
              <a:buFont typeface="Wingdings" pitchFamily="2" charset="2"/>
              <a:buChar char="p"/>
            </a:pPr>
            <a:endParaRPr lang="en-US" altLang="zh-CN" sz="900" dirty="0" smtClean="0">
              <a:latin typeface="微软雅黑" pitchFamily="34" charset="-122"/>
              <a:ea typeface="微软雅黑" pitchFamily="34" charset="-122"/>
            </a:endParaRPr>
          </a:p>
          <a:p>
            <a:pPr marL="914400" lvl="1" indent="-457200">
              <a:lnSpc>
                <a:spcPct val="150000"/>
              </a:lnSpc>
              <a:buFont typeface="Wingdings" pitchFamily="2" charset="2"/>
              <a:buChar char="Ø"/>
            </a:pPr>
            <a:r>
              <a:rPr lang="zh-CN" altLang="en-US" sz="2000" dirty="0" smtClean="0">
                <a:latin typeface="微软雅黑" pitchFamily="34" charset="-122"/>
                <a:ea typeface="微软雅黑" pitchFamily="34" charset="-122"/>
              </a:rPr>
              <a:t>产品质量证明文件是产品的质量凭证，是产品质量信息传递、跟踪、查询的</a:t>
            </a:r>
            <a:r>
              <a:rPr lang="zh-CN" altLang="en-US" sz="2000" b="1" dirty="0" smtClean="0">
                <a:solidFill>
                  <a:srgbClr val="FF0000"/>
                </a:solidFill>
                <a:latin typeface="微软雅黑" pitchFamily="34" charset="-122"/>
                <a:ea typeface="微软雅黑" pitchFamily="34" charset="-122"/>
              </a:rPr>
              <a:t>依据</a:t>
            </a:r>
            <a:r>
              <a:rPr lang="zh-CN" altLang="en-US" sz="2000" dirty="0" smtClean="0">
                <a:latin typeface="微软雅黑" pitchFamily="34" charset="-122"/>
                <a:ea typeface="微软雅黑" pitchFamily="34" charset="-122"/>
              </a:rPr>
              <a:t>，</a:t>
            </a:r>
            <a:r>
              <a:rPr lang="zh-CN" altLang="en-US" sz="2000" u="sng" dirty="0" smtClean="0">
                <a:latin typeface="微软雅黑" pitchFamily="34" charset="-122"/>
                <a:ea typeface="微软雅黑" pitchFamily="34" charset="-122"/>
              </a:rPr>
              <a:t>在生产过程中，它应随产品周转</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marL="914400" lvl="1" indent="-457200">
              <a:lnSpc>
                <a:spcPct val="150000"/>
              </a:lnSpc>
              <a:buFont typeface="Wingdings" pitchFamily="2" charset="2"/>
              <a:buChar char="Ø"/>
            </a:pPr>
            <a:endParaRPr lang="en-US" altLang="zh-CN" sz="1050" dirty="0" smtClean="0">
              <a:latin typeface="微软雅黑" pitchFamily="34" charset="-122"/>
              <a:ea typeface="微软雅黑" pitchFamily="34" charset="-122"/>
            </a:endParaRPr>
          </a:p>
          <a:p>
            <a:pPr marL="914400" lvl="1" indent="-457200">
              <a:lnSpc>
                <a:spcPct val="150000"/>
              </a:lnSpc>
              <a:buFont typeface="Wingdings" pitchFamily="2" charset="2"/>
              <a:buChar char="Ø"/>
            </a:pPr>
            <a:r>
              <a:rPr lang="zh-CN" altLang="en-US" sz="2000" dirty="0" smtClean="0">
                <a:latin typeface="微软雅黑" pitchFamily="34" charset="-122"/>
                <a:ea typeface="微软雅黑" pitchFamily="34" charset="-122"/>
              </a:rPr>
              <a:t>检验人员在检验产品时，</a:t>
            </a:r>
            <a:r>
              <a:rPr lang="zh-CN" altLang="en-US" sz="2000" b="1" dirty="0" smtClean="0">
                <a:solidFill>
                  <a:srgbClr val="FF0000"/>
                </a:solidFill>
                <a:latin typeface="微软雅黑" pitchFamily="34" charset="-122"/>
                <a:ea typeface="微软雅黑" pitchFamily="34" charset="-122"/>
              </a:rPr>
              <a:t>首先</a:t>
            </a:r>
            <a:r>
              <a:rPr lang="zh-CN" altLang="en-US" sz="2000" dirty="0" smtClean="0">
                <a:latin typeface="微软雅黑" pitchFamily="34" charset="-122"/>
                <a:ea typeface="微软雅黑" pitchFamily="34" charset="-122"/>
              </a:rPr>
              <a:t>应</a:t>
            </a:r>
            <a:r>
              <a:rPr lang="zh-CN" altLang="en-US" sz="2000" b="1" dirty="0" smtClean="0">
                <a:solidFill>
                  <a:srgbClr val="FF0000"/>
                </a:solidFill>
                <a:latin typeface="微软雅黑" pitchFamily="34" charset="-122"/>
                <a:ea typeface="微软雅黑" pitchFamily="34" charset="-122"/>
              </a:rPr>
              <a:t>检查</a:t>
            </a:r>
            <a:r>
              <a:rPr lang="zh-CN" altLang="en-US" sz="2000" dirty="0" smtClean="0">
                <a:latin typeface="微软雅黑" pitchFamily="34" charset="-122"/>
                <a:ea typeface="微软雅黑" pitchFamily="34" charset="-122"/>
              </a:rPr>
              <a:t>质量证明文件是否正确、完整、整洁，并按规定及时收集、整理、归档。</a:t>
            </a:r>
          </a:p>
        </p:txBody>
      </p:sp>
    </p:spTree>
    <p:extLst>
      <p:ext uri="{BB962C8B-B14F-4D97-AF65-F5344CB8AC3E}">
        <p14:creationId xmlns="" xmlns:p14="http://schemas.microsoft.com/office/powerpoint/2010/main" val="3791451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检验的职能</a:t>
            </a:r>
            <a:r>
              <a:rPr lang="en-US" altLang="zh-CN" smtClean="0">
                <a:solidFill>
                  <a:schemeClr val="accent2"/>
                </a:solidFill>
                <a:latin typeface="华文新魏" pitchFamily="2" charset="-122"/>
                <a:ea typeface="华文新魏" pitchFamily="2" charset="-122"/>
              </a:rPr>
              <a:t>-</a:t>
            </a:r>
            <a:r>
              <a:rPr lang="zh-CN" altLang="en-US" sz="3200" smtClean="0">
                <a:solidFill>
                  <a:schemeClr val="accent2"/>
                </a:solidFill>
                <a:latin typeface="华文新魏" pitchFamily="2" charset="-122"/>
                <a:ea typeface="华文新魏" pitchFamily="2" charset="-122"/>
              </a:rPr>
              <a:t>预防职能</a:t>
            </a:r>
          </a:p>
        </p:txBody>
      </p:sp>
      <p:sp>
        <p:nvSpPr>
          <p:cNvPr id="72" name="内容占位符 2"/>
          <p:cNvSpPr>
            <a:spLocks noGrp="1"/>
          </p:cNvSpPr>
          <p:nvPr>
            <p:ph idx="1"/>
          </p:nvPr>
        </p:nvSpPr>
        <p:spPr>
          <a:xfrm>
            <a:off x="76200" y="1265238"/>
            <a:ext cx="8610600" cy="4830762"/>
          </a:xfrm>
        </p:spPr>
        <p:txBody>
          <a:bodyPr/>
          <a:lstStyle/>
          <a:p>
            <a:pPr marL="685800" lvl="2" defTabSz="1200150" eaLnBrk="1" hangingPunct="1">
              <a:lnSpc>
                <a:spcPct val="90000"/>
              </a:lnSpc>
              <a:spcAft>
                <a:spcPct val="15000"/>
              </a:spcAft>
              <a:buFontTx/>
              <a:buChar char="••"/>
              <a:defRPr/>
            </a:pPr>
            <a:r>
              <a:rPr lang="zh-CN" altLang="en-US" sz="2800" dirty="0" smtClean="0">
                <a:solidFill>
                  <a:schemeClr val="accent2"/>
                </a:solidFill>
                <a:latin typeface="华文新魏" pitchFamily="2" charset="-122"/>
                <a:ea typeface="华文新魏" pitchFamily="2" charset="-122"/>
              </a:rPr>
              <a:t>预防职能</a:t>
            </a:r>
            <a:endParaRPr lang="en-US" altLang="zh-CN" sz="2800" dirty="0" smtClean="0">
              <a:solidFill>
                <a:schemeClr val="accent2"/>
              </a:solidFill>
              <a:latin typeface="华文新魏" pitchFamily="2" charset="-122"/>
              <a:ea typeface="华文新魏" pitchFamily="2" charset="-122"/>
            </a:endParaRPr>
          </a:p>
          <a:p>
            <a:pPr marL="685800" lvl="2" defTabSz="1200150" eaLnBrk="1" hangingPunct="1">
              <a:lnSpc>
                <a:spcPct val="90000"/>
              </a:lnSpc>
              <a:spcAft>
                <a:spcPct val="15000"/>
              </a:spcAft>
              <a:buFontTx/>
              <a:buChar char="••"/>
              <a:defRPr/>
            </a:pPr>
            <a:endParaRPr lang="en-US" altLang="zh-CN" sz="18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现代质量检验不单纯是事后把关，还同时起到预防的作用。</a:t>
            </a:r>
            <a:endParaRPr lang="en-US" altLang="zh-CN" sz="2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通过对产品在检验过程中获得的大量数据和质量信息的分析，</a:t>
            </a:r>
            <a:r>
              <a:rPr lang="zh-CN" altLang="en-US" sz="2400" b="1" kern="1200" dirty="0" smtClean="0">
                <a:solidFill>
                  <a:srgbClr val="FF0000"/>
                </a:solidFill>
                <a:latin typeface="微软雅黑" pitchFamily="34" charset="-122"/>
                <a:ea typeface="微软雅黑" pitchFamily="34" charset="-122"/>
              </a:rPr>
              <a:t>提前</a:t>
            </a:r>
            <a:r>
              <a:rPr lang="zh-CN" altLang="en-US" sz="2400" kern="1200" dirty="0" smtClean="0">
                <a:latin typeface="微软雅黑" pitchFamily="34" charset="-122"/>
                <a:ea typeface="微软雅黑" pitchFamily="34" charset="-122"/>
              </a:rPr>
              <a:t>发现产品质量问题。</a:t>
            </a:r>
            <a:endParaRPr lang="en-US" altLang="zh-CN" sz="2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1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并协助有关部门分析造成的原因，及时采取</a:t>
            </a:r>
            <a:r>
              <a:rPr lang="zh-CN" altLang="en-US" sz="2400" b="1" kern="1200" dirty="0" smtClean="0">
                <a:solidFill>
                  <a:srgbClr val="FF0000"/>
                </a:solidFill>
                <a:latin typeface="微软雅黑" pitchFamily="34" charset="-122"/>
                <a:ea typeface="微软雅黑" pitchFamily="34" charset="-122"/>
              </a:rPr>
              <a:t>预防</a:t>
            </a:r>
            <a:r>
              <a:rPr lang="zh-CN" altLang="en-US" sz="2400" kern="1200" dirty="0" smtClean="0">
                <a:latin typeface="微软雅黑" pitchFamily="34" charset="-122"/>
                <a:ea typeface="微软雅黑" pitchFamily="34" charset="-122"/>
              </a:rPr>
              <a:t>措施，制止其不良后果的蔓延，防止其再度发生。</a:t>
            </a:r>
          </a:p>
          <a:p>
            <a:pPr marL="1143000" lvl="3" defTabSz="1200150" eaLnBrk="1" hangingPunct="1">
              <a:lnSpc>
                <a:spcPct val="90000"/>
              </a:lnSpc>
              <a:spcAft>
                <a:spcPct val="15000"/>
              </a:spcAft>
              <a:buFontTx/>
              <a:buChar char="••"/>
              <a:defRPr/>
            </a:pPr>
            <a:endParaRPr lang="en-US" altLang="zh-CN" sz="2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28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23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zh-CN" altLang="en-US" sz="2300" kern="1200" dirty="0" smtClean="0">
              <a:latin typeface="微软雅黑" pitchFamily="34" charset="-122"/>
              <a:ea typeface="微软雅黑" pitchFamily="34" charset="-122"/>
            </a:endParaRPr>
          </a:p>
        </p:txBody>
      </p:sp>
      <p:grpSp>
        <p:nvGrpSpPr>
          <p:cNvPr id="15364" name="Group 54"/>
          <p:cNvGrpSpPr>
            <a:grpSpLocks/>
          </p:cNvGrpSpPr>
          <p:nvPr/>
        </p:nvGrpSpPr>
        <p:grpSpPr bwMode="auto">
          <a:xfrm>
            <a:off x="7323138" y="4960938"/>
            <a:ext cx="1439862" cy="1439862"/>
            <a:chOff x="1685" y="3125"/>
            <a:chExt cx="907" cy="907"/>
          </a:xfrm>
        </p:grpSpPr>
        <p:grpSp>
          <p:nvGrpSpPr>
            <p:cNvPr id="15365" name="Group 55"/>
            <p:cNvGrpSpPr>
              <a:grpSpLocks/>
            </p:cNvGrpSpPr>
            <p:nvPr/>
          </p:nvGrpSpPr>
          <p:grpSpPr bwMode="auto">
            <a:xfrm>
              <a:off x="1685" y="3125"/>
              <a:ext cx="907" cy="907"/>
              <a:chOff x="2832" y="1728"/>
              <a:chExt cx="907" cy="907"/>
            </a:xfrm>
          </p:grpSpPr>
          <p:sp>
            <p:nvSpPr>
              <p:cNvPr id="15367" name="Oval 56"/>
              <p:cNvSpPr>
                <a:spLocks noChangeArrowheads="1"/>
              </p:cNvSpPr>
              <p:nvPr/>
            </p:nvSpPr>
            <p:spPr bwMode="gray">
              <a:xfrm>
                <a:off x="2832" y="1728"/>
                <a:ext cx="907" cy="907"/>
              </a:xfrm>
              <a:prstGeom prst="ellipse">
                <a:avLst/>
              </a:prstGeom>
              <a:gradFill rotWithShape="1">
                <a:gsLst>
                  <a:gs pos="0">
                    <a:srgbClr val="FFFFFF"/>
                  </a:gs>
                  <a:gs pos="50000">
                    <a:srgbClr val="3965E1"/>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5368" name="Oval 57"/>
              <p:cNvSpPr>
                <a:spLocks noChangeArrowheads="1"/>
              </p:cNvSpPr>
              <p:nvPr/>
            </p:nvSpPr>
            <p:spPr bwMode="gray">
              <a:xfrm>
                <a:off x="2832" y="1728"/>
                <a:ext cx="907" cy="907"/>
              </a:xfrm>
              <a:prstGeom prst="ellipse">
                <a:avLst/>
              </a:prstGeom>
              <a:gradFill rotWithShape="1">
                <a:gsLst>
                  <a:gs pos="0">
                    <a:srgbClr val="3965E1">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5369" name="Oval 58"/>
              <p:cNvSpPr>
                <a:spLocks noChangeArrowheads="1"/>
              </p:cNvSpPr>
              <p:nvPr/>
            </p:nvSpPr>
            <p:spPr bwMode="gray">
              <a:xfrm>
                <a:off x="2889" y="1788"/>
                <a:ext cx="787" cy="788"/>
              </a:xfrm>
              <a:prstGeom prst="ellipse">
                <a:avLst/>
              </a:prstGeom>
              <a:gradFill rotWithShape="1">
                <a:gsLst>
                  <a:gs pos="0">
                    <a:srgbClr val="1F377A"/>
                  </a:gs>
                  <a:gs pos="50000">
                    <a:srgbClr val="3965E1"/>
                  </a:gs>
                  <a:gs pos="100000">
                    <a:srgbClr val="1F377A"/>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5370" name="Oval 59"/>
              <p:cNvSpPr>
                <a:spLocks noChangeArrowheads="1"/>
              </p:cNvSpPr>
              <p:nvPr/>
            </p:nvSpPr>
            <p:spPr bwMode="gray">
              <a:xfrm>
                <a:off x="2889" y="1794"/>
                <a:ext cx="787" cy="788"/>
              </a:xfrm>
              <a:prstGeom prst="ellipse">
                <a:avLst/>
              </a:prstGeom>
              <a:gradFill rotWithShape="1">
                <a:gsLst>
                  <a:gs pos="0">
                    <a:srgbClr val="264396"/>
                  </a:gs>
                  <a:gs pos="100000">
                    <a:srgbClr val="3965E1">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5371" name="Oval 60"/>
              <p:cNvSpPr>
                <a:spLocks noChangeArrowheads="1"/>
              </p:cNvSpPr>
              <p:nvPr/>
            </p:nvSpPr>
            <p:spPr bwMode="gray">
              <a:xfrm>
                <a:off x="2928" y="1833"/>
                <a:ext cx="709" cy="709"/>
              </a:xfrm>
              <a:prstGeom prst="ellipse">
                <a:avLst/>
              </a:prstGeom>
              <a:gradFill rotWithShape="1">
                <a:gsLst>
                  <a:gs pos="0">
                    <a:srgbClr val="3965E1"/>
                  </a:gs>
                  <a:gs pos="100000">
                    <a:srgbClr val="03060D"/>
                  </a:gs>
                </a:gsLst>
                <a:lin ang="54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nvGrpSpPr>
              <p:cNvPr id="15372" name="Group 61"/>
              <p:cNvGrpSpPr>
                <a:grpSpLocks/>
              </p:cNvGrpSpPr>
              <p:nvPr/>
            </p:nvGrpSpPr>
            <p:grpSpPr bwMode="auto">
              <a:xfrm>
                <a:off x="2946" y="1842"/>
                <a:ext cx="687" cy="688"/>
                <a:chOff x="4166" y="1706"/>
                <a:chExt cx="1252" cy="1252"/>
              </a:xfrm>
            </p:grpSpPr>
            <p:sp>
              <p:nvSpPr>
                <p:cNvPr id="15373" name="Oval 62"/>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5374" name="Oval 63"/>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5375" name="Oval 64"/>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5376" name="Oval 65"/>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grpSp>
        <p:sp>
          <p:nvSpPr>
            <p:cNvPr id="15366" name="Text Box 66"/>
            <p:cNvSpPr txBox="1">
              <a:spLocks noChangeArrowheads="1"/>
            </p:cNvSpPr>
            <p:nvPr/>
          </p:nvSpPr>
          <p:spPr bwMode="gray">
            <a:xfrm>
              <a:off x="1908" y="3365"/>
              <a:ext cx="441" cy="4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预防</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gr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产品质量证明文件管理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381000" y="1219200"/>
            <a:ext cx="8382000" cy="48320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产品质量证明文件的分类</a:t>
            </a:r>
            <a:endParaRPr lang="en-US" altLang="zh-CN" sz="10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1000" dirty="0" smtClean="0">
              <a:solidFill>
                <a:srgbClr val="3333FF"/>
              </a:solidFill>
              <a:latin typeface="华文新魏" pitchFamily="2" charset="-122"/>
              <a:ea typeface="华文新魏" pitchFamily="2"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1</a:t>
            </a:r>
            <a:r>
              <a:rPr lang="zh-CN" altLang="en-US" sz="2000" dirty="0" smtClean="0">
                <a:latin typeface="微软雅黑" pitchFamily="34" charset="-122"/>
                <a:ea typeface="微软雅黑" pitchFamily="34" charset="-122"/>
              </a:rPr>
              <a:t>类：用于型号及系统产品，如弹头、弹体、发动机、运载火箭。</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1I</a:t>
            </a:r>
            <a:r>
              <a:rPr lang="zh-CN" altLang="en-US" sz="2000" dirty="0" smtClean="0">
                <a:latin typeface="微软雅黑" pitchFamily="34" charset="-122"/>
                <a:ea typeface="微软雅黑" pitchFamily="34" charset="-122"/>
              </a:rPr>
              <a:t>类：用于各系统电子仪器、设备、装置。</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Ⅲ</a:t>
            </a:r>
            <a:r>
              <a:rPr lang="zh-CN" altLang="en-US" sz="2000" dirty="0" smtClean="0">
                <a:latin typeface="微软雅黑" pitchFamily="34" charset="-122"/>
                <a:ea typeface="微软雅黑" pitchFamily="34" charset="-122"/>
              </a:rPr>
              <a:t>类：用于特种车辆及复杂的地面机械设备。</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Ⅳ</a:t>
            </a:r>
            <a:r>
              <a:rPr lang="zh-CN" altLang="en-US" sz="2000" dirty="0" smtClean="0">
                <a:latin typeface="微软雅黑" pitchFamily="34" charset="-122"/>
                <a:ea typeface="微软雅黑" pitchFamily="34" charset="-122"/>
              </a:rPr>
              <a:t>类：用于结构简单、功能不复杂的产品。</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V</a:t>
            </a:r>
            <a:r>
              <a:rPr lang="zh-CN" altLang="en-US" sz="2000" dirty="0" smtClean="0">
                <a:latin typeface="微软雅黑" pitchFamily="34" charset="-122"/>
                <a:ea typeface="微软雅黑" pitchFamily="34" charset="-122"/>
              </a:rPr>
              <a:t>类：用于结构较复杂的组件产品，如活门自动器、贮箱、气瓶。</a:t>
            </a:r>
          </a:p>
          <a:p>
            <a:pPr marL="800100" lvl="2" indent="-342900">
              <a:lnSpc>
                <a:spcPct val="150000"/>
              </a:lnSpc>
              <a:buFont typeface="Wingdings" pitchFamily="2" charset="2"/>
              <a:buChar char="p"/>
            </a:pPr>
            <a:endParaRPr lang="en-US" altLang="zh-CN" sz="2000" dirty="0" smtClean="0">
              <a:latin typeface="微软雅黑" pitchFamily="34" charset="-122"/>
              <a:ea typeface="微软雅黑" pitchFamily="34" charset="-122"/>
            </a:endParaRPr>
          </a:p>
          <a:p>
            <a:pPr marL="800100" lvl="2" indent="-342900">
              <a:lnSpc>
                <a:spcPct val="150000"/>
              </a:lnSpc>
              <a:buFont typeface="Wingdings" pitchFamily="2" charset="2"/>
              <a:buChar char="p"/>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1</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II</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Ⅲ</a:t>
            </a:r>
            <a:r>
              <a:rPr lang="zh-CN" altLang="en-US" sz="2000" dirty="0" smtClean="0">
                <a:latin typeface="微软雅黑" pitchFamily="34" charset="-122"/>
                <a:ea typeface="微软雅黑" pitchFamily="34" charset="-122"/>
              </a:rPr>
              <a:t>类产品质量证明文件成册使用，又称</a:t>
            </a:r>
            <a:r>
              <a:rPr lang="zh-CN" altLang="en-US" sz="2000" b="1" dirty="0" smtClean="0">
                <a:solidFill>
                  <a:srgbClr val="FF0000"/>
                </a:solidFill>
                <a:latin typeface="微软雅黑" pitchFamily="34" charset="-122"/>
                <a:ea typeface="微软雅黑" pitchFamily="34" charset="-122"/>
              </a:rPr>
              <a:t>产品证明书</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marL="800100" lvl="2" indent="-342900">
              <a:lnSpc>
                <a:spcPct val="150000"/>
              </a:lnSpc>
              <a:buFont typeface="Wingdings" pitchFamily="2" charset="2"/>
              <a:buChar char="p"/>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Ⅳ</a:t>
            </a:r>
            <a:r>
              <a:rPr lang="zh-CN" altLang="en-US" sz="2000" dirty="0" smtClean="0">
                <a:latin typeface="微软雅黑" pitchFamily="34" charset="-122"/>
                <a:ea typeface="微软雅黑" pitchFamily="34" charset="-122"/>
              </a:rPr>
              <a:t>类为</a:t>
            </a:r>
            <a:r>
              <a:rPr lang="zh-CN" altLang="en-US" sz="2000" b="1" dirty="0" smtClean="0">
                <a:solidFill>
                  <a:srgbClr val="FF0000"/>
                </a:solidFill>
                <a:latin typeface="微软雅黑" pitchFamily="34" charset="-122"/>
                <a:ea typeface="微软雅黑" pitchFamily="34" charset="-122"/>
              </a:rPr>
              <a:t>通用合格证</a:t>
            </a:r>
            <a:r>
              <a:rPr lang="zh-CN" altLang="en-US" sz="2000" dirty="0" smtClean="0">
                <a:latin typeface="微软雅黑" pitchFamily="34" charset="-122"/>
                <a:ea typeface="微软雅黑" pitchFamily="34" charset="-122"/>
              </a:rPr>
              <a:t>或合格标签。</a:t>
            </a:r>
            <a:endParaRPr lang="en-US" altLang="zh-CN" sz="2000" dirty="0" smtClean="0">
              <a:latin typeface="微软雅黑" pitchFamily="34" charset="-122"/>
              <a:ea typeface="微软雅黑" pitchFamily="34" charset="-122"/>
            </a:endParaRPr>
          </a:p>
          <a:p>
            <a:pPr marL="800100" lvl="2" indent="-342900">
              <a:lnSpc>
                <a:spcPct val="150000"/>
              </a:lnSpc>
              <a:buFont typeface="Wingdings" pitchFamily="2" charset="2"/>
              <a:buChar char="p"/>
            </a:pP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V</a:t>
            </a:r>
            <a:r>
              <a:rPr lang="zh-CN" altLang="en-US" sz="2000" dirty="0" smtClean="0">
                <a:latin typeface="微软雅黑" pitchFamily="34" charset="-122"/>
                <a:ea typeface="微软雅黑" pitchFamily="34" charset="-122"/>
              </a:rPr>
              <a:t>类为</a:t>
            </a:r>
            <a:r>
              <a:rPr lang="zh-CN" altLang="en-US" sz="2000" b="1" dirty="0" smtClean="0">
                <a:solidFill>
                  <a:srgbClr val="FF0000"/>
                </a:solidFill>
                <a:latin typeface="微软雅黑" pitchFamily="34" charset="-122"/>
                <a:ea typeface="微软雅黑" pitchFamily="34" charset="-122"/>
              </a:rPr>
              <a:t>专用产品合格证</a:t>
            </a:r>
            <a:r>
              <a:rPr lang="zh-CN" altLang="en-US" sz="2000" dirty="0" smtClean="0">
                <a:latin typeface="微软雅黑" pitchFamily="34" charset="-122"/>
                <a:ea typeface="微软雅黑" pitchFamily="34" charset="-122"/>
              </a:rPr>
              <a:t>。</a:t>
            </a:r>
          </a:p>
        </p:txBody>
      </p:sp>
    </p:spTree>
    <p:extLst>
      <p:ext uri="{BB962C8B-B14F-4D97-AF65-F5344CB8AC3E}">
        <p14:creationId xmlns="" xmlns:p14="http://schemas.microsoft.com/office/powerpoint/2010/main" val="353956236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产品质量证明文件管理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381000" y="1219200"/>
            <a:ext cx="8382000" cy="43704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产品质量证明文件的管理</a:t>
            </a:r>
            <a:endParaRPr lang="en-US" altLang="zh-CN" sz="2800" dirty="0" smtClean="0">
              <a:solidFill>
                <a:srgbClr val="3333FF"/>
              </a:solidFill>
              <a:latin typeface="华文新魏" pitchFamily="2" charset="-122"/>
              <a:ea typeface="华文新魏" pitchFamily="2" charset="-122"/>
            </a:endParaRPr>
          </a:p>
          <a:p>
            <a:pPr>
              <a:buFont typeface="Wingdings" pitchFamily="2" charset="2"/>
              <a:buChar char="p"/>
            </a:pPr>
            <a:endParaRPr lang="en-US" altLang="zh-CN" sz="1000"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检验部门负责通用产品合格证的</a:t>
            </a:r>
            <a:r>
              <a:rPr lang="zh-CN" altLang="en-US" sz="2000" b="1" dirty="0" smtClean="0">
                <a:solidFill>
                  <a:srgbClr val="FF0000"/>
                </a:solidFill>
                <a:latin typeface="微软雅黑" pitchFamily="34" charset="-122"/>
                <a:ea typeface="微软雅黑" pitchFamily="34" charset="-122"/>
              </a:rPr>
              <a:t>设计、制作、管理、发放</a:t>
            </a:r>
            <a:r>
              <a:rPr lang="zh-CN" altLang="en-US" sz="2000" dirty="0" smtClean="0">
                <a:latin typeface="微软雅黑" pitchFamily="34" charset="-122"/>
                <a:ea typeface="微软雅黑" pitchFamily="34" charset="-122"/>
              </a:rPr>
              <a:t>工作。</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产品证明书由产品设计部门出</a:t>
            </a:r>
            <a:r>
              <a:rPr lang="zh-CN" altLang="en-US" sz="2000" b="1" dirty="0" smtClean="0">
                <a:solidFill>
                  <a:srgbClr val="FF0000"/>
                </a:solidFill>
                <a:latin typeface="微软雅黑" pitchFamily="34" charset="-122"/>
                <a:ea typeface="微软雅黑" pitchFamily="34" charset="-122"/>
              </a:rPr>
              <a:t>样本</a:t>
            </a:r>
            <a:r>
              <a:rPr lang="zh-CN" altLang="en-US" sz="2000" dirty="0" smtClean="0">
                <a:latin typeface="微软雅黑" pitchFamily="34" charset="-122"/>
                <a:ea typeface="微软雅黑" pitchFamily="34" charset="-122"/>
              </a:rPr>
              <a:t>，生产部门</a:t>
            </a:r>
            <a:r>
              <a:rPr lang="zh-CN" altLang="en-US" sz="2000" b="1" dirty="0" smtClean="0">
                <a:solidFill>
                  <a:srgbClr val="FF0000"/>
                </a:solidFill>
                <a:latin typeface="微软雅黑" pitchFamily="34" charset="-122"/>
                <a:ea typeface="微软雅黑" pitchFamily="34" charset="-122"/>
              </a:rPr>
              <a:t>制作</a:t>
            </a:r>
            <a:r>
              <a:rPr lang="zh-CN" altLang="en-US" sz="2000" dirty="0" smtClean="0">
                <a:latin typeface="微软雅黑" pitchFamily="34" charset="-122"/>
                <a:ea typeface="微软雅黑" pitchFamily="34" charset="-122"/>
              </a:rPr>
              <a:t>。</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检验部门负责组织产品合格证的</a:t>
            </a:r>
            <a:r>
              <a:rPr lang="zh-CN" altLang="en-US" sz="2000" b="1" dirty="0" smtClean="0">
                <a:solidFill>
                  <a:srgbClr val="FF0000"/>
                </a:solidFill>
                <a:latin typeface="微软雅黑" pitchFamily="34" charset="-122"/>
                <a:ea typeface="微软雅黑" pitchFamily="34" charset="-122"/>
              </a:rPr>
              <a:t>收集、整理、上报、归档</a:t>
            </a:r>
            <a:r>
              <a:rPr lang="zh-CN" altLang="en-US" sz="2000" dirty="0" smtClean="0">
                <a:latin typeface="微软雅黑" pitchFamily="34" charset="-122"/>
                <a:ea typeface="微软雅黑" pitchFamily="34" charset="-122"/>
              </a:rPr>
              <a:t>等工作。</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检验员负贲产品合格证的</a:t>
            </a:r>
            <a:r>
              <a:rPr lang="zh-CN" altLang="en-US" sz="2000" b="1" dirty="0" smtClean="0">
                <a:solidFill>
                  <a:srgbClr val="FF0000"/>
                </a:solidFill>
                <a:latin typeface="微软雅黑" pitchFamily="34" charset="-122"/>
                <a:ea typeface="微软雅黑" pitchFamily="34" charset="-122"/>
              </a:rPr>
              <a:t>签发</a:t>
            </a:r>
            <a:r>
              <a:rPr lang="zh-CN" altLang="en-US" sz="2000" dirty="0" smtClean="0">
                <a:latin typeface="微软雅黑" pitchFamily="34" charset="-122"/>
                <a:ea typeface="微软雅黑" pitchFamily="34" charset="-122"/>
              </a:rPr>
              <a:t>，对其签发合格证的正确性负责。</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产品库房及领用人，应</a:t>
            </a:r>
            <a:r>
              <a:rPr lang="zh-CN" altLang="en-US" sz="2000" b="1" dirty="0" smtClean="0">
                <a:solidFill>
                  <a:srgbClr val="FF0000"/>
                </a:solidFill>
                <a:latin typeface="微软雅黑" pitchFamily="34" charset="-122"/>
                <a:ea typeface="微软雅黑" pitchFamily="34" charset="-122"/>
              </a:rPr>
              <a:t>保管</a:t>
            </a:r>
            <a:r>
              <a:rPr lang="zh-CN" altLang="en-US" sz="2000" dirty="0" smtClean="0">
                <a:latin typeface="微软雅黑" pitchFamily="34" charset="-122"/>
                <a:ea typeface="微软雅黑" pitchFamily="34" charset="-122"/>
              </a:rPr>
              <a:t>好产品合格证，确保物、证一致，产品应按合格证分批发放。</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航天产品</a:t>
            </a:r>
            <a:r>
              <a:rPr lang="en-US" altLang="zh-CN" sz="2000" dirty="0" smtClean="0">
                <a:latin typeface="微软雅黑" pitchFamily="34" charset="-122"/>
                <a:ea typeface="微软雅黑" pitchFamily="34" charset="-122"/>
              </a:rPr>
              <a:t>I. II</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Ⅲ</a:t>
            </a:r>
            <a:r>
              <a:rPr lang="zh-CN" altLang="en-US" sz="2000" dirty="0" smtClean="0">
                <a:latin typeface="微软雅黑" pitchFamily="34" charset="-122"/>
                <a:ea typeface="微软雅黑" pitchFamily="34" charset="-122"/>
              </a:rPr>
              <a:t>类出厂产品证明书，须由厂（所）长</a:t>
            </a:r>
            <a:r>
              <a:rPr lang="zh-CN" altLang="en-US" sz="2000" b="1" dirty="0" smtClean="0">
                <a:solidFill>
                  <a:srgbClr val="FF0000"/>
                </a:solidFill>
                <a:latin typeface="微软雅黑" pitchFamily="34" charset="-122"/>
                <a:ea typeface="微软雅黑" pitchFamily="34" charset="-122"/>
              </a:rPr>
              <a:t>签署</a:t>
            </a:r>
            <a:r>
              <a:rPr lang="zh-CN" altLang="en-US" sz="2000" dirty="0" smtClean="0">
                <a:latin typeface="微软雅黑" pitchFamily="34" charset="-122"/>
                <a:ea typeface="微软雅黑" pitchFamily="34" charset="-122"/>
              </a:rPr>
              <a:t>。并加盖单位公章。</a:t>
            </a:r>
          </a:p>
        </p:txBody>
      </p:sp>
    </p:spTree>
    <p:extLst>
      <p:ext uri="{BB962C8B-B14F-4D97-AF65-F5344CB8AC3E}">
        <p14:creationId xmlns="" xmlns:p14="http://schemas.microsoft.com/office/powerpoint/2010/main" val="139525738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产品质量证明文件管理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381000" y="1219200"/>
            <a:ext cx="8382000" cy="46782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产品质量证明文件的填写</a:t>
            </a:r>
            <a:endParaRPr lang="en-US" altLang="zh-CN" sz="1000"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应用</a:t>
            </a:r>
            <a:r>
              <a:rPr lang="zh-CN" altLang="en-US" sz="2000" b="1" dirty="0" smtClean="0">
                <a:solidFill>
                  <a:srgbClr val="FF0000"/>
                </a:solidFill>
                <a:latin typeface="微软雅黑" pitchFamily="34" charset="-122"/>
                <a:ea typeface="微软雅黑" pitchFamily="34" charset="-122"/>
              </a:rPr>
              <a:t>钢笔</a:t>
            </a:r>
            <a:r>
              <a:rPr lang="zh-CN" altLang="en-US" sz="2000" dirty="0" smtClean="0">
                <a:latin typeface="微软雅黑" pitchFamily="34" charset="-122"/>
                <a:ea typeface="微软雅黑" pitchFamily="34" charset="-122"/>
              </a:rPr>
              <a:t>填写，通用合格证可以使用复写纸。当有要求时，产品证明书应打字填写</a:t>
            </a:r>
            <a:r>
              <a:rPr lang="zh-CN" altLang="en-US" sz="2000" dirty="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其字号、字体应符合有关文件规定。</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填写</a:t>
            </a:r>
            <a:r>
              <a:rPr lang="zh-CN" altLang="en-US" sz="2000" b="1" dirty="0" smtClean="0">
                <a:solidFill>
                  <a:srgbClr val="FF0000"/>
                </a:solidFill>
                <a:latin typeface="微软雅黑" pitchFamily="34" charset="-122"/>
                <a:ea typeface="微软雅黑" pitchFamily="34" charset="-122"/>
              </a:rPr>
              <a:t>字迹</a:t>
            </a:r>
            <a:r>
              <a:rPr lang="zh-CN" altLang="en-US" sz="2000" u="sng" dirty="0" smtClean="0">
                <a:latin typeface="微软雅黑" pitchFamily="34" charset="-122"/>
                <a:ea typeface="微软雅黑" pitchFamily="34" charset="-122"/>
              </a:rPr>
              <a:t>应端正、清晰</a:t>
            </a:r>
            <a:r>
              <a:rPr lang="zh-CN" altLang="en-US" sz="2000" dirty="0" smtClean="0">
                <a:latin typeface="微软雅黑" pitchFamily="34" charset="-122"/>
                <a:ea typeface="微软雅黑" pitchFamily="34" charset="-122"/>
              </a:rPr>
              <a:t>。用字、用词符合规范要求。</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按规定</a:t>
            </a:r>
            <a:r>
              <a:rPr lang="zh-CN" altLang="en-US" sz="2000" u="sng" dirty="0" smtClean="0">
                <a:latin typeface="微软雅黑" pitchFamily="34" charset="-122"/>
                <a:ea typeface="微软雅黑" pitchFamily="34" charset="-122"/>
              </a:rPr>
              <a:t>正确、完整地</a:t>
            </a:r>
            <a:r>
              <a:rPr lang="zh-CN" altLang="en-US" sz="2000" b="1" dirty="0" smtClean="0">
                <a:solidFill>
                  <a:srgbClr val="FF0000"/>
                </a:solidFill>
                <a:latin typeface="微软雅黑" pitchFamily="34" charset="-122"/>
                <a:ea typeface="微软雅黑" pitchFamily="34" charset="-122"/>
              </a:rPr>
              <a:t>填写</a:t>
            </a:r>
            <a:r>
              <a:rPr lang="zh-CN" altLang="en-US" sz="2000" dirty="0" smtClean="0">
                <a:latin typeface="微软雅黑" pitchFamily="34" charset="-122"/>
                <a:ea typeface="微软雅黑" pitchFamily="34" charset="-122"/>
              </a:rPr>
              <a:t>各项内容，错漏后果由填写人负责。</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不允许任意更改，特殊情况下</a:t>
            </a:r>
            <a:r>
              <a:rPr lang="zh-CN" altLang="en-US" sz="2000" u="sng" dirty="0" smtClean="0">
                <a:latin typeface="微软雅黑" pitchFamily="34" charset="-122"/>
                <a:ea typeface="微软雅黑" pitchFamily="34" charset="-122"/>
              </a:rPr>
              <a:t>只允许</a:t>
            </a:r>
            <a:r>
              <a:rPr lang="zh-CN" altLang="en-US" sz="2000" b="1" dirty="0" smtClean="0">
                <a:solidFill>
                  <a:srgbClr val="FF0000"/>
                </a:solidFill>
                <a:latin typeface="微软雅黑" pitchFamily="34" charset="-122"/>
                <a:ea typeface="微软雅黑" pitchFamily="34" charset="-122"/>
              </a:rPr>
              <a:t>划改</a:t>
            </a:r>
            <a:r>
              <a:rPr lang="zh-CN" altLang="en-US" sz="2000" dirty="0" smtClean="0">
                <a:latin typeface="微软雅黑" pitchFamily="34" charset="-122"/>
                <a:ea typeface="微软雅黑" pitchFamily="34" charset="-122"/>
              </a:rPr>
              <a:t>（不允许刮改或涂改），即将需要更改之处用细实线划掉，然后填写更改后内容，被划掉部分应能清楚地看出更改前的情况。</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u="sng" dirty="0" smtClean="0">
                <a:latin typeface="微软雅黑" pitchFamily="34" charset="-122"/>
                <a:ea typeface="微软雅黑" pitchFamily="34" charset="-122"/>
              </a:rPr>
              <a:t>一证更改不得超过两处，同一处不允许重复</a:t>
            </a:r>
            <a:r>
              <a:rPr lang="zh-CN" altLang="en-US" sz="2000" b="1" dirty="0">
                <a:solidFill>
                  <a:srgbClr val="FF0000"/>
                </a:solidFill>
                <a:latin typeface="微软雅黑" pitchFamily="34" charset="-122"/>
                <a:ea typeface="微软雅黑" pitchFamily="34" charset="-122"/>
              </a:rPr>
              <a:t>更</a:t>
            </a:r>
            <a:r>
              <a:rPr lang="zh-CN" altLang="en-US" sz="2000" b="1" dirty="0" smtClean="0">
                <a:solidFill>
                  <a:srgbClr val="FF0000"/>
                </a:solidFill>
                <a:latin typeface="微软雅黑" pitchFamily="34" charset="-122"/>
                <a:ea typeface="微软雅黑" pitchFamily="34" charset="-122"/>
              </a:rPr>
              <a:t>改</a:t>
            </a:r>
            <a:r>
              <a:rPr lang="zh-CN" altLang="en-US" sz="2000" dirty="0" smtClean="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通用合格证应有</a:t>
            </a:r>
            <a:r>
              <a:rPr lang="zh-CN" altLang="en-US" sz="2000" b="1" dirty="0" smtClean="0">
                <a:solidFill>
                  <a:srgbClr val="FF0000"/>
                </a:solidFill>
                <a:latin typeface="微软雅黑" pitchFamily="34" charset="-122"/>
                <a:ea typeface="微软雅黑" pitchFamily="34" charset="-122"/>
              </a:rPr>
              <a:t>编号</a:t>
            </a:r>
            <a:r>
              <a:rPr lang="zh-CN" altLang="en-US" sz="2000" dirty="0" smtClean="0">
                <a:latin typeface="微软雅黑" pitchFamily="34" charset="-122"/>
                <a:ea typeface="微软雅黑" pitchFamily="34" charset="-122"/>
              </a:rPr>
              <a:t>，编号方法根据本单位具体情况定。</a:t>
            </a:r>
          </a:p>
        </p:txBody>
      </p:sp>
    </p:spTree>
    <p:extLst>
      <p:ext uri="{BB962C8B-B14F-4D97-AF65-F5344CB8AC3E}">
        <p14:creationId xmlns="" xmlns:p14="http://schemas.microsoft.com/office/powerpoint/2010/main" val="139525738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产品质量证明文件管理</a:t>
            </a:r>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381000" y="1219200"/>
            <a:ext cx="8382000" cy="42165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产品质量证明文件的签发需满足：</a:t>
            </a:r>
            <a:endParaRPr lang="en-US" altLang="zh-CN" sz="1000" dirty="0" smtClean="0">
              <a:solidFill>
                <a:srgbClr val="3333FF"/>
              </a:solidFill>
              <a:latin typeface="华文新魏" pitchFamily="2" charset="-122"/>
              <a:ea typeface="华文新魏" pitchFamily="2"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配套的器材（含原材料、元器件、成件）有</a:t>
            </a:r>
            <a:r>
              <a:rPr lang="zh-CN" altLang="en-US" sz="2000" b="1" dirty="0" smtClean="0">
                <a:solidFill>
                  <a:srgbClr val="FF0000"/>
                </a:solidFill>
                <a:latin typeface="微软雅黑" pitchFamily="34" charset="-122"/>
                <a:ea typeface="微软雅黑" pitchFamily="34" charset="-122"/>
              </a:rPr>
              <a:t>合格证</a:t>
            </a:r>
            <a:r>
              <a:rPr lang="zh-CN" altLang="en-US" sz="2000" dirty="0" smtClean="0">
                <a:latin typeface="微软雅黑" pitchFamily="34" charset="-122"/>
                <a:ea typeface="微软雅黑" pitchFamily="34" charset="-122"/>
              </a:rPr>
              <a:t>，并已经检验合格。</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各</a:t>
            </a:r>
            <a:r>
              <a:rPr lang="zh-CN" altLang="en-US" sz="2000" b="1" dirty="0" smtClean="0">
                <a:solidFill>
                  <a:srgbClr val="FF0000"/>
                </a:solidFill>
                <a:latin typeface="微软雅黑" pitchFamily="34" charset="-122"/>
                <a:ea typeface="微软雅黑" pitchFamily="34" charset="-122"/>
              </a:rPr>
              <a:t>工序</a:t>
            </a:r>
            <a:r>
              <a:rPr lang="zh-CN" altLang="en-US" sz="2000" dirty="0" smtClean="0">
                <a:latin typeface="微软雅黑" pitchFamily="34" charset="-122"/>
                <a:ea typeface="微软雅黑" pitchFamily="34" charset="-122"/>
              </a:rPr>
              <a:t>经检验符合验收依据要求。</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检验过程中发现的</a:t>
            </a:r>
            <a:r>
              <a:rPr lang="zh-CN" altLang="en-US" sz="2000" b="1" dirty="0" smtClean="0">
                <a:solidFill>
                  <a:srgbClr val="FF0000"/>
                </a:solidFill>
                <a:latin typeface="微软雅黑" pitchFamily="34" charset="-122"/>
                <a:ea typeface="微软雅黑" pitchFamily="34" charset="-122"/>
              </a:rPr>
              <a:t>质量问题均已处理</a:t>
            </a:r>
            <a:r>
              <a:rPr lang="zh-CN" altLang="en-US" sz="2000" dirty="0" smtClean="0">
                <a:latin typeface="微软雅黑" pitchFamily="34" charset="-122"/>
                <a:ea typeface="微软雅黑" pitchFamily="34" charset="-122"/>
              </a:rPr>
              <a:t>并有结论。</a:t>
            </a:r>
            <a:endParaRPr lang="en-US" altLang="zh-CN" sz="2000" dirty="0" smtClean="0">
              <a:latin typeface="微软雅黑" pitchFamily="34" charset="-122"/>
              <a:ea typeface="微软雅黑" pitchFamily="34" charset="-122"/>
            </a:endParaRP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质量控制</a:t>
            </a:r>
            <a:r>
              <a:rPr lang="zh-CN" altLang="en-US" sz="2000" b="1" dirty="0" smtClean="0">
                <a:solidFill>
                  <a:srgbClr val="FF0000"/>
                </a:solidFill>
                <a:latin typeface="微软雅黑" pitchFamily="34" charset="-122"/>
                <a:ea typeface="微软雅黑" pitchFamily="34" charset="-122"/>
              </a:rPr>
              <a:t>记录卡</a:t>
            </a:r>
            <a:r>
              <a:rPr lang="zh-CN" altLang="en-US" sz="2000" dirty="0" smtClean="0">
                <a:latin typeface="微软雅黑" pitchFamily="34" charset="-122"/>
                <a:ea typeface="微软雅黑" pitchFamily="34" charset="-122"/>
              </a:rPr>
              <a:t>（工艺流程卡）</a:t>
            </a:r>
            <a:r>
              <a:rPr lang="zh-CN" altLang="en-US" sz="2000" b="1" dirty="0" smtClean="0">
                <a:solidFill>
                  <a:srgbClr val="FF0000"/>
                </a:solidFill>
                <a:latin typeface="微软雅黑" pitchFamily="34" charset="-122"/>
                <a:ea typeface="微软雅黑" pitchFamily="34" charset="-122"/>
              </a:rPr>
              <a:t>齐全</a:t>
            </a:r>
            <a:r>
              <a:rPr lang="zh-CN" altLang="en-US" sz="2000" dirty="0" smtClean="0">
                <a:latin typeface="微软雅黑" pitchFamily="34" charset="-122"/>
                <a:ea typeface="微软雅黑" pitchFamily="34" charset="-122"/>
              </a:rPr>
              <a:t>，各工序有留名及检验印章。</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有关质量</a:t>
            </a:r>
            <a:r>
              <a:rPr lang="zh-CN" altLang="en-US" sz="2000" b="1" dirty="0" smtClean="0">
                <a:solidFill>
                  <a:srgbClr val="FF0000"/>
                </a:solidFill>
                <a:latin typeface="微软雅黑" pitchFamily="34" charset="-122"/>
                <a:ea typeface="微软雅黑" pitchFamily="34" charset="-122"/>
              </a:rPr>
              <a:t>证明文件齐全</a:t>
            </a:r>
            <a:r>
              <a:rPr lang="zh-CN" altLang="en-US" sz="2000" dirty="0" smtClean="0">
                <a:latin typeface="微软雅黑" pitchFamily="34" charset="-122"/>
                <a:ea typeface="微软雅黑" pitchFamily="34" charset="-122"/>
              </a:rPr>
              <a:t>，符合规定要求。</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按有关规定产品进行了</a:t>
            </a:r>
            <a:r>
              <a:rPr lang="zh-CN" altLang="en-US" sz="2000" b="1" dirty="0" smtClean="0">
                <a:solidFill>
                  <a:srgbClr val="FF0000"/>
                </a:solidFill>
                <a:latin typeface="微软雅黑" pitchFamily="34" charset="-122"/>
                <a:ea typeface="微软雅黑" pitchFamily="34" charset="-122"/>
              </a:rPr>
              <a:t>复查、总检、质量评审</a:t>
            </a:r>
            <a:r>
              <a:rPr lang="zh-CN" altLang="en-US" sz="2000" dirty="0" smtClean="0">
                <a:latin typeface="微软雅黑" pitchFamily="34" charset="-122"/>
                <a:ea typeface="微软雅黑" pitchFamily="34" charset="-122"/>
              </a:rPr>
              <a:t>等。</a:t>
            </a:r>
          </a:p>
          <a:p>
            <a:pPr lvl="2" indent="-457200">
              <a:lnSpc>
                <a:spcPct val="150000"/>
              </a:lnSpc>
              <a:buFont typeface="+mj-lt"/>
              <a:buAutoNum type="arabicPeriod"/>
            </a:pPr>
            <a:r>
              <a:rPr lang="zh-CN" altLang="en-US" sz="2000" dirty="0" smtClean="0">
                <a:latin typeface="微软雅黑" pitchFamily="34" charset="-122"/>
                <a:ea typeface="微软雅黑" pitchFamily="34" charset="-122"/>
              </a:rPr>
              <a:t>产品封存、</a:t>
            </a:r>
            <a:r>
              <a:rPr lang="zh-CN" altLang="en-US" sz="2000" b="1" dirty="0" smtClean="0">
                <a:solidFill>
                  <a:srgbClr val="FF0000"/>
                </a:solidFill>
                <a:latin typeface="微软雅黑" pitchFamily="34" charset="-122"/>
                <a:ea typeface="微软雅黑" pitchFamily="34" charset="-122"/>
              </a:rPr>
              <a:t>包装</a:t>
            </a:r>
            <a:r>
              <a:rPr lang="zh-CN" altLang="en-US" sz="2000" dirty="0" smtClean="0">
                <a:latin typeface="微软雅黑" pitchFamily="34" charset="-122"/>
                <a:ea typeface="微软雅黑" pitchFamily="34" charset="-122"/>
              </a:rPr>
              <a:t>质量符合规定要求。</a:t>
            </a:r>
          </a:p>
        </p:txBody>
      </p:sp>
    </p:spTree>
    <p:extLst>
      <p:ext uri="{BB962C8B-B14F-4D97-AF65-F5344CB8AC3E}">
        <p14:creationId xmlns="" xmlns:p14="http://schemas.microsoft.com/office/powerpoint/2010/main" val="139525738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2124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设备工装计量器具</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使用的检查与监督</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505953" y="6061670"/>
            <a:ext cx="95410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10</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915240154"/>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设备使用的检查与监督</a:t>
            </a:r>
            <a:br>
              <a:rPr lang="zh-CN" altLang="en-US" sz="3600" dirty="0" smtClean="0">
                <a:solidFill>
                  <a:schemeClr val="accent2"/>
                </a:solidFill>
                <a:latin typeface="华文新魏" pitchFamily="2" charset="-122"/>
                <a:ea typeface="华文新魏" pitchFamily="2" charset="-122"/>
              </a:rPr>
            </a:b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8013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这里的</a:t>
            </a:r>
            <a:r>
              <a:rPr lang="zh-CN" altLang="en-US" sz="2800" b="1" dirty="0" smtClean="0">
                <a:solidFill>
                  <a:srgbClr val="3333FF"/>
                </a:solidFill>
                <a:latin typeface="华文新魏" pitchFamily="2" charset="-122"/>
                <a:ea typeface="华文新魏" pitchFamily="2" charset="-122"/>
              </a:rPr>
              <a:t>设备</a:t>
            </a:r>
            <a:endParaRPr lang="en-US" altLang="zh-CN" sz="2800" b="1" dirty="0" smtClean="0">
              <a:solidFill>
                <a:srgbClr val="3333FF"/>
              </a:solidFill>
              <a:latin typeface="华文新魏" pitchFamily="2" charset="-122"/>
              <a:ea typeface="华文新魏" pitchFamily="2" charset="-122"/>
            </a:endParaRPr>
          </a:p>
          <a:p>
            <a:pPr lvl="1">
              <a:lnSpc>
                <a:spcPct val="150000"/>
              </a:lnSpc>
              <a:spcBef>
                <a:spcPts val="600"/>
              </a:spcBef>
              <a:buFont typeface="Wingdings" pitchFamily="2" charset="2"/>
              <a:buChar char="p"/>
            </a:pPr>
            <a:r>
              <a:rPr lang="zh-CN" altLang="en-US" sz="2000" dirty="0" smtClean="0">
                <a:latin typeface="微软雅黑" pitchFamily="34" charset="-122"/>
                <a:ea typeface="微软雅黑" pitchFamily="34" charset="-122"/>
              </a:rPr>
              <a:t>是</a:t>
            </a:r>
            <a:r>
              <a:rPr lang="zh-CN" altLang="en-US" sz="2000" dirty="0">
                <a:latin typeface="微软雅黑" pitchFamily="34" charset="-122"/>
                <a:ea typeface="微软雅黑" pitchFamily="34" charset="-122"/>
              </a:rPr>
              <a:t>指产品生产过程中加工、试验所用的机器设备和试验装置等。</a:t>
            </a:r>
          </a:p>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检验人员应对下述情况进行监督：</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设备</a:t>
            </a:r>
            <a:r>
              <a:rPr lang="zh-CN" altLang="en-US" sz="2000" b="1" dirty="0" smtClean="0">
                <a:solidFill>
                  <a:srgbClr val="FF0000"/>
                </a:solidFill>
                <a:latin typeface="微软雅黑" pitchFamily="34" charset="-122"/>
                <a:ea typeface="微软雅黑" pitchFamily="34" charset="-122"/>
              </a:rPr>
              <a:t>精度</a:t>
            </a:r>
            <a:r>
              <a:rPr lang="zh-CN" altLang="en-US" sz="2000" dirty="0" smtClean="0">
                <a:latin typeface="微软雅黑" pitchFamily="34" charset="-122"/>
                <a:ea typeface="微软雅黑" pitchFamily="34" charset="-122"/>
              </a:rPr>
              <a:t>应满足工艺要求；</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设备应按规定进行</a:t>
            </a:r>
            <a:r>
              <a:rPr lang="zh-CN" altLang="en-US" sz="2000" b="1" dirty="0" smtClean="0">
                <a:solidFill>
                  <a:srgbClr val="FF0000"/>
                </a:solidFill>
                <a:latin typeface="微软雅黑" pitchFamily="34" charset="-122"/>
                <a:ea typeface="微软雅黑" pitchFamily="34" charset="-122"/>
              </a:rPr>
              <a:t>校验</a:t>
            </a:r>
            <a:r>
              <a:rPr lang="zh-CN" altLang="en-US" sz="2000" dirty="0" smtClean="0">
                <a:latin typeface="微软雅黑" pitchFamily="34" charset="-122"/>
                <a:ea typeface="微软雅黑" pitchFamily="34" charset="-122"/>
              </a:rPr>
              <a:t>，合格标识清楚，在校验有效期内；</a:t>
            </a:r>
          </a:p>
          <a:p>
            <a:pPr lvl="2" indent="-457200">
              <a:lnSpc>
                <a:spcPct val="150000"/>
              </a:lnSpc>
              <a:buFont typeface="Wingdings" pitchFamily="2" charset="2"/>
              <a:buChar char="Ø"/>
            </a:pPr>
            <a:r>
              <a:rPr lang="zh-CN" altLang="en-US" sz="2000" b="1" dirty="0" smtClean="0">
                <a:solidFill>
                  <a:srgbClr val="FF0000"/>
                </a:solidFill>
                <a:latin typeface="微软雅黑" pitchFamily="34" charset="-122"/>
                <a:ea typeface="微软雅黑" pitchFamily="34" charset="-122"/>
              </a:rPr>
              <a:t>按规定使用</a:t>
            </a:r>
            <a:r>
              <a:rPr lang="zh-CN" altLang="en-US" sz="2000" dirty="0" smtClean="0">
                <a:latin typeface="微软雅黑" pitchFamily="34" charset="-122"/>
                <a:ea typeface="微软雅黑" pitchFamily="34" charset="-122"/>
              </a:rPr>
              <a:t>、保养和维护，不得随意动用和拆装；</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当发现设备运转不良或产品质量发生</a:t>
            </a:r>
            <a:r>
              <a:rPr lang="zh-CN" altLang="en-US" sz="2000" b="1" dirty="0" smtClean="0">
                <a:solidFill>
                  <a:srgbClr val="FF0000"/>
                </a:solidFill>
                <a:latin typeface="微软雅黑" pitchFamily="34" charset="-122"/>
                <a:ea typeface="微软雅黑" pitchFamily="34" charset="-122"/>
              </a:rPr>
              <a:t>异常</a:t>
            </a:r>
            <a:r>
              <a:rPr lang="zh-CN" altLang="en-US" sz="2000" dirty="0" smtClean="0">
                <a:latin typeface="微软雅黑" pitchFamily="34" charset="-122"/>
                <a:ea typeface="微软雅黑" pitchFamily="34" charset="-122"/>
              </a:rPr>
              <a:t>波动不能排除设备故障原因时，应停止该设备的使用并采取措施修理或校验：</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当设备经过维修、搬移等，准备用于加工时，应对设备状态进行</a:t>
            </a:r>
            <a:r>
              <a:rPr lang="zh-CN" altLang="en-US" sz="2000" b="1" dirty="0" smtClean="0">
                <a:solidFill>
                  <a:srgbClr val="FF0000"/>
                </a:solidFill>
                <a:latin typeface="微软雅黑" pitchFamily="34" charset="-122"/>
                <a:ea typeface="微软雅黑" pitchFamily="34" charset="-122"/>
              </a:rPr>
              <a:t>重新确认</a:t>
            </a:r>
            <a:r>
              <a:rPr lang="zh-CN" altLang="en-US" sz="2000" dirty="0" smtClean="0">
                <a:latin typeface="微软雅黑" pitchFamily="34" charset="-122"/>
                <a:ea typeface="微软雅黑" pitchFamily="34" charset="-122"/>
              </a:rPr>
              <a:t>。</a:t>
            </a:r>
          </a:p>
        </p:txBody>
      </p:sp>
    </p:spTree>
    <p:extLst>
      <p:ext uri="{BB962C8B-B14F-4D97-AF65-F5344CB8AC3E}">
        <p14:creationId xmlns="" xmlns:p14="http://schemas.microsoft.com/office/powerpoint/2010/main" val="379145147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工装使用的质量检查与监督</a:t>
            </a:r>
            <a:br>
              <a:rPr lang="zh-CN" altLang="en-US" sz="3600" dirty="0" smtClean="0">
                <a:solidFill>
                  <a:schemeClr val="accent2"/>
                </a:solidFill>
                <a:latin typeface="华文新魏" pitchFamily="2" charset="-122"/>
                <a:ea typeface="华文新魏" pitchFamily="2" charset="-122"/>
              </a:rPr>
            </a:b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8013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这里的</a:t>
            </a:r>
            <a:r>
              <a:rPr lang="zh-CN" altLang="en-US" sz="2800" b="1" dirty="0" smtClean="0">
                <a:solidFill>
                  <a:srgbClr val="3333FF"/>
                </a:solidFill>
                <a:latin typeface="华文新魏" pitchFamily="2" charset="-122"/>
                <a:ea typeface="华文新魏" pitchFamily="2" charset="-122"/>
              </a:rPr>
              <a:t>工装</a:t>
            </a:r>
            <a:endParaRPr lang="en-US" altLang="zh-CN" sz="2800" b="1" dirty="0" smtClean="0">
              <a:solidFill>
                <a:srgbClr val="3333FF"/>
              </a:solidFill>
              <a:latin typeface="华文新魏" pitchFamily="2" charset="-122"/>
              <a:ea typeface="华文新魏" pitchFamily="2" charset="-122"/>
            </a:endParaRPr>
          </a:p>
          <a:p>
            <a:pPr lvl="1">
              <a:lnSpc>
                <a:spcPct val="150000"/>
              </a:lnSpc>
              <a:spcBef>
                <a:spcPts val="600"/>
              </a:spcBef>
              <a:buFont typeface="Wingdings" pitchFamily="2" charset="2"/>
              <a:buChar char="p"/>
            </a:pPr>
            <a:r>
              <a:rPr lang="zh-CN" altLang="en-US" sz="2000" dirty="0" smtClean="0">
                <a:latin typeface="微软雅黑" pitchFamily="34" charset="-122"/>
                <a:ea typeface="微软雅黑" pitchFamily="34" charset="-122"/>
              </a:rPr>
              <a:t>指是生产、加工过程中所需的型架、夹具、模具、刀具、专用量具、样板、标准样件及辅助工具等。</a:t>
            </a:r>
          </a:p>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对工装使用的质量控制要求：</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工装应按规定进行</a:t>
            </a:r>
            <a:r>
              <a:rPr lang="zh-CN" altLang="en-US" sz="2000" b="1" dirty="0" smtClean="0">
                <a:solidFill>
                  <a:srgbClr val="FF0000"/>
                </a:solidFill>
                <a:latin typeface="微软雅黑" pitchFamily="34" charset="-122"/>
                <a:ea typeface="微软雅黑" pitchFamily="34" charset="-122"/>
              </a:rPr>
              <a:t>定期检查</a:t>
            </a:r>
            <a:r>
              <a:rPr lang="zh-CN" altLang="en-US" sz="2000" dirty="0" smtClean="0">
                <a:latin typeface="微软雅黑" pitchFamily="34" charset="-122"/>
                <a:ea typeface="微软雅黑" pitchFamily="34" charset="-122"/>
              </a:rPr>
              <a:t>，使用时质量状态明确；</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发现工装</a:t>
            </a:r>
            <a:r>
              <a:rPr lang="zh-CN" altLang="en-US" sz="2000" b="1" dirty="0" smtClean="0">
                <a:solidFill>
                  <a:srgbClr val="FF0000"/>
                </a:solidFill>
                <a:latin typeface="微软雅黑" pitchFamily="34" charset="-122"/>
                <a:ea typeface="微软雅黑" pitchFamily="34" charset="-122"/>
              </a:rPr>
              <a:t>故障</a:t>
            </a:r>
            <a:r>
              <a:rPr lang="zh-CN" altLang="en-US" sz="2000" dirty="0" smtClean="0">
                <a:latin typeface="微软雅黑" pitchFamily="34" charset="-122"/>
                <a:ea typeface="微软雅黑" pitchFamily="34" charset="-122"/>
              </a:rPr>
              <a:t>，应立即停用并报告；</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检验样板及标准样件应</a:t>
            </a:r>
            <a:r>
              <a:rPr lang="zh-CN" altLang="en-US" sz="2000" b="1" dirty="0" smtClean="0">
                <a:solidFill>
                  <a:srgbClr val="FF0000"/>
                </a:solidFill>
                <a:latin typeface="微软雅黑" pitchFamily="34" charset="-122"/>
                <a:ea typeface="微软雅黑" pitchFamily="34" charset="-122"/>
              </a:rPr>
              <a:t>专人保管</a:t>
            </a:r>
            <a:r>
              <a:rPr lang="zh-CN" altLang="en-US" sz="2000" dirty="0" smtClean="0">
                <a:latin typeface="微软雅黑" pitchFamily="34" charset="-122"/>
                <a:ea typeface="微软雅黑" pitchFamily="34" charset="-122"/>
              </a:rPr>
              <a:t>、按规定存放和保护；</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使用</a:t>
            </a:r>
            <a:r>
              <a:rPr lang="zh-CN" altLang="en-US" sz="2000" b="1" dirty="0" smtClean="0">
                <a:solidFill>
                  <a:srgbClr val="FF0000"/>
                </a:solidFill>
                <a:latin typeface="微软雅黑" pitchFamily="34" charset="-122"/>
                <a:ea typeface="微软雅黑" pitchFamily="34" charset="-122"/>
              </a:rPr>
              <a:t>样板</a:t>
            </a:r>
            <a:r>
              <a:rPr lang="zh-CN" altLang="en-US" sz="2000" dirty="0" smtClean="0">
                <a:latin typeface="微软雅黑" pitchFamily="34" charset="-122"/>
                <a:ea typeface="微软雅黑" pitchFamily="34" charset="-122"/>
              </a:rPr>
              <a:t>检验产品时，严禁采用有损坏可能的暴力行为；</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样板使用者严禁拆装、修理样板；</a:t>
            </a:r>
          </a:p>
          <a:p>
            <a:pPr lvl="2" indent="-457200">
              <a:lnSpc>
                <a:spcPct val="150000"/>
              </a:lnSpc>
              <a:buFont typeface="Wingdings" pitchFamily="2" charset="2"/>
              <a:buChar char="Ø"/>
            </a:pPr>
            <a:r>
              <a:rPr lang="zh-CN" altLang="en-US" sz="2000" b="1" dirty="0" smtClean="0">
                <a:solidFill>
                  <a:srgbClr val="FF0000"/>
                </a:solidFill>
                <a:latin typeface="微软雅黑" pitchFamily="34" charset="-122"/>
                <a:ea typeface="微软雅黑" pitchFamily="34" charset="-122"/>
              </a:rPr>
              <a:t>失效</a:t>
            </a:r>
            <a:r>
              <a:rPr lang="zh-CN" altLang="en-US" sz="2000" dirty="0" smtClean="0">
                <a:latin typeface="微软雅黑" pitchFamily="34" charset="-122"/>
                <a:ea typeface="微软雅黑" pitchFamily="34" charset="-122"/>
              </a:rPr>
              <a:t>后采用该标准样件检验通过的产品应重新检验。</a:t>
            </a:r>
          </a:p>
        </p:txBody>
      </p:sp>
    </p:spTree>
    <p:extLst>
      <p:ext uri="{BB962C8B-B14F-4D97-AF65-F5344CB8AC3E}">
        <p14:creationId xmlns="" xmlns:p14="http://schemas.microsoft.com/office/powerpoint/2010/main" val="413308185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152400" y="4572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测量设备使用的质量检查与监督</a:t>
            </a:r>
            <a:br>
              <a:rPr lang="zh-CN" altLang="en-US" sz="3200" dirty="0" smtClean="0">
                <a:solidFill>
                  <a:schemeClr val="accent2"/>
                </a:solidFill>
                <a:latin typeface="华文新魏" pitchFamily="2" charset="-122"/>
                <a:ea typeface="华文新魏" pitchFamily="2" charset="-122"/>
              </a:rPr>
            </a:br>
            <a:endParaRPr lang="zh-CN" altLang="en-US" sz="2400" dirty="0" smtClean="0"/>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20467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测量设备分类</a:t>
            </a:r>
            <a:endParaRPr lang="en-US" altLang="zh-CN" sz="2800" dirty="0" smtClean="0">
              <a:solidFill>
                <a:srgbClr val="3333FF"/>
              </a:solidFill>
              <a:latin typeface="华文新魏" pitchFamily="2" charset="-122"/>
              <a:ea typeface="华文新魏" pitchFamily="2" charset="-122"/>
            </a:endParaRPr>
          </a:p>
          <a:p>
            <a:pPr>
              <a:spcBef>
                <a:spcPts val="600"/>
              </a:spcBef>
              <a:buFont typeface="Wingdings" pitchFamily="2" charset="2"/>
              <a:buChar char="p"/>
            </a:pPr>
            <a:endParaRPr lang="en-US" altLang="zh-CN" sz="2800" dirty="0" smtClean="0">
              <a:solidFill>
                <a:srgbClr val="3333FF"/>
              </a:solidFill>
              <a:latin typeface="华文新魏" pitchFamily="2" charset="-122"/>
              <a:ea typeface="华文新魏" pitchFamily="2" charset="-122"/>
            </a:endParaRPr>
          </a:p>
          <a:p>
            <a:pPr>
              <a:spcBef>
                <a:spcPts val="600"/>
              </a:spcBef>
              <a:buFont typeface="Wingdings" pitchFamily="2" charset="2"/>
              <a:buChar char="p"/>
            </a:pPr>
            <a:endParaRPr lang="en-US" altLang="zh-CN" sz="2800" dirty="0">
              <a:solidFill>
                <a:srgbClr val="3333FF"/>
              </a:solidFill>
              <a:latin typeface="华文新魏" pitchFamily="2" charset="-122"/>
              <a:ea typeface="华文新魏" pitchFamily="2" charset="-122"/>
            </a:endParaRPr>
          </a:p>
          <a:p>
            <a:pPr>
              <a:spcBef>
                <a:spcPts val="600"/>
              </a:spcBef>
              <a:buFont typeface="Wingdings" pitchFamily="2" charset="2"/>
              <a:buChar char="p"/>
            </a:pPr>
            <a:endParaRPr lang="en-US" altLang="zh-CN" sz="2800" dirty="0" smtClean="0">
              <a:solidFill>
                <a:srgbClr val="3333FF"/>
              </a:solidFill>
              <a:latin typeface="华文新魏" pitchFamily="2" charset="-122"/>
              <a:ea typeface="华文新魏" pitchFamily="2" charset="-122"/>
            </a:endParaRPr>
          </a:p>
        </p:txBody>
      </p:sp>
      <p:graphicFrame>
        <p:nvGraphicFramePr>
          <p:cNvPr id="3" name="图示 2"/>
          <p:cNvGraphicFramePr/>
          <p:nvPr>
            <p:extLst>
              <p:ext uri="{D42A27DB-BD31-4B8C-83A1-F6EECF244321}">
                <p14:modId xmlns="" xmlns:p14="http://schemas.microsoft.com/office/powerpoint/2010/main" val="3717614825"/>
              </p:ext>
            </p:extLst>
          </p:nvPr>
        </p:nvGraphicFramePr>
        <p:xfrm>
          <a:off x="914400" y="1676400"/>
          <a:ext cx="7239000" cy="205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5" name="图示 24"/>
          <p:cNvGraphicFramePr/>
          <p:nvPr>
            <p:extLst>
              <p:ext uri="{D42A27DB-BD31-4B8C-83A1-F6EECF244321}">
                <p14:modId xmlns="" xmlns:p14="http://schemas.microsoft.com/office/powerpoint/2010/main" val="2047051177"/>
              </p:ext>
            </p:extLst>
          </p:nvPr>
        </p:nvGraphicFramePr>
        <p:xfrm>
          <a:off x="1447800" y="3886200"/>
          <a:ext cx="6096000" cy="16637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 xmlns:p14="http://schemas.microsoft.com/office/powerpoint/2010/main" val="4269257253"/>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152400" y="4572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测量设备使用的质量检查与监督</a:t>
            </a:r>
            <a:br>
              <a:rPr lang="zh-CN" altLang="en-US" sz="3200" dirty="0" smtClean="0">
                <a:solidFill>
                  <a:schemeClr val="accent2"/>
                </a:solidFill>
                <a:latin typeface="华文新魏" pitchFamily="2" charset="-122"/>
                <a:ea typeface="华文新魏" pitchFamily="2" charset="-122"/>
              </a:rPr>
            </a:br>
            <a:endParaRPr lang="zh-CN" altLang="en-US" sz="2400" dirty="0" smtClean="0"/>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15388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测量设备状态标识</a:t>
            </a:r>
            <a:endParaRPr lang="en-US" altLang="zh-CN" sz="2800" dirty="0" smtClean="0">
              <a:solidFill>
                <a:srgbClr val="3333FF"/>
              </a:solidFill>
              <a:latin typeface="华文新魏" pitchFamily="2" charset="-122"/>
              <a:ea typeface="华文新魏" pitchFamily="2" charset="-122"/>
            </a:endParaRPr>
          </a:p>
          <a:p>
            <a:pPr>
              <a:spcBef>
                <a:spcPts val="600"/>
              </a:spcBef>
              <a:buFont typeface="Wingdings" pitchFamily="2" charset="2"/>
              <a:buChar char="p"/>
            </a:pPr>
            <a:endParaRPr lang="en-US" altLang="zh-CN" sz="2800" dirty="0">
              <a:solidFill>
                <a:srgbClr val="3333FF"/>
              </a:solidFill>
              <a:latin typeface="华文新魏" pitchFamily="2" charset="-122"/>
              <a:ea typeface="华文新魏" pitchFamily="2" charset="-122"/>
            </a:endParaRPr>
          </a:p>
          <a:p>
            <a:pPr>
              <a:spcBef>
                <a:spcPts val="600"/>
              </a:spcBef>
              <a:buFont typeface="Wingdings" pitchFamily="2" charset="2"/>
              <a:buChar char="p"/>
            </a:pPr>
            <a:endParaRPr lang="en-US" altLang="zh-CN" sz="2800" dirty="0" smtClean="0">
              <a:solidFill>
                <a:srgbClr val="3333FF"/>
              </a:solidFill>
              <a:latin typeface="华文新魏" pitchFamily="2" charset="-122"/>
              <a:ea typeface="华文新魏" pitchFamily="2" charset="-122"/>
            </a:endParaRPr>
          </a:p>
        </p:txBody>
      </p:sp>
      <p:graphicFrame>
        <p:nvGraphicFramePr>
          <p:cNvPr id="2" name="图示 1"/>
          <p:cNvGraphicFramePr/>
          <p:nvPr>
            <p:extLst>
              <p:ext uri="{D42A27DB-BD31-4B8C-83A1-F6EECF244321}">
                <p14:modId xmlns="" xmlns:p14="http://schemas.microsoft.com/office/powerpoint/2010/main" val="2775728616"/>
              </p:ext>
            </p:extLst>
          </p:nvPr>
        </p:nvGraphicFramePr>
        <p:xfrm>
          <a:off x="1524000" y="18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6405977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工装使用的质量检查与监督</a:t>
            </a:r>
            <a:br>
              <a:rPr lang="zh-CN" altLang="en-US" sz="3600" dirty="0" smtClean="0">
                <a:solidFill>
                  <a:schemeClr val="accent2"/>
                </a:solidFill>
                <a:latin typeface="华文新魏" pitchFamily="2" charset="-122"/>
                <a:ea typeface="华文新魏" pitchFamily="2" charset="-122"/>
              </a:rPr>
            </a:br>
            <a:endParaRPr lang="zh-CN" altLang="en-US" sz="2800" dirty="0" smtClean="0"/>
          </a:p>
        </p:txBody>
      </p:sp>
      <p:sp>
        <p:nvSpPr>
          <p:cNvPr id="1075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1075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1075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107526" name="矩形 1"/>
          <p:cNvSpPr>
            <a:spLocks noChangeArrowheads="1"/>
          </p:cNvSpPr>
          <p:nvPr/>
        </p:nvSpPr>
        <p:spPr bwMode="auto">
          <a:xfrm>
            <a:off x="533400" y="1219200"/>
            <a:ext cx="8077200" cy="48013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这里的</a:t>
            </a:r>
            <a:r>
              <a:rPr lang="zh-CN" altLang="en-US" sz="2800" b="1" dirty="0" smtClean="0">
                <a:solidFill>
                  <a:srgbClr val="3333FF"/>
                </a:solidFill>
                <a:latin typeface="华文新魏" pitchFamily="2" charset="-122"/>
                <a:ea typeface="华文新魏" pitchFamily="2" charset="-122"/>
              </a:rPr>
              <a:t>工装</a:t>
            </a:r>
            <a:endParaRPr lang="en-US" altLang="zh-CN" sz="2800" b="1" dirty="0" smtClean="0">
              <a:solidFill>
                <a:srgbClr val="3333FF"/>
              </a:solidFill>
              <a:latin typeface="华文新魏" pitchFamily="2" charset="-122"/>
              <a:ea typeface="华文新魏" pitchFamily="2" charset="-122"/>
            </a:endParaRPr>
          </a:p>
          <a:p>
            <a:pPr lvl="1">
              <a:lnSpc>
                <a:spcPct val="150000"/>
              </a:lnSpc>
              <a:spcBef>
                <a:spcPts val="600"/>
              </a:spcBef>
              <a:buFont typeface="Wingdings" pitchFamily="2" charset="2"/>
              <a:buChar char="p"/>
            </a:pPr>
            <a:r>
              <a:rPr lang="zh-CN" altLang="en-US" sz="2000" dirty="0" smtClean="0">
                <a:latin typeface="微软雅黑" pitchFamily="34" charset="-122"/>
                <a:ea typeface="微软雅黑" pitchFamily="34" charset="-122"/>
              </a:rPr>
              <a:t>指是生产、加工过程中所需的型架、夹具、模具、刀具、专用量具、样板、标准样件及辅助工具等。</a:t>
            </a:r>
          </a:p>
          <a:p>
            <a:pPr>
              <a:spcBef>
                <a:spcPts val="600"/>
              </a:spcBef>
              <a:buFont typeface="Wingdings" pitchFamily="2" charset="2"/>
              <a:buChar char="p"/>
            </a:pPr>
            <a:r>
              <a:rPr lang="zh-CN" altLang="en-US" sz="2800" dirty="0" smtClean="0">
                <a:solidFill>
                  <a:srgbClr val="3333FF"/>
                </a:solidFill>
                <a:latin typeface="华文新魏" pitchFamily="2" charset="-122"/>
                <a:ea typeface="华文新魏" pitchFamily="2" charset="-122"/>
              </a:rPr>
              <a:t>对测量设备使用的检查与监督要求</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现场使用的测量设备</a:t>
            </a:r>
            <a:r>
              <a:rPr lang="zh-CN" altLang="en-US" sz="2000" b="1" dirty="0" smtClean="0">
                <a:solidFill>
                  <a:srgbClr val="CC3300"/>
                </a:solidFill>
                <a:latin typeface="微软雅黑" pitchFamily="34" charset="-122"/>
                <a:ea typeface="微软雅黑" pitchFamily="34" charset="-122"/>
              </a:rPr>
              <a:t>准确度</a:t>
            </a:r>
            <a:r>
              <a:rPr lang="zh-CN" altLang="en-US" sz="2000" dirty="0" smtClean="0">
                <a:latin typeface="微软雅黑" pitchFamily="34" charset="-122"/>
                <a:ea typeface="微软雅黑" pitchFamily="34" charset="-122"/>
              </a:rPr>
              <a:t>应满足实际使用要求，且挂有计量状态</a:t>
            </a:r>
            <a:r>
              <a:rPr lang="zh-CN" altLang="en-US" sz="2000" b="1" dirty="0" smtClean="0">
                <a:solidFill>
                  <a:srgbClr val="CC3300"/>
                </a:solidFill>
                <a:latin typeface="微软雅黑" pitchFamily="34" charset="-122"/>
                <a:ea typeface="微软雅黑" pitchFamily="34" charset="-122"/>
              </a:rPr>
              <a:t>标识</a:t>
            </a:r>
            <a:r>
              <a:rPr lang="zh-CN" altLang="en-US" sz="2000" dirty="0" smtClean="0">
                <a:latin typeface="微软雅黑" pitchFamily="34" charset="-122"/>
                <a:ea typeface="微软雅黑" pitchFamily="34" charset="-122"/>
              </a:rPr>
              <a:t>，在使用</a:t>
            </a:r>
            <a:r>
              <a:rPr lang="zh-CN" altLang="en-US" sz="2000" b="1" dirty="0" smtClean="0">
                <a:solidFill>
                  <a:srgbClr val="CC3300"/>
                </a:solidFill>
                <a:latin typeface="微软雅黑" pitchFamily="34" charset="-122"/>
                <a:ea typeface="微软雅黑" pitchFamily="34" charset="-122"/>
              </a:rPr>
              <a:t>有效期</a:t>
            </a:r>
            <a:r>
              <a:rPr lang="zh-CN" altLang="en-US" sz="2000" dirty="0" smtClean="0">
                <a:latin typeface="微软雅黑" pitchFamily="34" charset="-122"/>
                <a:ea typeface="微软雅黑" pitchFamily="34" charset="-122"/>
              </a:rPr>
              <a:t>内：</a:t>
            </a: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测量设备应有</a:t>
            </a:r>
            <a:r>
              <a:rPr lang="zh-CN" altLang="en-US" sz="2000" b="1" dirty="0" smtClean="0">
                <a:solidFill>
                  <a:srgbClr val="CC3300"/>
                </a:solidFill>
                <a:latin typeface="微软雅黑" pitchFamily="34" charset="-122"/>
                <a:ea typeface="微软雅黑" pitchFamily="34" charset="-122"/>
              </a:rPr>
              <a:t>专人</a:t>
            </a:r>
            <a:r>
              <a:rPr lang="zh-CN" altLang="en-US" sz="2000" dirty="0" smtClean="0">
                <a:latin typeface="微软雅黑" pitchFamily="34" charset="-122"/>
                <a:ea typeface="微软雅黑" pitchFamily="34" charset="-122"/>
              </a:rPr>
              <a:t>使用、保管，按操作规程（方法）使用；</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确保在规定的环境条件下使用；</a:t>
            </a:r>
            <a:endParaRPr lang="en-US" altLang="zh-CN" sz="2000" dirty="0" smtClean="0">
              <a:latin typeface="微软雅黑" pitchFamily="34" charset="-122"/>
              <a:ea typeface="微软雅黑" pitchFamily="34" charset="-122"/>
            </a:endParaRPr>
          </a:p>
          <a:p>
            <a:pPr lvl="2" indent="-457200">
              <a:lnSpc>
                <a:spcPct val="150000"/>
              </a:lnSpc>
              <a:buFont typeface="Wingdings" pitchFamily="2" charset="2"/>
              <a:buChar char="Ø"/>
            </a:pPr>
            <a:r>
              <a:rPr lang="zh-CN" altLang="en-US" sz="2000" dirty="0" smtClean="0">
                <a:latin typeface="微软雅黑" pitchFamily="34" charset="-122"/>
                <a:ea typeface="微软雅黑" pitchFamily="34" charset="-122"/>
              </a:rPr>
              <a:t>检验人员有指导义务，防止操作人员错误使用造成产品质量问题。</a:t>
            </a:r>
          </a:p>
        </p:txBody>
      </p:sp>
    </p:spTree>
    <p:extLst>
      <p:ext uri="{BB962C8B-B14F-4D97-AF65-F5344CB8AC3E}">
        <p14:creationId xmlns="" xmlns:p14="http://schemas.microsoft.com/office/powerpoint/2010/main" val="1640832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检验的职能</a:t>
            </a:r>
            <a:r>
              <a:rPr lang="en-US" altLang="zh-CN" smtClean="0">
                <a:solidFill>
                  <a:schemeClr val="accent2"/>
                </a:solidFill>
                <a:latin typeface="华文新魏" pitchFamily="2" charset="-122"/>
                <a:ea typeface="华文新魏" pitchFamily="2" charset="-122"/>
              </a:rPr>
              <a:t>-</a:t>
            </a:r>
            <a:r>
              <a:rPr lang="zh-CN" altLang="en-US" sz="3200" smtClean="0">
                <a:solidFill>
                  <a:schemeClr val="accent2"/>
                </a:solidFill>
                <a:latin typeface="华文新魏" pitchFamily="2" charset="-122"/>
                <a:ea typeface="华文新魏" pitchFamily="2" charset="-122"/>
              </a:rPr>
              <a:t>报告职能</a:t>
            </a:r>
          </a:p>
        </p:txBody>
      </p:sp>
      <p:sp>
        <p:nvSpPr>
          <p:cNvPr id="72" name="内容占位符 2"/>
          <p:cNvSpPr>
            <a:spLocks noGrp="1"/>
          </p:cNvSpPr>
          <p:nvPr>
            <p:ph idx="1"/>
          </p:nvPr>
        </p:nvSpPr>
        <p:spPr>
          <a:xfrm>
            <a:off x="76200" y="1265238"/>
            <a:ext cx="8610600" cy="4830762"/>
          </a:xfrm>
        </p:spPr>
        <p:txBody>
          <a:bodyPr/>
          <a:lstStyle/>
          <a:p>
            <a:pPr marL="685800" lvl="2" defTabSz="1200150" eaLnBrk="1" hangingPunct="1">
              <a:lnSpc>
                <a:spcPct val="90000"/>
              </a:lnSpc>
              <a:spcAft>
                <a:spcPct val="15000"/>
              </a:spcAft>
              <a:buFontTx/>
              <a:buChar char="••"/>
              <a:defRPr/>
            </a:pPr>
            <a:r>
              <a:rPr lang="zh-CN" altLang="en-US" sz="2800" dirty="0" smtClean="0">
                <a:solidFill>
                  <a:schemeClr val="accent2"/>
                </a:solidFill>
                <a:latin typeface="华文新魏" pitchFamily="2" charset="-122"/>
                <a:ea typeface="华文新魏" pitchFamily="2" charset="-122"/>
              </a:rPr>
              <a:t>报告职能</a:t>
            </a:r>
            <a:endParaRPr lang="en-US" altLang="zh-CN" sz="2800" dirty="0" smtClean="0">
              <a:solidFill>
                <a:schemeClr val="accent2"/>
              </a:solidFill>
              <a:latin typeface="华文新魏" pitchFamily="2" charset="-122"/>
              <a:ea typeface="华文新魏" pitchFamily="2" charset="-122"/>
            </a:endParaRPr>
          </a:p>
          <a:p>
            <a:pPr marL="685800" lvl="2" defTabSz="1200150" eaLnBrk="1" hangingPunct="1">
              <a:lnSpc>
                <a:spcPct val="90000"/>
              </a:lnSpc>
              <a:spcAft>
                <a:spcPct val="15000"/>
              </a:spcAft>
              <a:buFontTx/>
              <a:buChar char="••"/>
              <a:defRPr/>
            </a:pPr>
            <a:endParaRPr lang="en-US" altLang="zh-CN" sz="27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在质量检验工作中收集、记录、整理、分析和评估产品质量情况。</a:t>
            </a:r>
            <a:endParaRPr lang="en-US" altLang="zh-CN" sz="2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16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认真做好记录，及时进行整理、分析和评价。</a:t>
            </a:r>
            <a:endParaRPr lang="en-US" altLang="zh-CN" sz="2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1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并向有关部门和领导</a:t>
            </a:r>
            <a:r>
              <a:rPr lang="zh-CN" altLang="en-US" sz="2400" b="1" kern="1200" dirty="0" smtClean="0">
                <a:solidFill>
                  <a:srgbClr val="FF0000"/>
                </a:solidFill>
                <a:latin typeface="微软雅黑" pitchFamily="34" charset="-122"/>
                <a:ea typeface="微软雅黑" pitchFamily="34" charset="-122"/>
              </a:rPr>
              <a:t>报告</a:t>
            </a:r>
            <a:r>
              <a:rPr lang="zh-CN" altLang="en-US" sz="2400" kern="1200" dirty="0" smtClean="0">
                <a:latin typeface="微软雅黑" pitchFamily="34" charset="-122"/>
                <a:ea typeface="微软雅黑" pitchFamily="34" charset="-122"/>
              </a:rPr>
              <a:t>各生产环节及企业的产品质量状况，为质量控制、为领导决策提供依据。</a:t>
            </a:r>
          </a:p>
          <a:p>
            <a:pPr marL="1143000" lvl="3" defTabSz="1200150" eaLnBrk="1" hangingPunct="1">
              <a:lnSpc>
                <a:spcPct val="90000"/>
              </a:lnSpc>
              <a:spcAft>
                <a:spcPct val="15000"/>
              </a:spcAft>
              <a:buFontTx/>
              <a:buChar char="••"/>
              <a:defRPr/>
            </a:pPr>
            <a:endParaRPr lang="en-US" altLang="zh-CN" sz="24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28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zh-CN" altLang="en-US" sz="2300" kern="1200" dirty="0" smtClean="0">
              <a:latin typeface="微软雅黑" pitchFamily="34" charset="-122"/>
              <a:ea typeface="微软雅黑" pitchFamily="34" charset="-122"/>
            </a:endParaRPr>
          </a:p>
        </p:txBody>
      </p:sp>
      <p:grpSp>
        <p:nvGrpSpPr>
          <p:cNvPr id="16388" name="Group 32"/>
          <p:cNvGrpSpPr>
            <a:grpSpLocks/>
          </p:cNvGrpSpPr>
          <p:nvPr/>
        </p:nvGrpSpPr>
        <p:grpSpPr bwMode="auto">
          <a:xfrm>
            <a:off x="7318375" y="4876800"/>
            <a:ext cx="1444625" cy="1524000"/>
            <a:chOff x="864" y="1680"/>
            <a:chExt cx="910" cy="960"/>
          </a:xfrm>
        </p:grpSpPr>
        <p:sp>
          <p:nvSpPr>
            <p:cNvPr id="16389" name="Oval 33"/>
            <p:cNvSpPr>
              <a:spLocks noChangeArrowheads="1"/>
            </p:cNvSpPr>
            <p:nvPr/>
          </p:nvSpPr>
          <p:spPr bwMode="gray">
            <a:xfrm>
              <a:off x="864" y="1680"/>
              <a:ext cx="910" cy="960"/>
            </a:xfrm>
            <a:prstGeom prst="ellipse">
              <a:avLst/>
            </a:prstGeom>
            <a:gradFill rotWithShape="1">
              <a:gsLst>
                <a:gs pos="0">
                  <a:srgbClr val="FFFFFF"/>
                </a:gs>
                <a:gs pos="50000">
                  <a:srgbClr val="FF6699"/>
                </a:gs>
                <a:gs pos="100000">
                  <a:srgbClr val="FFFFFF"/>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6390" name="Oval 34"/>
            <p:cNvSpPr>
              <a:spLocks noChangeArrowheads="1"/>
            </p:cNvSpPr>
            <p:nvPr/>
          </p:nvSpPr>
          <p:spPr bwMode="gray">
            <a:xfrm>
              <a:off x="864" y="1680"/>
              <a:ext cx="910" cy="960"/>
            </a:xfrm>
            <a:prstGeom prst="ellipse">
              <a:avLst/>
            </a:prstGeom>
            <a:gradFill rotWithShape="1">
              <a:gsLst>
                <a:gs pos="0">
                  <a:srgbClr val="FF6699">
                    <a:alpha val="32001"/>
                  </a:srgbClr>
                </a:gs>
                <a:gs pos="100000">
                  <a:srgbClr val="000000">
                    <a:alpha val="89998"/>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6391" name="Oval 35"/>
            <p:cNvSpPr>
              <a:spLocks noChangeArrowheads="1"/>
            </p:cNvSpPr>
            <p:nvPr/>
          </p:nvSpPr>
          <p:spPr bwMode="gray">
            <a:xfrm>
              <a:off x="923" y="1742"/>
              <a:ext cx="792" cy="836"/>
            </a:xfrm>
            <a:prstGeom prst="ellipse">
              <a:avLst/>
            </a:prstGeom>
            <a:gradFill rotWithShape="1">
              <a:gsLst>
                <a:gs pos="0">
                  <a:srgbClr val="8A3753"/>
                </a:gs>
                <a:gs pos="50000">
                  <a:srgbClr val="FF6699"/>
                </a:gs>
                <a:gs pos="100000">
                  <a:srgbClr val="8A3753"/>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6392" name="Oval 36"/>
            <p:cNvSpPr>
              <a:spLocks noChangeArrowheads="1"/>
            </p:cNvSpPr>
            <p:nvPr/>
          </p:nvSpPr>
          <p:spPr bwMode="gray">
            <a:xfrm>
              <a:off x="912" y="1728"/>
              <a:ext cx="791" cy="836"/>
            </a:xfrm>
            <a:prstGeom prst="ellipse">
              <a:avLst/>
            </a:prstGeom>
            <a:gradFill rotWithShape="1">
              <a:gsLst>
                <a:gs pos="0">
                  <a:srgbClr val="A24161"/>
                </a:gs>
                <a:gs pos="100000">
                  <a:srgbClr val="FF6699">
                    <a:alpha val="0"/>
                  </a:srgb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6393" name="Oval 37"/>
            <p:cNvSpPr>
              <a:spLocks noChangeArrowheads="1"/>
            </p:cNvSpPr>
            <p:nvPr/>
          </p:nvSpPr>
          <p:spPr bwMode="gray">
            <a:xfrm>
              <a:off x="966" y="1785"/>
              <a:ext cx="712" cy="750"/>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sp>
          <p:nvSpPr>
            <p:cNvPr id="16394" name="Oval 38"/>
            <p:cNvSpPr>
              <a:spLocks noChangeArrowheads="1"/>
            </p:cNvSpPr>
            <p:nvPr/>
          </p:nvSpPr>
          <p:spPr bwMode="gray">
            <a:xfrm>
              <a:off x="960" y="1776"/>
              <a:ext cx="689" cy="727"/>
            </a:xfrm>
            <a:prstGeom prst="ellipse">
              <a:avLst/>
            </a:prstGeom>
            <a:gradFill rotWithShape="1">
              <a:gsLst>
                <a:gs pos="0">
                  <a:srgbClr val="595959"/>
                </a:gs>
                <a:gs pos="100000">
                  <a:srgbClr val="C0C0C0"/>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6395" name="Oval 39"/>
            <p:cNvSpPr>
              <a:spLocks noChangeArrowheads="1"/>
            </p:cNvSpPr>
            <p:nvPr/>
          </p:nvSpPr>
          <p:spPr bwMode="gray">
            <a:xfrm>
              <a:off x="986" y="1801"/>
              <a:ext cx="673" cy="709"/>
            </a:xfrm>
            <a:prstGeom prst="ellipse">
              <a:avLst/>
            </a:prstGeom>
            <a:gradFill rotWithShape="1">
              <a:gsLst>
                <a:gs pos="0">
                  <a:srgbClr val="C0C0C0">
                    <a:alpha val="0"/>
                  </a:srgbClr>
                </a:gs>
                <a:gs pos="100000">
                  <a:srgbClr val="E9E9E9"/>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6396" name="Oval 40"/>
            <p:cNvSpPr>
              <a:spLocks noChangeArrowheads="1"/>
            </p:cNvSpPr>
            <p:nvPr/>
          </p:nvSpPr>
          <p:spPr bwMode="gray">
            <a:xfrm>
              <a:off x="994" y="1808"/>
              <a:ext cx="640" cy="663"/>
            </a:xfrm>
            <a:prstGeom prst="ellipse">
              <a:avLst/>
            </a:prstGeom>
            <a:gradFill rotWithShape="1">
              <a:gsLst>
                <a:gs pos="0">
                  <a:srgbClr val="989898"/>
                </a:gs>
                <a:gs pos="100000">
                  <a:srgbClr val="C0C0C0">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6397" name="Oval 41"/>
            <p:cNvSpPr>
              <a:spLocks noChangeArrowheads="1"/>
            </p:cNvSpPr>
            <p:nvPr/>
          </p:nvSpPr>
          <p:spPr bwMode="gray">
            <a:xfrm>
              <a:off x="1031" y="1827"/>
              <a:ext cx="569" cy="538"/>
            </a:xfrm>
            <a:prstGeom prst="ellipse">
              <a:avLst/>
            </a:prstGeom>
            <a:gradFill rotWithShape="1">
              <a:gsLst>
                <a:gs pos="0">
                  <a:srgbClr val="FFFFFF"/>
                </a:gs>
                <a:gs pos="100000">
                  <a:srgbClr val="C0C0C0">
                    <a:alpha val="37999"/>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16398" name="Text Box 42"/>
            <p:cNvSpPr txBox="1">
              <a:spLocks noChangeArrowheads="1"/>
            </p:cNvSpPr>
            <p:nvPr/>
          </p:nvSpPr>
          <p:spPr bwMode="gray">
            <a:xfrm>
              <a:off x="1098" y="1954"/>
              <a:ext cx="441" cy="4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000" b="1">
                  <a:solidFill>
                    <a:srgbClr val="000000"/>
                  </a:solidFill>
                </a:rPr>
                <a:t>报告</a:t>
              </a:r>
              <a:endParaRPr lang="en-US" altLang="zh-CN" sz="2000" b="1">
                <a:solidFill>
                  <a:srgbClr val="000000"/>
                </a:solidFill>
              </a:endParaRPr>
            </a:p>
            <a:p>
              <a:pPr algn="ctr"/>
              <a:r>
                <a:rPr lang="zh-CN" altLang="en-US" sz="2000" b="1">
                  <a:solidFill>
                    <a:srgbClr val="000000"/>
                  </a:solidFill>
                </a:rPr>
                <a:t>职能</a:t>
              </a:r>
              <a:endParaRPr lang="en-US" altLang="zh-CN" sz="2000" b="1">
                <a:solidFill>
                  <a:srgbClr val="000000"/>
                </a:solidFill>
              </a:endParaRPr>
            </a:p>
          </p:txBody>
        </p:sp>
      </p:gr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BJ_02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71450"/>
            <a:ext cx="10152063" cy="7029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63" name="WordArt 3" descr="白色大理石"/>
          <p:cNvSpPr>
            <a:spLocks noChangeArrowheads="1" noChangeShapeType="1" noTextEdit="1"/>
          </p:cNvSpPr>
          <p:nvPr/>
        </p:nvSpPr>
        <p:spPr bwMode="auto">
          <a:xfrm>
            <a:off x="179388" y="4076700"/>
            <a:ext cx="3168650" cy="1728788"/>
          </a:xfrm>
          <a:prstGeom prst="rect">
            <a:avLst/>
          </a:prstGeom>
        </p:spPr>
        <p:txBody>
          <a:bodyPr wrap="none" fromWordArt="1">
            <a:prstTxWarp prst="textPlain">
              <a:avLst>
                <a:gd name="adj" fmla="val 44560"/>
              </a:avLst>
            </a:prstTxWarp>
            <a:scene3d>
              <a:camera prst="legacyObliqueRight"/>
              <a:lightRig rig="legacyHarsh3" dir="t"/>
            </a:scene3d>
            <a:sp3d extrusionH="100000" prstMaterial="legacyMatte">
              <a:extrusionClr>
                <a:srgbClr val="663300"/>
              </a:extrusionClr>
            </a:sp3d>
          </a:bodyPr>
          <a:lstStyle/>
          <a:p>
            <a:pPr algn="ctr"/>
            <a:r>
              <a:rPr lang="en-US" altLang="zh-CN" sz="3600" kern="10">
                <a:ln w="9525">
                  <a:round/>
                  <a:headEnd/>
                  <a:tailEnd/>
                </a:ln>
                <a:blipFill dpi="0" rotWithShape="0">
                  <a:blip r:embed="rId3"/>
                  <a:srcRect/>
                  <a:tile tx="0" ty="0" sx="100000" sy="100000" flip="none" algn="tl"/>
                </a:blipFill>
                <a:latin typeface="宋体"/>
                <a:ea typeface="宋体"/>
              </a:rPr>
              <a:t>Thanks!</a:t>
            </a:r>
            <a:endParaRPr lang="zh-CN" altLang="en-US" sz="3600" kern="10">
              <a:ln w="9525">
                <a:round/>
                <a:headEnd/>
                <a:tailEnd/>
              </a:ln>
              <a:blipFill dpi="0" rotWithShape="0">
                <a:blip r:embed="rId3"/>
                <a:srcRect/>
                <a:tile tx="0" ty="0" sx="100000" sy="100000" flip="none" algn="tl"/>
              </a:blipFill>
              <a:latin typeface="宋体"/>
              <a:ea typeface="宋体"/>
            </a:endParaRPr>
          </a:p>
        </p:txBody>
      </p:sp>
      <p:sp>
        <p:nvSpPr>
          <p:cNvPr id="52228" name="标题 1"/>
          <p:cNvSpPr>
            <a:spLocks noGrp="1"/>
          </p:cNvSpPr>
          <p:nvPr>
            <p:ph type="title" idx="4294967295"/>
          </p:nvPr>
        </p:nvSpPr>
        <p:spPr bwMode="auto">
          <a:xfrm>
            <a:off x="457200" y="274638"/>
            <a:ext cx="8229600" cy="11430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en-US" smtClean="0"/>
          </a:p>
        </p:txBody>
      </p:sp>
    </p:spTree>
    <p:extLst>
      <p:ext uri="{BB962C8B-B14F-4D97-AF65-F5344CB8AC3E}">
        <p14:creationId xmlns="" xmlns:p14="http://schemas.microsoft.com/office/powerpoint/2010/main" val="8958843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nodeType="afterEffect">
                                  <p:stCondLst>
                                    <p:cond delay="0"/>
                                  </p:stCondLst>
                                  <p:childTnLst>
                                    <p:set>
                                      <p:cBhvr>
                                        <p:cTn id="6" dur="1" fill="hold">
                                          <p:stCondLst>
                                            <p:cond delay="0"/>
                                          </p:stCondLst>
                                        </p:cTn>
                                        <p:tgtEl>
                                          <p:spTgt spid="40962"/>
                                        </p:tgtEl>
                                        <p:attrNameLst>
                                          <p:attrName>style.visibility</p:attrName>
                                        </p:attrNameLst>
                                      </p:cBhvr>
                                      <p:to>
                                        <p:strVal val="visible"/>
                                      </p:to>
                                    </p:set>
                                    <p:anim to="" calcmode="lin" valueType="num">
                                      <p:cBhvr>
                                        <p:cTn id="7" dur="1" fill="hold"/>
                                        <p:tgtEl>
                                          <p:spTgt spid="40962"/>
                                        </p:tgtEl>
                                        <p:attrNameLst>
                                          <p:attrName/>
                                        </p:attrNameLst>
                                      </p:cBhvr>
                                    </p:anim>
                                  </p:childTnLst>
                                </p:cTn>
                              </p:par>
                            </p:childTnLst>
                          </p:cTn>
                        </p:par>
                        <p:par>
                          <p:cTn id="8" fill="hold" nodeType="afterGroup">
                            <p:stCondLst>
                              <p:cond delay="0"/>
                            </p:stCondLst>
                            <p:childTnLst>
                              <p:par>
                                <p:cTn id="9" presetID="21" presetClass="entr" presetSubtype="4" fill="hold" grpId="0" nodeType="afterEffect">
                                  <p:stCondLst>
                                    <p:cond delay="0"/>
                                  </p:stCondLst>
                                  <p:childTnLst>
                                    <p:set>
                                      <p:cBhvr>
                                        <p:cTn id="10" dur="1" fill="hold">
                                          <p:stCondLst>
                                            <p:cond delay="0"/>
                                          </p:stCondLst>
                                        </p:cTn>
                                        <p:tgtEl>
                                          <p:spTgt spid="40963"/>
                                        </p:tgtEl>
                                        <p:attrNameLst>
                                          <p:attrName>style.visibility</p:attrName>
                                        </p:attrNameLst>
                                      </p:cBhvr>
                                      <p:to>
                                        <p:strVal val="visible"/>
                                      </p:to>
                                    </p:set>
                                    <p:animEffect transition="in" filter="wheel(4)">
                                      <p:cBhvr>
                                        <p:cTn id="11" dur="3000"/>
                                        <p:tgtEl>
                                          <p:spTgt spid="40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检验的指导思想</a:t>
            </a:r>
          </a:p>
        </p:txBody>
      </p:sp>
      <p:sp>
        <p:nvSpPr>
          <p:cNvPr id="17411" name="AutoShape 3"/>
          <p:cNvSpPr>
            <a:spLocks noChangeArrowheads="1"/>
          </p:cNvSpPr>
          <p:nvPr/>
        </p:nvSpPr>
        <p:spPr bwMode="auto">
          <a:xfrm>
            <a:off x="6151563" y="2976563"/>
            <a:ext cx="1620837" cy="3040062"/>
          </a:xfrm>
          <a:prstGeom prst="roundRect">
            <a:avLst>
              <a:gd name="adj" fmla="val 13745"/>
            </a:avLst>
          </a:prstGeom>
          <a:noFill/>
          <a:ln w="38100">
            <a:solidFill>
              <a:schemeClr val="bg2"/>
            </a:solidFill>
            <a:round/>
            <a:headEnd/>
            <a:tailEnd/>
          </a:ln>
          <a:effectLst/>
          <a:extLst>
            <a:ext uri="{909E8E84-426E-40DD-AFC4-6F175D3DCCD1}">
              <a14:hiddenFill xmlns="" xmlns:a14="http://schemas.microsoft.com/office/drawing/2010/main">
                <a:solidFill>
                  <a:schemeClr val="tx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12" name="AutoShape 4"/>
          <p:cNvSpPr>
            <a:spLocks noChangeArrowheads="1"/>
          </p:cNvSpPr>
          <p:nvPr/>
        </p:nvSpPr>
        <p:spPr bwMode="auto">
          <a:xfrm>
            <a:off x="4456113" y="2976563"/>
            <a:ext cx="1611312" cy="3040062"/>
          </a:xfrm>
          <a:prstGeom prst="roundRect">
            <a:avLst>
              <a:gd name="adj" fmla="val 13745"/>
            </a:avLst>
          </a:prstGeom>
          <a:noFill/>
          <a:ln w="38100">
            <a:solidFill>
              <a:schemeClr val="bg2"/>
            </a:solidFill>
            <a:round/>
            <a:headEnd/>
            <a:tailEnd/>
          </a:ln>
          <a:effectLst/>
          <a:extLst>
            <a:ext uri="{909E8E84-426E-40DD-AFC4-6F175D3DCCD1}">
              <a14:hiddenFill xmlns="" xmlns:a14="http://schemas.microsoft.com/office/drawing/2010/main">
                <a:solidFill>
                  <a:schemeClr val="tx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13" name="AutoShape 5"/>
          <p:cNvSpPr>
            <a:spLocks noChangeArrowheads="1"/>
          </p:cNvSpPr>
          <p:nvPr/>
        </p:nvSpPr>
        <p:spPr bwMode="auto">
          <a:xfrm>
            <a:off x="2773363" y="2976563"/>
            <a:ext cx="1563687" cy="3040062"/>
          </a:xfrm>
          <a:prstGeom prst="roundRect">
            <a:avLst>
              <a:gd name="adj" fmla="val 13745"/>
            </a:avLst>
          </a:prstGeom>
          <a:noFill/>
          <a:ln w="38100">
            <a:solidFill>
              <a:schemeClr val="bg2"/>
            </a:solidFill>
            <a:round/>
            <a:headEnd/>
            <a:tailEnd/>
          </a:ln>
          <a:effectLst/>
          <a:extLst>
            <a:ext uri="{909E8E84-426E-40DD-AFC4-6F175D3DCCD1}">
              <a14:hiddenFill xmlns="" xmlns:a14="http://schemas.microsoft.com/office/drawing/2010/main">
                <a:solidFill>
                  <a:schemeClr val="tx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14" name="AutoShape 6"/>
          <p:cNvSpPr>
            <a:spLocks noChangeArrowheads="1"/>
          </p:cNvSpPr>
          <p:nvPr/>
        </p:nvSpPr>
        <p:spPr bwMode="auto">
          <a:xfrm>
            <a:off x="1066800" y="2976563"/>
            <a:ext cx="1620838" cy="3040062"/>
          </a:xfrm>
          <a:prstGeom prst="roundRect">
            <a:avLst>
              <a:gd name="adj" fmla="val 13745"/>
            </a:avLst>
          </a:prstGeom>
          <a:noFill/>
          <a:ln w="38100">
            <a:solidFill>
              <a:schemeClr val="bg2"/>
            </a:solidFill>
            <a:round/>
            <a:headEnd/>
            <a:tailEnd/>
          </a:ln>
          <a:effectLst/>
          <a:extLst>
            <a:ext uri="{909E8E84-426E-40DD-AFC4-6F175D3DCCD1}">
              <a14:hiddenFill xmlns="" xmlns:a14="http://schemas.microsoft.com/office/drawing/2010/main">
                <a:solidFill>
                  <a:schemeClr val="tx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17415" name="Group 7"/>
          <p:cNvGrpSpPr>
            <a:grpSpLocks/>
          </p:cNvGrpSpPr>
          <p:nvPr/>
        </p:nvGrpSpPr>
        <p:grpSpPr bwMode="auto">
          <a:xfrm>
            <a:off x="1287463" y="1600200"/>
            <a:ext cx="5895975" cy="1039813"/>
            <a:chOff x="624" y="1152"/>
            <a:chExt cx="4080" cy="720"/>
          </a:xfrm>
        </p:grpSpPr>
        <p:sp>
          <p:nvSpPr>
            <p:cNvPr id="77" name="Rectangle 8"/>
            <p:cNvSpPr>
              <a:spLocks noChangeArrowheads="1"/>
            </p:cNvSpPr>
            <p:nvPr/>
          </p:nvSpPr>
          <p:spPr bwMode="gray">
            <a:xfrm rot="3419336">
              <a:off x="624" y="1200"/>
              <a:ext cx="672" cy="672"/>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flatTx/>
            </a:bodyPr>
            <a:lstStyle/>
            <a:p>
              <a:pPr>
                <a:defRPr/>
              </a:pPr>
              <a:endParaRPr lang="zh-CN" altLang="en-US"/>
            </a:p>
          </p:txBody>
        </p:sp>
        <p:grpSp>
          <p:nvGrpSpPr>
            <p:cNvPr id="17425" name="Group 9"/>
            <p:cNvGrpSpPr>
              <a:grpSpLocks/>
            </p:cNvGrpSpPr>
            <p:nvPr/>
          </p:nvGrpSpPr>
          <p:grpSpPr bwMode="auto">
            <a:xfrm>
              <a:off x="1296" y="1296"/>
              <a:ext cx="624" cy="96"/>
              <a:chOff x="2003" y="3439"/>
              <a:chExt cx="468" cy="244"/>
            </a:xfrm>
          </p:grpSpPr>
          <p:sp>
            <p:nvSpPr>
              <p:cNvPr id="17439" name="Oval 10"/>
              <p:cNvSpPr>
                <a:spLocks noChangeArrowheads="1"/>
              </p:cNvSpPr>
              <p:nvPr/>
            </p:nvSpPr>
            <p:spPr bwMode="gray">
              <a:xfrm>
                <a:off x="2003" y="3439"/>
                <a:ext cx="79" cy="242"/>
              </a:xfrm>
              <a:prstGeom prst="ellipse">
                <a:avLst/>
              </a:prstGeom>
              <a:gradFill rotWithShape="0">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40" name="Rectangle 11"/>
              <p:cNvSpPr>
                <a:spLocks noChangeArrowheads="1"/>
              </p:cNvSpPr>
              <p:nvPr/>
            </p:nvSpPr>
            <p:spPr bwMode="gray">
              <a:xfrm>
                <a:off x="2048" y="3441"/>
                <a:ext cx="388" cy="242"/>
              </a:xfrm>
              <a:prstGeom prst="rect">
                <a:avLst/>
              </a:prstGeom>
              <a:gradFill rotWithShape="0">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4" name="Oval 12"/>
              <p:cNvSpPr>
                <a:spLocks noChangeArrowheads="1"/>
              </p:cNvSpPr>
              <p:nvPr/>
            </p:nvSpPr>
            <p:spPr bwMode="gray">
              <a:xfrm>
                <a:off x="2400" y="3442"/>
                <a:ext cx="71" cy="235"/>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sp>
            <p:nvSpPr>
              <p:cNvPr id="95" name="Oval 13"/>
              <p:cNvSpPr>
                <a:spLocks noChangeArrowheads="1"/>
              </p:cNvSpPr>
              <p:nvPr/>
            </p:nvSpPr>
            <p:spPr bwMode="gray">
              <a:xfrm>
                <a:off x="2438" y="3520"/>
                <a:ext cx="20" cy="67"/>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grpSp>
        <p:sp>
          <p:nvSpPr>
            <p:cNvPr id="17426" name="Rectangle 14"/>
            <p:cNvSpPr>
              <a:spLocks noChangeArrowheads="1"/>
            </p:cNvSpPr>
            <p:nvPr/>
          </p:nvSpPr>
          <p:spPr bwMode="gray">
            <a:xfrm rot="3419336">
              <a:off x="1776"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grpSp>
          <p:nvGrpSpPr>
            <p:cNvPr id="17427" name="Group 15"/>
            <p:cNvGrpSpPr>
              <a:grpSpLocks/>
            </p:cNvGrpSpPr>
            <p:nvPr/>
          </p:nvGrpSpPr>
          <p:grpSpPr bwMode="auto">
            <a:xfrm>
              <a:off x="2448" y="1296"/>
              <a:ext cx="624" cy="96"/>
              <a:chOff x="2003" y="3439"/>
              <a:chExt cx="468" cy="244"/>
            </a:xfrm>
          </p:grpSpPr>
          <p:sp>
            <p:nvSpPr>
              <p:cNvPr id="17435" name="Oval 16"/>
              <p:cNvSpPr>
                <a:spLocks noChangeArrowheads="1"/>
              </p:cNvSpPr>
              <p:nvPr/>
            </p:nvSpPr>
            <p:spPr bwMode="gray">
              <a:xfrm>
                <a:off x="2003" y="3439"/>
                <a:ext cx="79" cy="242"/>
              </a:xfrm>
              <a:prstGeom prst="ellipse">
                <a:avLst/>
              </a:prstGeom>
              <a:gradFill rotWithShape="0">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36" name="Rectangle 17"/>
              <p:cNvSpPr>
                <a:spLocks noChangeArrowheads="1"/>
              </p:cNvSpPr>
              <p:nvPr/>
            </p:nvSpPr>
            <p:spPr bwMode="gray">
              <a:xfrm>
                <a:off x="2048" y="3441"/>
                <a:ext cx="388" cy="242"/>
              </a:xfrm>
              <a:prstGeom prst="rect">
                <a:avLst/>
              </a:prstGeom>
              <a:gradFill rotWithShape="0">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0" name="Oval 18"/>
              <p:cNvSpPr>
                <a:spLocks noChangeArrowheads="1"/>
              </p:cNvSpPr>
              <p:nvPr/>
            </p:nvSpPr>
            <p:spPr bwMode="gray">
              <a:xfrm>
                <a:off x="2400" y="3442"/>
                <a:ext cx="71" cy="235"/>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sp>
            <p:nvSpPr>
              <p:cNvPr id="91" name="Oval 19"/>
              <p:cNvSpPr>
                <a:spLocks noChangeArrowheads="1"/>
              </p:cNvSpPr>
              <p:nvPr/>
            </p:nvSpPr>
            <p:spPr bwMode="gray">
              <a:xfrm>
                <a:off x="2438" y="3520"/>
                <a:ext cx="20" cy="67"/>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grpSp>
        <p:sp>
          <p:nvSpPr>
            <p:cNvPr id="81" name="Rectangle 20"/>
            <p:cNvSpPr>
              <a:spLocks noChangeArrowheads="1"/>
            </p:cNvSpPr>
            <p:nvPr/>
          </p:nvSpPr>
          <p:spPr bwMode="gray">
            <a:xfrm rot="3419336">
              <a:off x="2880" y="1153"/>
              <a:ext cx="672" cy="670"/>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flatTx/>
            </a:bodyPr>
            <a:lstStyle/>
            <a:p>
              <a:pPr>
                <a:defRPr/>
              </a:pPr>
              <a:endParaRPr lang="zh-CN" altLang="en-US"/>
            </a:p>
          </p:txBody>
        </p:sp>
        <p:grpSp>
          <p:nvGrpSpPr>
            <p:cNvPr id="17429" name="Group 21"/>
            <p:cNvGrpSpPr>
              <a:grpSpLocks/>
            </p:cNvGrpSpPr>
            <p:nvPr/>
          </p:nvGrpSpPr>
          <p:grpSpPr bwMode="auto">
            <a:xfrm>
              <a:off x="3600" y="1296"/>
              <a:ext cx="816" cy="96"/>
              <a:chOff x="2003" y="3439"/>
              <a:chExt cx="468" cy="244"/>
            </a:xfrm>
          </p:grpSpPr>
          <p:sp>
            <p:nvSpPr>
              <p:cNvPr id="17431" name="Oval 22"/>
              <p:cNvSpPr>
                <a:spLocks noChangeArrowheads="1"/>
              </p:cNvSpPr>
              <p:nvPr/>
            </p:nvSpPr>
            <p:spPr bwMode="gray">
              <a:xfrm>
                <a:off x="2003" y="3439"/>
                <a:ext cx="79" cy="242"/>
              </a:xfrm>
              <a:prstGeom prst="ellipse">
                <a:avLst/>
              </a:prstGeom>
              <a:gradFill rotWithShape="0">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32" name="Rectangle 23"/>
              <p:cNvSpPr>
                <a:spLocks noChangeArrowheads="1"/>
              </p:cNvSpPr>
              <p:nvPr/>
            </p:nvSpPr>
            <p:spPr bwMode="gray">
              <a:xfrm>
                <a:off x="2048" y="3441"/>
                <a:ext cx="388" cy="242"/>
              </a:xfrm>
              <a:prstGeom prst="rect">
                <a:avLst/>
              </a:prstGeom>
              <a:gradFill rotWithShape="0">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 name="Oval 24"/>
              <p:cNvSpPr>
                <a:spLocks noChangeArrowheads="1"/>
              </p:cNvSpPr>
              <p:nvPr/>
            </p:nvSpPr>
            <p:spPr bwMode="gray">
              <a:xfrm>
                <a:off x="2400" y="3442"/>
                <a:ext cx="71" cy="235"/>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sp>
            <p:nvSpPr>
              <p:cNvPr id="87" name="Oval 25"/>
              <p:cNvSpPr>
                <a:spLocks noChangeArrowheads="1"/>
              </p:cNvSpPr>
              <p:nvPr/>
            </p:nvSpPr>
            <p:spPr bwMode="gray">
              <a:xfrm>
                <a:off x="2438" y="3520"/>
                <a:ext cx="20" cy="67"/>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grpSp>
        <p:sp>
          <p:nvSpPr>
            <p:cNvPr id="17430" name="Rectangle 26"/>
            <p:cNvSpPr>
              <a:spLocks noChangeArrowheads="1"/>
            </p:cNvSpPr>
            <p:nvPr/>
          </p:nvSpPr>
          <p:spPr bwMode="gray">
            <a:xfrm rot="3419336">
              <a:off x="4032"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grpSp>
      <p:sp>
        <p:nvSpPr>
          <p:cNvPr id="17416" name="Rectangle 27"/>
          <p:cNvSpPr>
            <a:spLocks noChangeArrowheads="1"/>
          </p:cNvSpPr>
          <p:nvPr/>
        </p:nvSpPr>
        <p:spPr bwMode="gray">
          <a:xfrm>
            <a:off x="1441450" y="1901825"/>
            <a:ext cx="882650" cy="409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solidFill>
                  <a:schemeClr val="bg1"/>
                </a:solidFill>
                <a:latin typeface="微软雅黑" pitchFamily="34" charset="-122"/>
                <a:ea typeface="微软雅黑" pitchFamily="34" charset="-122"/>
              </a:rPr>
              <a:t>一坚持</a:t>
            </a:r>
            <a:endParaRPr lang="en-US" altLang="zh-CN" b="1">
              <a:solidFill>
                <a:schemeClr val="bg1"/>
              </a:solidFill>
              <a:latin typeface="微软雅黑" pitchFamily="34" charset="-122"/>
              <a:ea typeface="微软雅黑" pitchFamily="34" charset="-122"/>
            </a:endParaRPr>
          </a:p>
        </p:txBody>
      </p:sp>
      <p:sp>
        <p:nvSpPr>
          <p:cNvPr id="17417" name="Rectangle 28"/>
          <p:cNvSpPr>
            <a:spLocks noChangeArrowheads="1"/>
          </p:cNvSpPr>
          <p:nvPr/>
        </p:nvSpPr>
        <p:spPr bwMode="gray">
          <a:xfrm>
            <a:off x="3136900" y="1901825"/>
            <a:ext cx="882650" cy="409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solidFill>
                  <a:schemeClr val="bg1"/>
                </a:solidFill>
                <a:latin typeface="微软雅黑" pitchFamily="34" charset="-122"/>
                <a:ea typeface="微软雅黑" pitchFamily="34" charset="-122"/>
              </a:rPr>
              <a:t>二把关</a:t>
            </a:r>
            <a:endParaRPr lang="en-US" altLang="zh-CN" b="1">
              <a:solidFill>
                <a:schemeClr val="bg1"/>
              </a:solidFill>
              <a:latin typeface="微软雅黑" pitchFamily="34" charset="-122"/>
              <a:ea typeface="微软雅黑" pitchFamily="34" charset="-122"/>
            </a:endParaRPr>
          </a:p>
        </p:txBody>
      </p:sp>
      <p:sp>
        <p:nvSpPr>
          <p:cNvPr id="17418" name="Rectangle 29"/>
          <p:cNvSpPr>
            <a:spLocks noChangeArrowheads="1"/>
          </p:cNvSpPr>
          <p:nvPr/>
        </p:nvSpPr>
        <p:spPr bwMode="gray">
          <a:xfrm>
            <a:off x="4683125" y="1901825"/>
            <a:ext cx="882650" cy="409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solidFill>
                  <a:schemeClr val="bg1"/>
                </a:solidFill>
                <a:latin typeface="微软雅黑" pitchFamily="34" charset="-122"/>
                <a:ea typeface="微软雅黑" pitchFamily="34" charset="-122"/>
              </a:rPr>
              <a:t>三依靠</a:t>
            </a:r>
            <a:endParaRPr lang="en-US" altLang="zh-CN" b="1">
              <a:solidFill>
                <a:schemeClr val="bg1"/>
              </a:solidFill>
              <a:latin typeface="微软雅黑" pitchFamily="34" charset="-122"/>
              <a:ea typeface="微软雅黑" pitchFamily="34" charset="-122"/>
            </a:endParaRPr>
          </a:p>
        </p:txBody>
      </p:sp>
      <p:sp>
        <p:nvSpPr>
          <p:cNvPr id="17419" name="Rectangle 30"/>
          <p:cNvSpPr>
            <a:spLocks noChangeArrowheads="1"/>
          </p:cNvSpPr>
          <p:nvPr/>
        </p:nvSpPr>
        <p:spPr bwMode="gray">
          <a:xfrm>
            <a:off x="6378575" y="1901825"/>
            <a:ext cx="882650" cy="409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solidFill>
                  <a:schemeClr val="bg1"/>
                </a:solidFill>
                <a:latin typeface="微软雅黑" pitchFamily="34" charset="-122"/>
                <a:ea typeface="微软雅黑" pitchFamily="34" charset="-122"/>
              </a:rPr>
              <a:t>四服务</a:t>
            </a:r>
            <a:endParaRPr lang="en-US" altLang="zh-CN" b="1">
              <a:solidFill>
                <a:schemeClr val="bg1"/>
              </a:solidFill>
              <a:latin typeface="微软雅黑" pitchFamily="34" charset="-122"/>
              <a:ea typeface="微软雅黑" pitchFamily="34" charset="-122"/>
            </a:endParaRPr>
          </a:p>
        </p:txBody>
      </p:sp>
      <p:sp>
        <p:nvSpPr>
          <p:cNvPr id="100" name="Rectangle 31"/>
          <p:cNvSpPr>
            <a:spLocks noChangeArrowheads="1"/>
          </p:cNvSpPr>
          <p:nvPr/>
        </p:nvSpPr>
        <p:spPr bwMode="auto">
          <a:xfrm>
            <a:off x="1087438" y="3194050"/>
            <a:ext cx="1635125" cy="1754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zh-CN" altLang="en-US" b="1" dirty="0"/>
              <a:t>坚持质量第一</a:t>
            </a:r>
            <a:endParaRPr lang="en-US" altLang="zh-CN" b="1" dirty="0"/>
          </a:p>
          <a:p>
            <a:pPr>
              <a:defRPr/>
            </a:pPr>
            <a:endParaRPr lang="en-US" altLang="zh-CN" b="1" dirty="0"/>
          </a:p>
          <a:p>
            <a:pPr>
              <a:defRPr/>
            </a:pPr>
            <a:endParaRPr lang="en-US" altLang="zh-CN" b="1" dirty="0"/>
          </a:p>
          <a:p>
            <a:pPr>
              <a:defRPr/>
            </a:pPr>
            <a:endParaRPr lang="en-US" altLang="zh-CN" b="1" dirty="0"/>
          </a:p>
          <a:p>
            <a:pPr marL="285750" indent="-285750">
              <a:buFont typeface="Wingdings" pitchFamily="2" charset="2"/>
              <a:buChar char="Ø"/>
              <a:defRPr/>
            </a:pPr>
            <a:r>
              <a:rPr lang="zh-CN" altLang="en-US" b="1" dirty="0"/>
              <a:t>不可动摇</a:t>
            </a:r>
            <a:endParaRPr lang="en-US" altLang="zh-CN" b="1" dirty="0"/>
          </a:p>
          <a:p>
            <a:pPr>
              <a:defRPr/>
            </a:pPr>
            <a:endParaRPr lang="en-US" altLang="zh-CN" b="1" dirty="0"/>
          </a:p>
        </p:txBody>
      </p:sp>
      <p:sp>
        <p:nvSpPr>
          <p:cNvPr id="101" name="Rectangle 32"/>
          <p:cNvSpPr>
            <a:spLocks noChangeArrowheads="1"/>
          </p:cNvSpPr>
          <p:nvPr/>
        </p:nvSpPr>
        <p:spPr bwMode="auto">
          <a:xfrm>
            <a:off x="2819400" y="3194050"/>
            <a:ext cx="1403350" cy="2308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zh-CN" altLang="en-US" b="1" dirty="0"/>
              <a:t>严把质量关</a:t>
            </a:r>
            <a:endParaRPr lang="en-US" altLang="zh-CN" b="1" dirty="0"/>
          </a:p>
          <a:p>
            <a:pPr>
              <a:defRPr/>
            </a:pPr>
            <a:endParaRPr lang="en-US" altLang="zh-CN" b="1" dirty="0"/>
          </a:p>
          <a:p>
            <a:pPr>
              <a:defRPr/>
            </a:pPr>
            <a:endParaRPr lang="en-US" altLang="zh-CN" b="1" dirty="0"/>
          </a:p>
          <a:p>
            <a:pPr>
              <a:defRPr/>
            </a:pPr>
            <a:endParaRPr lang="en-US" altLang="zh-CN" b="1" dirty="0"/>
          </a:p>
          <a:p>
            <a:pPr marL="285750" indent="-285750">
              <a:buFont typeface="Wingdings" pitchFamily="2" charset="2"/>
              <a:buChar char="Ø"/>
              <a:defRPr/>
            </a:pPr>
            <a:r>
              <a:rPr lang="zh-CN" altLang="en-US" b="1" dirty="0"/>
              <a:t>严守规定</a:t>
            </a:r>
            <a:endParaRPr lang="en-US" altLang="zh-CN" b="1" dirty="0"/>
          </a:p>
          <a:p>
            <a:pPr marL="285750" indent="-285750">
              <a:buFont typeface="Wingdings" pitchFamily="2" charset="2"/>
              <a:buChar char="Ø"/>
              <a:defRPr/>
            </a:pPr>
            <a:r>
              <a:rPr lang="zh-CN" altLang="en-US" b="1" dirty="0"/>
              <a:t>铁面无私</a:t>
            </a:r>
            <a:endParaRPr lang="en-US" altLang="zh-CN" b="1" dirty="0"/>
          </a:p>
          <a:p>
            <a:pPr marL="285750" indent="-285750">
              <a:buFont typeface="Wingdings" pitchFamily="2" charset="2"/>
              <a:buChar char="Ø"/>
              <a:defRPr/>
            </a:pPr>
            <a:r>
              <a:rPr lang="zh-CN" altLang="en-US" b="1" dirty="0"/>
              <a:t>防止侥幸</a:t>
            </a:r>
            <a:endParaRPr lang="en-US" altLang="zh-CN" b="1" dirty="0"/>
          </a:p>
          <a:p>
            <a:pPr marL="285750" indent="-285750">
              <a:buFont typeface="Wingdings" pitchFamily="2" charset="2"/>
              <a:buChar char="Ø"/>
              <a:defRPr/>
            </a:pPr>
            <a:r>
              <a:rPr lang="zh-CN" altLang="en-US" b="1" dirty="0"/>
              <a:t>绝不松懈</a:t>
            </a:r>
            <a:endParaRPr lang="en-US" altLang="zh-CN" b="1" dirty="0"/>
          </a:p>
        </p:txBody>
      </p:sp>
      <p:sp>
        <p:nvSpPr>
          <p:cNvPr id="102" name="Rectangle 33"/>
          <p:cNvSpPr>
            <a:spLocks noChangeArrowheads="1"/>
          </p:cNvSpPr>
          <p:nvPr/>
        </p:nvSpPr>
        <p:spPr bwMode="auto">
          <a:xfrm>
            <a:off x="4495800" y="3194050"/>
            <a:ext cx="1530350" cy="2308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defRPr/>
            </a:pPr>
            <a:r>
              <a:rPr lang="zh-CN" altLang="en-US" b="1" dirty="0"/>
              <a:t>依靠全体员工把好质量关</a:t>
            </a:r>
            <a:endParaRPr lang="en-US" altLang="zh-CN" b="1" dirty="0"/>
          </a:p>
          <a:p>
            <a:pPr>
              <a:defRPr/>
            </a:pPr>
            <a:endParaRPr lang="en-US" altLang="zh-CN" b="1" dirty="0"/>
          </a:p>
          <a:p>
            <a:pPr marL="285750" indent="-285750">
              <a:buFont typeface="Wingdings" pitchFamily="2" charset="2"/>
              <a:buChar char="Ø"/>
              <a:defRPr/>
            </a:pPr>
            <a:r>
              <a:rPr lang="zh-CN" altLang="en-US" b="1" dirty="0"/>
              <a:t>信任</a:t>
            </a:r>
            <a:endParaRPr lang="en-US" altLang="zh-CN" b="1" dirty="0"/>
          </a:p>
          <a:p>
            <a:pPr marL="285750" indent="-285750">
              <a:buFont typeface="Wingdings" pitchFamily="2" charset="2"/>
              <a:buChar char="Ø"/>
              <a:defRPr/>
            </a:pPr>
            <a:r>
              <a:rPr lang="zh-CN" altLang="en-US" b="1" dirty="0"/>
              <a:t>融洽</a:t>
            </a:r>
            <a:endParaRPr lang="en-US" altLang="zh-CN" b="1" dirty="0"/>
          </a:p>
          <a:p>
            <a:pPr marL="285750" indent="-285750">
              <a:buFont typeface="Wingdings" pitchFamily="2" charset="2"/>
              <a:buChar char="Ø"/>
              <a:defRPr/>
            </a:pPr>
            <a:r>
              <a:rPr lang="zh-CN" altLang="en-US" b="1" dirty="0"/>
              <a:t>自觉</a:t>
            </a:r>
            <a:endParaRPr lang="en-US" altLang="zh-CN" b="1" dirty="0"/>
          </a:p>
          <a:p>
            <a:pPr marL="285750" indent="-285750">
              <a:buFont typeface="Wingdings" pitchFamily="2" charset="2"/>
              <a:buChar char="Ø"/>
              <a:defRPr/>
            </a:pPr>
            <a:r>
              <a:rPr lang="zh-CN" altLang="en-US" b="1" dirty="0"/>
              <a:t>合作</a:t>
            </a:r>
            <a:endParaRPr lang="en-US" altLang="zh-CN" b="1" dirty="0"/>
          </a:p>
        </p:txBody>
      </p:sp>
      <p:sp>
        <p:nvSpPr>
          <p:cNvPr id="103" name="Rectangle 34"/>
          <p:cNvSpPr>
            <a:spLocks noChangeArrowheads="1"/>
          </p:cNvSpPr>
          <p:nvPr/>
        </p:nvSpPr>
        <p:spPr bwMode="auto">
          <a:xfrm>
            <a:off x="6172200" y="3194050"/>
            <a:ext cx="1600200" cy="25860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defRPr/>
            </a:pPr>
            <a:r>
              <a:rPr lang="zh-CN" altLang="en-US" b="1" dirty="0"/>
              <a:t>服务于科技</a:t>
            </a:r>
            <a:endParaRPr lang="en-US" altLang="zh-CN" b="1" dirty="0"/>
          </a:p>
          <a:p>
            <a:pPr>
              <a:defRPr/>
            </a:pPr>
            <a:r>
              <a:rPr lang="zh-CN" altLang="en-US" b="1" dirty="0"/>
              <a:t>服务于生产和用户</a:t>
            </a:r>
            <a:endParaRPr lang="en-US" altLang="zh-CN" b="1" dirty="0"/>
          </a:p>
          <a:p>
            <a:pPr>
              <a:defRPr/>
            </a:pPr>
            <a:endParaRPr lang="en-US" altLang="zh-CN" b="1" dirty="0"/>
          </a:p>
          <a:p>
            <a:pPr marL="285750" indent="-285750">
              <a:buFont typeface="Wingdings" pitchFamily="2" charset="2"/>
              <a:buChar char="Ø"/>
              <a:defRPr/>
            </a:pPr>
            <a:r>
              <a:rPr lang="zh-CN" altLang="en-US" b="1" dirty="0"/>
              <a:t>服务意识</a:t>
            </a:r>
            <a:endParaRPr lang="en-US" altLang="zh-CN" b="1" dirty="0"/>
          </a:p>
          <a:p>
            <a:pPr marL="285750" indent="-285750">
              <a:buFont typeface="Wingdings" pitchFamily="2" charset="2"/>
              <a:buChar char="Ø"/>
              <a:defRPr/>
            </a:pPr>
            <a:r>
              <a:rPr lang="zh-CN" altLang="en-US" b="1" dirty="0"/>
              <a:t>配合意识</a:t>
            </a:r>
            <a:endParaRPr lang="en-US" altLang="zh-CN" b="1" dirty="0"/>
          </a:p>
          <a:p>
            <a:pPr marL="285750" indent="-285750">
              <a:buFont typeface="Wingdings" pitchFamily="2" charset="2"/>
              <a:buChar char="Ø"/>
              <a:defRPr/>
            </a:pPr>
            <a:r>
              <a:rPr lang="zh-CN" altLang="en-US" b="1" dirty="0"/>
              <a:t>做好咨询</a:t>
            </a:r>
            <a:endParaRPr lang="en-US" altLang="zh-CN" b="1" dirty="0"/>
          </a:p>
          <a:p>
            <a:pPr marL="285750" indent="-285750">
              <a:buFont typeface="Wingdings" pitchFamily="2" charset="2"/>
              <a:buChar char="Ø"/>
              <a:defRPr/>
            </a:pPr>
            <a:r>
              <a:rPr lang="zh-CN" altLang="en-US" b="1" dirty="0"/>
              <a:t>信息充分</a:t>
            </a:r>
            <a:endParaRPr lang="en-US" altLang="zh-CN" b="1" dirty="0"/>
          </a:p>
          <a:p>
            <a:pPr marL="285750" indent="-285750">
              <a:buFont typeface="Wingdings" pitchFamily="2" charset="2"/>
              <a:buChar char="Ø"/>
              <a:defRPr/>
            </a:pPr>
            <a:r>
              <a:rPr lang="zh-CN" altLang="en-US" b="1" dirty="0"/>
              <a:t>报告有效</a:t>
            </a:r>
            <a:endParaRPr lang="en-US" altLang="zh-CN"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检验的分类</a:t>
            </a:r>
          </a:p>
        </p:txBody>
      </p:sp>
      <p:graphicFrame>
        <p:nvGraphicFramePr>
          <p:cNvPr id="2" name="图示 1"/>
          <p:cNvGraphicFramePr/>
          <p:nvPr/>
        </p:nvGraphicFramePr>
        <p:xfrm>
          <a:off x="304800" y="1524000"/>
          <a:ext cx="8686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检验的依据</a:t>
            </a:r>
          </a:p>
        </p:txBody>
      </p:sp>
      <p:sp>
        <p:nvSpPr>
          <p:cNvPr id="14" name="Text Box 13"/>
          <p:cNvSpPr txBox="1">
            <a:spLocks noChangeArrowheads="1"/>
          </p:cNvSpPr>
          <p:nvPr/>
        </p:nvSpPr>
        <p:spPr bwMode="gray">
          <a:xfrm>
            <a:off x="533400" y="1243013"/>
            <a:ext cx="8001000" cy="3754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defRPr/>
            </a:pPr>
            <a:r>
              <a:rPr lang="en-US" altLang="zh-CN" sz="2800" dirty="0">
                <a:solidFill>
                  <a:srgbClr val="3333FF"/>
                </a:solidFill>
                <a:latin typeface="华文新魏" pitchFamily="2" charset="-122"/>
                <a:ea typeface="华文新魏" pitchFamily="2" charset="-122"/>
              </a:rPr>
              <a:t>a)</a:t>
            </a:r>
            <a:r>
              <a:rPr lang="zh-CN" altLang="en-US" sz="2800" dirty="0">
                <a:solidFill>
                  <a:srgbClr val="3333FF"/>
                </a:solidFill>
                <a:latin typeface="华文新魏" pitchFamily="2" charset="-122"/>
                <a:ea typeface="华文新魏" pitchFamily="2" charset="-122"/>
              </a:rPr>
              <a:t>顾客与组织签订的订货合同或技术协议。</a:t>
            </a:r>
            <a:endParaRPr lang="en-US" altLang="zh-CN" sz="2800" dirty="0">
              <a:solidFill>
                <a:srgbClr val="3333FF"/>
              </a:solidFill>
              <a:latin typeface="华文新魏" pitchFamily="2" charset="-122"/>
              <a:ea typeface="华文新魏" pitchFamily="2" charset="-122"/>
            </a:endParaRPr>
          </a:p>
          <a:p>
            <a:pPr eaLnBrk="0" hangingPunct="0">
              <a:lnSpc>
                <a:spcPct val="150000"/>
              </a:lnSpc>
              <a:defRPr/>
            </a:pPr>
            <a:endParaRPr lang="en-US" altLang="zh-CN" sz="1600" b="1"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当订货合同或技术协议中有特殊质量要求</a:t>
            </a:r>
            <a:endParaRPr lang="en-US" altLang="zh-CN" sz="2400"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或者执行过程中对合同／技术协议中产品技术质量要求有更改</a:t>
            </a:r>
            <a:endParaRPr lang="en-US" altLang="zh-CN" sz="2400"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以上两种情况都应由有关部门以有效技术文件加以明确并下发到相关部门、人员处作为验收依据</a:t>
            </a:r>
            <a:r>
              <a:rPr lang="zh-CN" altLang="en-US" sz="2000" dirty="0">
                <a:latin typeface="微软雅黑" pitchFamily="34" charset="-122"/>
                <a:ea typeface="微软雅黑" pitchFamily="34" charset="-122"/>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检验的依据</a:t>
            </a:r>
          </a:p>
        </p:txBody>
      </p:sp>
      <p:sp>
        <p:nvSpPr>
          <p:cNvPr id="14" name="Text Box 13"/>
          <p:cNvSpPr txBox="1">
            <a:spLocks noChangeArrowheads="1"/>
          </p:cNvSpPr>
          <p:nvPr/>
        </p:nvSpPr>
        <p:spPr bwMode="gray">
          <a:xfrm>
            <a:off x="533400" y="1243013"/>
            <a:ext cx="8153400" cy="40624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defRPr/>
            </a:pPr>
            <a:r>
              <a:rPr lang="en-US" altLang="zh-CN" sz="2800" dirty="0">
                <a:solidFill>
                  <a:srgbClr val="3333FF"/>
                </a:solidFill>
                <a:latin typeface="华文新魏" pitchFamily="2" charset="-122"/>
                <a:ea typeface="华文新魏" pitchFamily="2" charset="-122"/>
              </a:rPr>
              <a:t>b)</a:t>
            </a:r>
            <a:r>
              <a:rPr lang="zh-CN" altLang="en-US" sz="2800" dirty="0">
                <a:solidFill>
                  <a:srgbClr val="3333FF"/>
                </a:solidFill>
                <a:latin typeface="华文新魏" pitchFamily="2" charset="-122"/>
                <a:ea typeface="华文新魏" pitchFamily="2" charset="-122"/>
              </a:rPr>
              <a:t>产品设计图样、技术（偏离）通知单、专用技术条件、工艺规程（含检验规范）、标准样件。</a:t>
            </a:r>
          </a:p>
          <a:p>
            <a:pPr eaLnBrk="0" hangingPunct="0">
              <a:defRPr/>
            </a:pPr>
            <a:endParaRPr lang="en-US" altLang="zh-CN" sz="2800" b="1" dirty="0">
              <a:solidFill>
                <a:srgbClr val="3333FF"/>
              </a:solidFill>
              <a:latin typeface="华文新魏" pitchFamily="2" charset="-122"/>
              <a:ea typeface="华文新魏" pitchFamily="2"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“标准样件”作为验收依据时，在样件上必须挂有有效的样件标识并注明使用期限。</a:t>
            </a:r>
            <a:endParaRPr lang="en-US" altLang="zh-CN" sz="2400"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检验员要监督标准样件的保管与使用情况，严防其变质、变形。</a:t>
            </a:r>
            <a:endParaRPr lang="en-US" altLang="zh-CN" sz="2400"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854404"/>
            <a:ext cx="7772400" cy="11079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概述</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30554418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检验的依据</a:t>
            </a:r>
          </a:p>
        </p:txBody>
      </p:sp>
      <p:sp>
        <p:nvSpPr>
          <p:cNvPr id="14" name="Text Box 13"/>
          <p:cNvSpPr txBox="1">
            <a:spLocks noChangeArrowheads="1"/>
          </p:cNvSpPr>
          <p:nvPr/>
        </p:nvSpPr>
        <p:spPr bwMode="gray">
          <a:xfrm>
            <a:off x="533400" y="1243013"/>
            <a:ext cx="8001000" cy="2246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defRPr/>
            </a:pPr>
            <a:r>
              <a:rPr lang="en-US" altLang="zh-CN" sz="2800" dirty="0">
                <a:solidFill>
                  <a:srgbClr val="3333FF"/>
                </a:solidFill>
                <a:latin typeface="华文新魏" pitchFamily="2" charset="-122"/>
                <a:ea typeface="华文新魏" pitchFamily="2" charset="-122"/>
              </a:rPr>
              <a:t>c)</a:t>
            </a:r>
            <a:r>
              <a:rPr lang="zh-CN" altLang="en-US" sz="2800" dirty="0">
                <a:solidFill>
                  <a:srgbClr val="3333FF"/>
                </a:solidFill>
                <a:latin typeface="华文新魏" pitchFamily="2" charset="-122"/>
                <a:ea typeface="华文新魏" pitchFamily="2" charset="-122"/>
              </a:rPr>
              <a:t>产品图样、专用技术条件引用或顾客、组织认可的产品标准</a:t>
            </a:r>
            <a:endParaRPr lang="en-US" altLang="zh-CN" sz="2800" dirty="0">
              <a:solidFill>
                <a:srgbClr val="3333FF"/>
              </a:solidFill>
              <a:latin typeface="华文新魏" pitchFamily="2" charset="-122"/>
              <a:ea typeface="华文新魏" pitchFamily="2" charset="-122"/>
            </a:endParaRPr>
          </a:p>
          <a:p>
            <a:pPr eaLnBrk="0" hangingPunct="0">
              <a:defRPr/>
            </a:pPr>
            <a:endParaRPr lang="en-US" altLang="zh-CN" sz="2800" b="1" dirty="0">
              <a:solidFill>
                <a:srgbClr val="3333FF"/>
              </a:solidFill>
              <a:latin typeface="华文新魏" pitchFamily="2" charset="-122"/>
              <a:ea typeface="华文新魏" pitchFamily="2"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如国标、国军标、航天标准等。</a:t>
            </a:r>
          </a:p>
          <a:p>
            <a:pPr eaLnBrk="0" hangingPunct="0">
              <a:defRPr/>
            </a:pPr>
            <a:endParaRPr lang="zh-CN" altLang="en-US" sz="2000" dirty="0">
              <a:latin typeface="微软雅黑" pitchFamily="34" charset="-122"/>
              <a:ea typeface="微软雅黑" pitchFamily="34" charset="-122"/>
            </a:endParaRPr>
          </a:p>
        </p:txBody>
      </p:sp>
      <p:sp>
        <p:nvSpPr>
          <p:cNvPr id="21508" name="矩形 1"/>
          <p:cNvSpPr>
            <a:spLocks noChangeArrowheads="1"/>
          </p:cNvSpPr>
          <p:nvPr/>
        </p:nvSpPr>
        <p:spPr bwMode="auto">
          <a:xfrm>
            <a:off x="500034" y="3571876"/>
            <a:ext cx="8286808"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FontTx/>
              <a:buBlip>
                <a:blip r:embed="rId2"/>
              </a:buBlip>
            </a:pPr>
            <a:r>
              <a:rPr lang="zh-CN" altLang="en-US" sz="2800" b="1" dirty="0">
                <a:solidFill>
                  <a:srgbClr val="3333FF"/>
                </a:solidFill>
                <a:latin typeface="微软雅黑" pitchFamily="34" charset="-122"/>
                <a:ea typeface="微软雅黑" pitchFamily="34" charset="-122"/>
              </a:rPr>
              <a:t>以上是验收工作的根本依据，检验员务必严格执行。</a:t>
            </a:r>
            <a:endParaRPr lang="en-US" altLang="zh-CN" sz="2800" b="1" dirty="0">
              <a:solidFill>
                <a:srgbClr val="3333FF"/>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16"/>
          <p:cNvGrpSpPr>
            <a:grpSpLocks/>
          </p:cNvGrpSpPr>
          <p:nvPr/>
        </p:nvGrpSpPr>
        <p:grpSpPr bwMode="auto">
          <a:xfrm>
            <a:off x="609600" y="2514600"/>
            <a:ext cx="8294688" cy="3333750"/>
            <a:chOff x="1514" y="2140"/>
            <a:chExt cx="3305" cy="1506"/>
          </a:xfrm>
        </p:grpSpPr>
        <p:sp>
          <p:nvSpPr>
            <p:cNvPr id="22533" name="Freeform 20"/>
            <p:cNvSpPr>
              <a:spLocks/>
            </p:cNvSpPr>
            <p:nvPr/>
          </p:nvSpPr>
          <p:spPr bwMode="gray">
            <a:xfrm>
              <a:off x="2555" y="2140"/>
              <a:ext cx="2264" cy="119"/>
            </a:xfrm>
            <a:custGeom>
              <a:avLst/>
              <a:gdLst>
                <a:gd name="T0" fmla="*/ 2242 w 1920"/>
                <a:gd name="T1" fmla="*/ 50 h 284"/>
                <a:gd name="T2" fmla="*/ 0 w 1920"/>
                <a:gd name="T3" fmla="*/ 50 h 284"/>
                <a:gd name="T4" fmla="*/ 620 w 1920"/>
                <a:gd name="T5" fmla="*/ 0 h 284"/>
                <a:gd name="T6" fmla="*/ 2670 w 1920"/>
                <a:gd name="T7" fmla="*/ 0 h 284"/>
                <a:gd name="T8" fmla="*/ 2242 w 1920"/>
                <a:gd name="T9" fmla="*/ 50 h 2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20" h="284">
                  <a:moveTo>
                    <a:pt x="1612" y="284"/>
                  </a:moveTo>
                  <a:lnTo>
                    <a:pt x="0" y="284"/>
                  </a:lnTo>
                  <a:lnTo>
                    <a:pt x="446" y="0"/>
                  </a:lnTo>
                  <a:lnTo>
                    <a:pt x="1920" y="0"/>
                  </a:lnTo>
                  <a:lnTo>
                    <a:pt x="1612" y="284"/>
                  </a:lnTo>
                  <a:close/>
                </a:path>
              </a:pathLst>
            </a:custGeom>
            <a:solidFill>
              <a:schemeClr val="hlink"/>
            </a:solidFill>
            <a:ln>
              <a:noFill/>
            </a:ln>
            <a:extLst>
              <a:ext uri="{91240B29-F687-4F45-9708-019B960494DF}">
                <a14:hiddenLine xmlns="" xmlns:a14="http://schemas.microsoft.com/office/drawing/2010/main" w="0">
                  <a:solidFill>
                    <a:srgbClr val="808080"/>
                  </a:solidFill>
                  <a:prstDash val="solid"/>
                  <a:round/>
                  <a:headEnd/>
                  <a:tailEnd/>
                </a14:hiddenLine>
              </a:ext>
            </a:extLst>
          </p:spPr>
          <p:txBody>
            <a:bodyPr/>
            <a:lstStyle/>
            <a:p>
              <a:endParaRPr lang="zh-CN" altLang="en-US"/>
            </a:p>
          </p:txBody>
        </p:sp>
        <p:sp>
          <p:nvSpPr>
            <p:cNvPr id="22534" name="Freeform 23"/>
            <p:cNvSpPr>
              <a:spLocks/>
            </p:cNvSpPr>
            <p:nvPr/>
          </p:nvSpPr>
          <p:spPr bwMode="gray">
            <a:xfrm>
              <a:off x="1515" y="3155"/>
              <a:ext cx="2571" cy="103"/>
            </a:xfrm>
            <a:custGeom>
              <a:avLst/>
              <a:gdLst>
                <a:gd name="T0" fmla="*/ 2604 w 2180"/>
                <a:gd name="T1" fmla="*/ 37 h 284"/>
                <a:gd name="T2" fmla="*/ 0 w 2180"/>
                <a:gd name="T3" fmla="*/ 37 h 284"/>
                <a:gd name="T4" fmla="*/ 620 w 2180"/>
                <a:gd name="T5" fmla="*/ 0 h 284"/>
                <a:gd name="T6" fmla="*/ 3032 w 2180"/>
                <a:gd name="T7" fmla="*/ 0 h 284"/>
                <a:gd name="T8" fmla="*/ 2604 w 2180"/>
                <a:gd name="T9" fmla="*/ 37 h 2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80" h="284">
                  <a:moveTo>
                    <a:pt x="1872" y="284"/>
                  </a:moveTo>
                  <a:lnTo>
                    <a:pt x="0" y="284"/>
                  </a:lnTo>
                  <a:lnTo>
                    <a:pt x="446" y="0"/>
                  </a:lnTo>
                  <a:lnTo>
                    <a:pt x="2180" y="0"/>
                  </a:lnTo>
                  <a:lnTo>
                    <a:pt x="1872" y="284"/>
                  </a:lnTo>
                  <a:close/>
                </a:path>
              </a:pathLst>
            </a:custGeom>
            <a:solidFill>
              <a:schemeClr val="accent1"/>
            </a:solidFill>
            <a:ln>
              <a:noFill/>
            </a:ln>
            <a:extLst>
              <a:ext uri="{91240B29-F687-4F45-9708-019B960494DF}">
                <a14:hiddenLine xmlns="" xmlns:a14="http://schemas.microsoft.com/office/drawing/2010/main" w="0">
                  <a:solidFill>
                    <a:srgbClr val="808080"/>
                  </a:solidFill>
                  <a:prstDash val="solid"/>
                  <a:round/>
                  <a:headEnd/>
                  <a:tailEnd/>
                </a14:hiddenLine>
              </a:ext>
            </a:extLst>
          </p:spPr>
          <p:txBody>
            <a:bodyPr/>
            <a:lstStyle/>
            <a:p>
              <a:endParaRPr lang="zh-CN" altLang="en-US"/>
            </a:p>
          </p:txBody>
        </p:sp>
        <p:sp>
          <p:nvSpPr>
            <p:cNvPr id="22535" name="Freeform 24"/>
            <p:cNvSpPr>
              <a:spLocks/>
            </p:cNvSpPr>
            <p:nvPr/>
          </p:nvSpPr>
          <p:spPr bwMode="gray">
            <a:xfrm rot="4436447" flipV="1">
              <a:off x="1807" y="2063"/>
              <a:ext cx="734" cy="1251"/>
            </a:xfrm>
            <a:custGeom>
              <a:avLst/>
              <a:gdLst>
                <a:gd name="T0" fmla="*/ 2 w 1824"/>
                <a:gd name="T1" fmla="*/ 550 h 2648"/>
                <a:gd name="T2" fmla="*/ 9 w 1824"/>
                <a:gd name="T3" fmla="*/ 473 h 2648"/>
                <a:gd name="T4" fmla="*/ 20 w 1824"/>
                <a:gd name="T5" fmla="*/ 403 h 2648"/>
                <a:gd name="T6" fmla="*/ 34 w 1824"/>
                <a:gd name="T7" fmla="*/ 340 h 2648"/>
                <a:gd name="T8" fmla="*/ 51 w 1824"/>
                <a:gd name="T9" fmla="*/ 283 h 2648"/>
                <a:gd name="T10" fmla="*/ 70 w 1824"/>
                <a:gd name="T11" fmla="*/ 233 h 2648"/>
                <a:gd name="T12" fmla="*/ 89 w 1824"/>
                <a:gd name="T13" fmla="*/ 189 h 2648"/>
                <a:gd name="T14" fmla="*/ 109 w 1824"/>
                <a:gd name="T15" fmla="*/ 150 h 2648"/>
                <a:gd name="T16" fmla="*/ 128 w 1824"/>
                <a:gd name="T17" fmla="*/ 118 h 2648"/>
                <a:gd name="T18" fmla="*/ 147 w 1824"/>
                <a:gd name="T19" fmla="*/ 91 h 2648"/>
                <a:gd name="T20" fmla="*/ 163 w 1824"/>
                <a:gd name="T21" fmla="*/ 69 h 2648"/>
                <a:gd name="T22" fmla="*/ 177 w 1824"/>
                <a:gd name="T23" fmla="*/ 52 h 2648"/>
                <a:gd name="T24" fmla="*/ 188 w 1824"/>
                <a:gd name="T25" fmla="*/ 41 h 2648"/>
                <a:gd name="T26" fmla="*/ 196 w 1824"/>
                <a:gd name="T27" fmla="*/ 34 h 2648"/>
                <a:gd name="T28" fmla="*/ 198 w 1824"/>
                <a:gd name="T29" fmla="*/ 32 h 2648"/>
                <a:gd name="T30" fmla="*/ 280 w 1824"/>
                <a:gd name="T31" fmla="*/ 12 h 2648"/>
                <a:gd name="T32" fmla="*/ 254 w 1824"/>
                <a:gd name="T33" fmla="*/ 73 h 2648"/>
                <a:gd name="T34" fmla="*/ 252 w 1824"/>
                <a:gd name="T35" fmla="*/ 74 h 2648"/>
                <a:gd name="T36" fmla="*/ 245 w 1824"/>
                <a:gd name="T37" fmla="*/ 77 h 2648"/>
                <a:gd name="T38" fmla="*/ 235 w 1824"/>
                <a:gd name="T39" fmla="*/ 83 h 2648"/>
                <a:gd name="T40" fmla="*/ 222 w 1824"/>
                <a:gd name="T41" fmla="*/ 92 h 2648"/>
                <a:gd name="T42" fmla="*/ 206 w 1824"/>
                <a:gd name="T43" fmla="*/ 104 h 2648"/>
                <a:gd name="T44" fmla="*/ 188 w 1824"/>
                <a:gd name="T45" fmla="*/ 120 h 2648"/>
                <a:gd name="T46" fmla="*/ 167 w 1824"/>
                <a:gd name="T47" fmla="*/ 142 h 2648"/>
                <a:gd name="T48" fmla="*/ 146 w 1824"/>
                <a:gd name="T49" fmla="*/ 169 h 2648"/>
                <a:gd name="T50" fmla="*/ 125 w 1824"/>
                <a:gd name="T51" fmla="*/ 201 h 2648"/>
                <a:gd name="T52" fmla="*/ 102 w 1824"/>
                <a:gd name="T53" fmla="*/ 240 h 2648"/>
                <a:gd name="T54" fmla="*/ 80 w 1824"/>
                <a:gd name="T55" fmla="*/ 286 h 2648"/>
                <a:gd name="T56" fmla="*/ 60 w 1824"/>
                <a:gd name="T57" fmla="*/ 339 h 2648"/>
                <a:gd name="T58" fmla="*/ 40 w 1824"/>
                <a:gd name="T59" fmla="*/ 400 h 2648"/>
                <a:gd name="T60" fmla="*/ 23 w 1824"/>
                <a:gd name="T61" fmla="*/ 470 h 2648"/>
                <a:gd name="T62" fmla="*/ 7 w 1824"/>
                <a:gd name="T63" fmla="*/ 548 h 26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gradFill>
            <a:ln>
              <a:noFill/>
            </a:ln>
            <a:extLst>
              <a:ext uri="{91240B29-F687-4F45-9708-019B960494DF}">
                <a14:hiddenLine xmlns="" xmlns:a14="http://schemas.microsoft.com/office/drawing/2010/main" w="0">
                  <a:solidFill>
                    <a:srgbClr val="FACD69"/>
                  </a:solidFill>
                  <a:prstDash val="solid"/>
                  <a:round/>
                  <a:headEnd/>
                  <a:tailEnd/>
                </a14:hiddenLine>
              </a:ext>
            </a:extLst>
          </p:spPr>
          <p:txBody>
            <a:bodyPr/>
            <a:lstStyle/>
            <a:p>
              <a:endParaRPr lang="zh-CN" altLang="en-US"/>
            </a:p>
          </p:txBody>
        </p:sp>
        <p:sp>
          <p:nvSpPr>
            <p:cNvPr id="27" name="Rectangle 26"/>
            <p:cNvSpPr>
              <a:spLocks noChangeArrowheads="1"/>
            </p:cNvSpPr>
            <p:nvPr/>
          </p:nvSpPr>
          <p:spPr bwMode="gray">
            <a:xfrm>
              <a:off x="2556" y="2259"/>
              <a:ext cx="1900" cy="406"/>
            </a:xfrm>
            <a:prstGeom prst="rect">
              <a:avLst/>
            </a:prstGeom>
            <a:gradFill rotWithShape="1">
              <a:gsLst>
                <a:gs pos="0">
                  <a:schemeClr val="hlink">
                    <a:gamma/>
                    <a:shade val="72549"/>
                    <a:invGamma/>
                  </a:schemeClr>
                </a:gs>
                <a:gs pos="50000">
                  <a:schemeClr val="hlink"/>
                </a:gs>
                <a:gs pos="100000">
                  <a:schemeClr val="hlink">
                    <a:gamma/>
                    <a:shade val="72549"/>
                    <a:invGamma/>
                  </a:schemeClr>
                </a:gs>
              </a:gsLst>
              <a:lin ang="27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0" hangingPunct="0">
                <a:defRPr/>
              </a:pPr>
              <a:r>
                <a:rPr lang="en-US" altLang="zh-CN" sz="2400" b="1" dirty="0">
                  <a:solidFill>
                    <a:schemeClr val="bg1"/>
                  </a:solidFill>
                  <a:latin typeface="Verdana" pitchFamily="34" charset="0"/>
                </a:rPr>
                <a:t>a)</a:t>
              </a:r>
              <a:r>
                <a:rPr lang="zh-CN" altLang="en-US" sz="2400" b="1" dirty="0">
                  <a:solidFill>
                    <a:schemeClr val="bg1"/>
                  </a:solidFill>
                  <a:latin typeface="Verdana" pitchFamily="34" charset="0"/>
                </a:rPr>
                <a:t>顾客与组织签订的订货合同</a:t>
              </a:r>
              <a:endParaRPr lang="en-US" altLang="zh-CN" sz="2400" b="1" dirty="0">
                <a:solidFill>
                  <a:schemeClr val="bg1"/>
                </a:solidFill>
                <a:latin typeface="Verdana" pitchFamily="34" charset="0"/>
              </a:endParaRPr>
            </a:p>
            <a:p>
              <a:pPr eaLnBrk="0" hangingPunct="0">
                <a:defRPr/>
              </a:pPr>
              <a:r>
                <a:rPr lang="zh-CN" altLang="en-US" sz="2400" b="1" dirty="0">
                  <a:solidFill>
                    <a:schemeClr val="bg1"/>
                  </a:solidFill>
                  <a:latin typeface="Verdana" pitchFamily="34" charset="0"/>
                </a:rPr>
                <a:t>或技术协议。</a:t>
              </a:r>
              <a:endParaRPr lang="en-US" altLang="zh-CN" sz="2400" b="1" dirty="0">
                <a:solidFill>
                  <a:schemeClr val="bg1"/>
                </a:solidFill>
                <a:latin typeface="Verdana" pitchFamily="34" charset="0"/>
              </a:endParaRPr>
            </a:p>
          </p:txBody>
        </p:sp>
        <p:sp>
          <p:nvSpPr>
            <p:cNvPr id="22537" name="Freeform 27"/>
            <p:cNvSpPr>
              <a:spLocks/>
            </p:cNvSpPr>
            <p:nvPr/>
          </p:nvSpPr>
          <p:spPr bwMode="gray">
            <a:xfrm>
              <a:off x="2036" y="2665"/>
              <a:ext cx="2415" cy="95"/>
            </a:xfrm>
            <a:custGeom>
              <a:avLst/>
              <a:gdLst>
                <a:gd name="T0" fmla="*/ 2422 w 2048"/>
                <a:gd name="T1" fmla="*/ 32 h 286"/>
                <a:gd name="T2" fmla="*/ 0 w 2048"/>
                <a:gd name="T3" fmla="*/ 32 h 286"/>
                <a:gd name="T4" fmla="*/ 620 w 2048"/>
                <a:gd name="T5" fmla="*/ 0 h 286"/>
                <a:gd name="T6" fmla="*/ 2848 w 2048"/>
                <a:gd name="T7" fmla="*/ 0 h 286"/>
                <a:gd name="T8" fmla="*/ 2422 w 2048"/>
                <a:gd name="T9" fmla="*/ 32 h 2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48" h="286">
                  <a:moveTo>
                    <a:pt x="1742" y="286"/>
                  </a:moveTo>
                  <a:lnTo>
                    <a:pt x="0" y="286"/>
                  </a:lnTo>
                  <a:lnTo>
                    <a:pt x="446" y="0"/>
                  </a:lnTo>
                  <a:lnTo>
                    <a:pt x="2048" y="0"/>
                  </a:lnTo>
                  <a:lnTo>
                    <a:pt x="1742" y="286"/>
                  </a:lnTo>
                  <a:close/>
                </a:path>
              </a:pathLst>
            </a:custGeom>
            <a:solidFill>
              <a:schemeClr val="folHlink"/>
            </a:solidFill>
            <a:ln>
              <a:noFill/>
            </a:ln>
            <a:extLst>
              <a:ext uri="{91240B29-F687-4F45-9708-019B960494DF}">
                <a14:hiddenLine xmlns="" xmlns:a14="http://schemas.microsoft.com/office/drawing/2010/main" w="0">
                  <a:solidFill>
                    <a:srgbClr val="808080"/>
                  </a:solidFill>
                  <a:prstDash val="solid"/>
                  <a:round/>
                  <a:headEnd/>
                  <a:tailEnd/>
                </a14:hiddenLine>
              </a:ext>
            </a:extLst>
          </p:spPr>
          <p:txBody>
            <a:bodyPr/>
            <a:lstStyle/>
            <a:p>
              <a:endParaRPr lang="zh-CN" altLang="en-US"/>
            </a:p>
          </p:txBody>
        </p:sp>
        <p:sp>
          <p:nvSpPr>
            <p:cNvPr id="29" name="Rectangle 28"/>
            <p:cNvSpPr>
              <a:spLocks noChangeArrowheads="1"/>
            </p:cNvSpPr>
            <p:nvPr/>
          </p:nvSpPr>
          <p:spPr bwMode="gray">
            <a:xfrm>
              <a:off x="2038" y="2760"/>
              <a:ext cx="2056" cy="394"/>
            </a:xfrm>
            <a:prstGeom prst="rect">
              <a:avLst/>
            </a:prstGeom>
            <a:gradFill rotWithShape="1">
              <a:gsLst>
                <a:gs pos="0">
                  <a:schemeClr val="folHlink">
                    <a:gamma/>
                    <a:shade val="72549"/>
                    <a:invGamma/>
                  </a:schemeClr>
                </a:gs>
                <a:gs pos="50000">
                  <a:schemeClr val="folHlink"/>
                </a:gs>
                <a:gs pos="100000">
                  <a:schemeClr val="folHlink">
                    <a:gamma/>
                    <a:shade val="72549"/>
                    <a:invGamma/>
                  </a:schemeClr>
                </a:gs>
              </a:gsLst>
              <a:lin ang="27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0" hangingPunct="0">
                <a:defRPr/>
              </a:pPr>
              <a:r>
                <a:rPr lang="en-US" altLang="zh-CN" sz="2400" b="1" dirty="0">
                  <a:solidFill>
                    <a:schemeClr val="bg1"/>
                  </a:solidFill>
                  <a:latin typeface="Verdana" pitchFamily="34" charset="0"/>
                </a:rPr>
                <a:t>b)</a:t>
              </a:r>
              <a:r>
                <a:rPr lang="zh-CN" altLang="en-US" sz="2400" b="1" dirty="0">
                  <a:solidFill>
                    <a:schemeClr val="bg1"/>
                  </a:solidFill>
                  <a:latin typeface="Verdana" pitchFamily="34" charset="0"/>
                </a:rPr>
                <a:t>产品设计图样、技术通知单、专</a:t>
              </a:r>
              <a:endParaRPr lang="en-US" altLang="zh-CN" sz="2400" b="1" dirty="0">
                <a:solidFill>
                  <a:schemeClr val="bg1"/>
                </a:solidFill>
                <a:latin typeface="Verdana" pitchFamily="34" charset="0"/>
              </a:endParaRPr>
            </a:p>
            <a:p>
              <a:pPr eaLnBrk="0" hangingPunct="0">
                <a:defRPr/>
              </a:pPr>
              <a:r>
                <a:rPr lang="zh-CN" altLang="en-US" sz="2400" b="1" dirty="0">
                  <a:solidFill>
                    <a:schemeClr val="bg1"/>
                  </a:solidFill>
                  <a:latin typeface="Verdana" pitchFamily="34" charset="0"/>
                </a:rPr>
                <a:t>用技术条件、工艺规程、标准样件。</a:t>
              </a:r>
              <a:endParaRPr lang="en-US" altLang="zh-CN" sz="2400" b="1" dirty="0">
                <a:solidFill>
                  <a:schemeClr val="bg1"/>
                </a:solidFill>
                <a:latin typeface="Verdana" pitchFamily="34" charset="0"/>
              </a:endParaRPr>
            </a:p>
          </p:txBody>
        </p:sp>
        <p:sp>
          <p:nvSpPr>
            <p:cNvPr id="30" name="Rectangle 29"/>
            <p:cNvSpPr>
              <a:spLocks noChangeArrowheads="1"/>
            </p:cNvSpPr>
            <p:nvPr/>
          </p:nvSpPr>
          <p:spPr bwMode="gray">
            <a:xfrm>
              <a:off x="1514" y="3258"/>
              <a:ext cx="2213" cy="388"/>
            </a:xfrm>
            <a:prstGeom prst="rect">
              <a:avLst/>
            </a:prstGeom>
            <a:gradFill rotWithShape="1">
              <a:gsLst>
                <a:gs pos="0">
                  <a:schemeClr val="accent1">
                    <a:gamma/>
                    <a:shade val="72549"/>
                    <a:invGamma/>
                  </a:schemeClr>
                </a:gs>
                <a:gs pos="50000">
                  <a:schemeClr val="accent1"/>
                </a:gs>
                <a:gs pos="100000">
                  <a:schemeClr val="accent1">
                    <a:gamma/>
                    <a:shade val="72549"/>
                    <a:invGamma/>
                  </a:schemeClr>
                </a:gs>
              </a:gsLst>
              <a:lin ang="27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defRPr/>
              </a:pPr>
              <a:r>
                <a:rPr lang="en-US" altLang="zh-CN" sz="2400" b="1" dirty="0">
                  <a:solidFill>
                    <a:schemeClr val="bg1"/>
                  </a:solidFill>
                  <a:latin typeface="Verdana" pitchFamily="34" charset="0"/>
                </a:rPr>
                <a:t>c)</a:t>
              </a:r>
              <a:r>
                <a:rPr lang="zh-CN" altLang="en-US" sz="2400" b="1" dirty="0">
                  <a:solidFill>
                    <a:schemeClr val="bg1"/>
                  </a:solidFill>
                  <a:latin typeface="Verdana" pitchFamily="34" charset="0"/>
                </a:rPr>
                <a:t>产品图样、专用技术条件引用或</a:t>
              </a:r>
              <a:endParaRPr lang="en-US" altLang="zh-CN" sz="2400" b="1" dirty="0">
                <a:solidFill>
                  <a:schemeClr val="bg1"/>
                </a:solidFill>
                <a:latin typeface="Verdana" pitchFamily="34" charset="0"/>
              </a:endParaRPr>
            </a:p>
            <a:p>
              <a:pPr algn="ctr" eaLnBrk="0" hangingPunct="0">
                <a:defRPr/>
              </a:pPr>
              <a:r>
                <a:rPr lang="zh-CN" altLang="en-US" sz="2400" b="1" dirty="0">
                  <a:solidFill>
                    <a:schemeClr val="bg1"/>
                  </a:solidFill>
                  <a:latin typeface="Verdana" pitchFamily="34" charset="0"/>
                </a:rPr>
                <a:t>顾客、组织认可的产品标准</a:t>
              </a:r>
              <a:endParaRPr lang="en-US" altLang="zh-CN" sz="2400" b="1" dirty="0">
                <a:solidFill>
                  <a:schemeClr val="bg1"/>
                </a:solidFill>
                <a:latin typeface="Verdana" pitchFamily="34" charset="0"/>
              </a:endParaRPr>
            </a:p>
          </p:txBody>
        </p:sp>
      </p:grpSp>
      <p:sp>
        <p:nvSpPr>
          <p:cNvPr id="22531" name="TextBox 158719"/>
          <p:cNvSpPr txBox="1">
            <a:spLocks noChangeArrowheads="1"/>
          </p:cNvSpPr>
          <p:nvPr/>
        </p:nvSpPr>
        <p:spPr bwMode="auto">
          <a:xfrm>
            <a:off x="477838" y="1295400"/>
            <a:ext cx="8208962"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buFont typeface="Wingdings" pitchFamily="2" charset="2"/>
              <a:buChar char="Ø"/>
            </a:pPr>
            <a:r>
              <a:rPr lang="zh-CN" altLang="en-US" sz="2400">
                <a:solidFill>
                  <a:srgbClr val="3333FF"/>
                </a:solidFill>
                <a:latin typeface="微软雅黑" pitchFamily="34" charset="-122"/>
                <a:ea typeface="微软雅黑" pitchFamily="34" charset="-122"/>
              </a:rPr>
              <a:t>当发现检验依据间发生矛盾时，产品的验收应当遵循     从</a:t>
            </a:r>
            <a:r>
              <a:rPr lang="en-US" altLang="zh-CN" sz="2400">
                <a:solidFill>
                  <a:srgbClr val="3333FF"/>
                </a:solidFill>
                <a:latin typeface="微软雅黑" pitchFamily="34" charset="-122"/>
                <a:ea typeface="微软雅黑" pitchFamily="34" charset="-122"/>
              </a:rPr>
              <a:t>a</a:t>
            </a:r>
            <a:r>
              <a:rPr lang="zh-CN" altLang="en-US" sz="2400">
                <a:solidFill>
                  <a:srgbClr val="3333FF"/>
                </a:solidFill>
                <a:latin typeface="微软雅黑" pitchFamily="34" charset="-122"/>
                <a:ea typeface="微软雅黑" pitchFamily="34" charset="-122"/>
              </a:rPr>
              <a:t>）</a:t>
            </a:r>
            <a:r>
              <a:rPr lang="en-US" altLang="zh-CN" sz="2400">
                <a:solidFill>
                  <a:srgbClr val="3333FF"/>
                </a:solidFill>
                <a:latin typeface="微软雅黑" pitchFamily="34" charset="-122"/>
                <a:ea typeface="微软雅黑" pitchFamily="34" charset="-122"/>
                <a:sym typeface="Wingdings" pitchFamily="2" charset="2"/>
              </a:rPr>
              <a:t></a:t>
            </a:r>
            <a:r>
              <a:rPr lang="en-US" altLang="zh-CN" sz="2400">
                <a:solidFill>
                  <a:srgbClr val="3333FF"/>
                </a:solidFill>
                <a:latin typeface="微软雅黑" pitchFamily="34" charset="-122"/>
                <a:ea typeface="微软雅黑" pitchFamily="34" charset="-122"/>
              </a:rPr>
              <a:t>b</a:t>
            </a:r>
            <a:r>
              <a:rPr lang="zh-CN" altLang="en-US" sz="2400">
                <a:solidFill>
                  <a:srgbClr val="3333FF"/>
                </a:solidFill>
                <a:latin typeface="微软雅黑" pitchFamily="34" charset="-122"/>
                <a:ea typeface="微软雅黑" pitchFamily="34" charset="-122"/>
              </a:rPr>
              <a:t>）</a:t>
            </a:r>
            <a:r>
              <a:rPr lang="en-US" altLang="zh-CN" sz="2400">
                <a:solidFill>
                  <a:srgbClr val="3333FF"/>
                </a:solidFill>
                <a:latin typeface="微软雅黑" pitchFamily="34" charset="-122"/>
                <a:ea typeface="微软雅黑" pitchFamily="34" charset="-122"/>
                <a:sym typeface="Wingdings" pitchFamily="2" charset="2"/>
              </a:rPr>
              <a:t></a:t>
            </a:r>
            <a:r>
              <a:rPr lang="en-US" altLang="zh-CN" sz="2400">
                <a:solidFill>
                  <a:srgbClr val="3333FF"/>
                </a:solidFill>
                <a:latin typeface="微软雅黑" pitchFamily="34" charset="-122"/>
                <a:ea typeface="微软雅黑" pitchFamily="34" charset="-122"/>
              </a:rPr>
              <a:t>c</a:t>
            </a:r>
            <a:r>
              <a:rPr lang="zh-CN" altLang="en-US" sz="2400">
                <a:solidFill>
                  <a:srgbClr val="3333FF"/>
                </a:solidFill>
                <a:latin typeface="微软雅黑" pitchFamily="34" charset="-122"/>
                <a:ea typeface="微软雅黑" pitchFamily="34" charset="-122"/>
              </a:rPr>
              <a:t>）的顺序。</a:t>
            </a:r>
          </a:p>
        </p:txBody>
      </p:sp>
      <p:sp>
        <p:nvSpPr>
          <p:cNvPr id="22532"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检验的依据</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3"/>
          <p:cNvSpPr txBox="1">
            <a:spLocks noChangeArrowheads="1"/>
          </p:cNvSpPr>
          <p:nvPr/>
        </p:nvSpPr>
        <p:spPr bwMode="gray">
          <a:xfrm>
            <a:off x="533400" y="1243013"/>
            <a:ext cx="8001000" cy="39703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endParaRPr lang="en-US" altLang="zh-CN" sz="2800">
              <a:latin typeface="微软雅黑" pitchFamily="34" charset="-122"/>
              <a:ea typeface="微软雅黑" pitchFamily="34" charset="-122"/>
            </a:endParaRPr>
          </a:p>
          <a:p>
            <a:r>
              <a:rPr lang="en-US" altLang="zh-CN" sz="2800">
                <a:solidFill>
                  <a:srgbClr val="0000CC"/>
                </a:solidFill>
                <a:latin typeface="华文新魏" pitchFamily="2" charset="-122"/>
                <a:ea typeface="华文新魏" pitchFamily="2" charset="-122"/>
              </a:rPr>
              <a:t>a)</a:t>
            </a:r>
            <a:r>
              <a:rPr lang="zh-CN" altLang="en-US" sz="2800">
                <a:solidFill>
                  <a:srgbClr val="0000CC"/>
                </a:solidFill>
                <a:latin typeface="华文新魏" pitchFamily="2" charset="-122"/>
                <a:ea typeface="华文新魏" pitchFamily="2" charset="-122"/>
              </a:rPr>
              <a:t>质量检验文件要结合组织的具体情况、产品特点和研制程序；</a:t>
            </a:r>
            <a:endParaRPr lang="en-US" altLang="zh-CN" sz="2800">
              <a:solidFill>
                <a:srgbClr val="0000CC"/>
              </a:solidFill>
              <a:latin typeface="华文新魏" pitchFamily="2" charset="-122"/>
              <a:ea typeface="华文新魏" pitchFamily="2" charset="-122"/>
            </a:endParaRPr>
          </a:p>
          <a:p>
            <a:endParaRPr lang="zh-CN" altLang="en-US" sz="2800">
              <a:solidFill>
                <a:srgbClr val="0000CC"/>
              </a:solidFill>
              <a:latin typeface="华文新魏" pitchFamily="2" charset="-122"/>
              <a:ea typeface="华文新魏" pitchFamily="2" charset="-122"/>
            </a:endParaRPr>
          </a:p>
          <a:p>
            <a:r>
              <a:rPr lang="en-US" altLang="zh-CN" sz="2800">
                <a:solidFill>
                  <a:srgbClr val="0000CC"/>
                </a:solidFill>
                <a:latin typeface="华文新魏" pitchFamily="2" charset="-122"/>
                <a:ea typeface="华文新魏" pitchFamily="2" charset="-122"/>
              </a:rPr>
              <a:t>b)</a:t>
            </a:r>
            <a:r>
              <a:rPr lang="zh-CN" altLang="en-US" sz="2800">
                <a:solidFill>
                  <a:srgbClr val="0000CC"/>
                </a:solidFill>
                <a:latin typeface="华文新魏" pitchFamily="2" charset="-122"/>
                <a:ea typeface="华文新魏" pitchFamily="2" charset="-122"/>
              </a:rPr>
              <a:t>质量检验文件使用的名词、术语、符号、代号、计量单位应符合有关标准的规定；</a:t>
            </a:r>
            <a:endParaRPr lang="en-US" altLang="zh-CN" sz="2800">
              <a:solidFill>
                <a:srgbClr val="0000CC"/>
              </a:solidFill>
              <a:latin typeface="华文新魏" pitchFamily="2" charset="-122"/>
              <a:ea typeface="华文新魏" pitchFamily="2" charset="-122"/>
            </a:endParaRPr>
          </a:p>
          <a:p>
            <a:endParaRPr lang="zh-CN" altLang="en-US" sz="2800">
              <a:solidFill>
                <a:srgbClr val="0000CC"/>
              </a:solidFill>
              <a:latin typeface="华文新魏" pitchFamily="2" charset="-122"/>
              <a:ea typeface="华文新魏" pitchFamily="2" charset="-122"/>
            </a:endParaRPr>
          </a:p>
          <a:p>
            <a:r>
              <a:rPr lang="en-US" altLang="zh-CN" sz="2800">
                <a:solidFill>
                  <a:srgbClr val="0000CC"/>
                </a:solidFill>
                <a:latin typeface="华文新魏" pitchFamily="2" charset="-122"/>
                <a:ea typeface="华文新魏" pitchFamily="2" charset="-122"/>
              </a:rPr>
              <a:t>c)</a:t>
            </a:r>
            <a:r>
              <a:rPr lang="zh-CN" altLang="en-US" sz="2800">
                <a:solidFill>
                  <a:srgbClr val="0000CC"/>
                </a:solidFill>
                <a:latin typeface="华文新魏" pitchFamily="2" charset="-122"/>
                <a:ea typeface="华文新魏" pitchFamily="2" charset="-122"/>
              </a:rPr>
              <a:t>质量检验文件应经编制、校对、审核、会签、批准后方可生效。</a:t>
            </a:r>
          </a:p>
        </p:txBody>
      </p:sp>
      <p:sp>
        <p:nvSpPr>
          <p:cNvPr id="23555" name="Rectangle 2"/>
          <p:cNvSpPr txBox="1">
            <a:spLocks noChangeArrowheads="1"/>
          </p:cNvSpPr>
          <p:nvPr/>
        </p:nvSpPr>
        <p:spPr bwMode="auto">
          <a:xfrm>
            <a:off x="609600" y="427038"/>
            <a:ext cx="5562600" cy="7921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zh-CN" altLang="en-US" sz="3600">
                <a:solidFill>
                  <a:schemeClr val="accent2"/>
                </a:solidFill>
                <a:latin typeface="华文新魏" pitchFamily="2" charset="-122"/>
                <a:ea typeface="华文新魏" pitchFamily="2" charset="-122"/>
              </a:rPr>
              <a:t>质量检验文件的编制要求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3"/>
          <p:cNvSpPr txBox="1">
            <a:spLocks noChangeArrowheads="1"/>
          </p:cNvSpPr>
          <p:nvPr/>
        </p:nvSpPr>
        <p:spPr bwMode="gray">
          <a:xfrm>
            <a:off x="533400" y="1243013"/>
            <a:ext cx="8001000" cy="4076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defRPr/>
            </a:pPr>
            <a:r>
              <a:rPr lang="zh-CN" altLang="en-US" sz="2800" dirty="0">
                <a:solidFill>
                  <a:srgbClr val="3333FF"/>
                </a:solidFill>
                <a:latin typeface="华文新魏" pitchFamily="2" charset="-122"/>
                <a:ea typeface="华文新魏" pitchFamily="2" charset="-122"/>
              </a:rPr>
              <a:t> </a:t>
            </a:r>
            <a:r>
              <a:rPr lang="en-US" altLang="zh-CN" sz="2800" dirty="0">
                <a:solidFill>
                  <a:srgbClr val="3333FF"/>
                </a:solidFill>
                <a:latin typeface="华文新魏" pitchFamily="2" charset="-122"/>
                <a:ea typeface="华文新魏" pitchFamily="2" charset="-122"/>
              </a:rPr>
              <a:t>a)</a:t>
            </a:r>
            <a:r>
              <a:rPr lang="zh-CN" altLang="en-US" sz="2800" dirty="0">
                <a:solidFill>
                  <a:srgbClr val="3333FF"/>
                </a:solidFill>
                <a:latin typeface="华文新魏" pitchFamily="2" charset="-122"/>
                <a:ea typeface="华文新魏" pitchFamily="2" charset="-122"/>
              </a:rPr>
              <a:t>管理性质量检验文件</a:t>
            </a:r>
            <a:endParaRPr lang="en-US" altLang="zh-CN" sz="2800" dirty="0">
              <a:solidFill>
                <a:srgbClr val="3333FF"/>
              </a:solidFill>
              <a:latin typeface="华文新魏" pitchFamily="2" charset="-122"/>
              <a:ea typeface="华文新魏" pitchFamily="2" charset="-122"/>
            </a:endParaRPr>
          </a:p>
          <a:p>
            <a:pPr eaLnBrk="0" hangingPunct="0">
              <a:defRPr/>
            </a:pPr>
            <a:endParaRPr lang="en-US" altLang="zh-CN" sz="2400" b="1" dirty="0">
              <a:solidFill>
                <a:srgbClr val="3333FF"/>
              </a:solidFill>
              <a:latin typeface="华文新魏" pitchFamily="2" charset="-122"/>
              <a:ea typeface="华文新魏" pitchFamily="2"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指导质量检验工作和管理产品质量的各项检验制度、标准、明确质量检验部门和人员的岗位职责，以及规定各项检验活动的目标、要求、内容和程序等的文件。</a:t>
            </a:r>
            <a:endParaRPr lang="en-US" altLang="zh-CN" sz="2400"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endParaRPr lang="zh-CN" altLang="en-US" sz="1600"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管理性质量检验文件应注意科学性、系统性、协调性、法规性和可检查性，满足管理程序化要求。</a:t>
            </a:r>
          </a:p>
        </p:txBody>
      </p:sp>
      <p:sp>
        <p:nvSpPr>
          <p:cNvPr id="24579" name="Rectangle 2"/>
          <p:cNvSpPr txBox="1">
            <a:spLocks noChangeArrowheads="1"/>
          </p:cNvSpPr>
          <p:nvPr/>
        </p:nvSpPr>
        <p:spPr bwMode="auto">
          <a:xfrm>
            <a:off x="544513" y="381000"/>
            <a:ext cx="5562600" cy="7921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zh-CN" altLang="en-US" sz="3600">
                <a:solidFill>
                  <a:schemeClr val="accent2"/>
                </a:solidFill>
                <a:latin typeface="华文新魏" pitchFamily="2" charset="-122"/>
                <a:ea typeface="华文新魏" pitchFamily="2" charset="-122"/>
              </a:rPr>
              <a:t>质量检验文件的分类</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3"/>
          <p:cNvSpPr txBox="1">
            <a:spLocks noChangeArrowheads="1"/>
          </p:cNvSpPr>
          <p:nvPr/>
        </p:nvSpPr>
        <p:spPr bwMode="gray">
          <a:xfrm>
            <a:off x="533400" y="1243013"/>
            <a:ext cx="8001000" cy="4216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defRPr/>
            </a:pPr>
            <a:r>
              <a:rPr lang="en-US" altLang="zh-CN" sz="2800" dirty="0">
                <a:solidFill>
                  <a:srgbClr val="3333FF"/>
                </a:solidFill>
                <a:latin typeface="华文新魏" pitchFamily="2" charset="-122"/>
                <a:ea typeface="华文新魏" pitchFamily="2" charset="-122"/>
              </a:rPr>
              <a:t> b)</a:t>
            </a:r>
            <a:r>
              <a:rPr lang="zh-CN" altLang="en-US" sz="2800" dirty="0">
                <a:solidFill>
                  <a:srgbClr val="3333FF"/>
                </a:solidFill>
                <a:latin typeface="华文新魏" pitchFamily="2" charset="-122"/>
                <a:ea typeface="华文新魏" pitchFamily="2" charset="-122"/>
              </a:rPr>
              <a:t>技术性质量检验文件</a:t>
            </a:r>
            <a:endParaRPr lang="en-US" altLang="zh-CN" sz="2800" dirty="0">
              <a:solidFill>
                <a:srgbClr val="3333FF"/>
              </a:solidFill>
              <a:latin typeface="华文新魏" pitchFamily="2" charset="-122"/>
              <a:ea typeface="华文新魏" pitchFamily="2" charset="-122"/>
            </a:endParaRPr>
          </a:p>
          <a:p>
            <a:pPr eaLnBrk="0" hangingPunct="0">
              <a:defRPr/>
            </a:pPr>
            <a:endParaRPr lang="en-US" altLang="zh-CN" sz="2400" b="1" dirty="0">
              <a:solidFill>
                <a:srgbClr val="3333FF"/>
              </a:solidFill>
              <a:latin typeface="华文新魏" pitchFamily="2" charset="-122"/>
              <a:ea typeface="华文新魏" pitchFamily="2"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阐述产品质量特性的和本单位实际，按合同、图纸、技术条件、工艺规程等和保证产品</a:t>
            </a:r>
            <a:r>
              <a:rPr lang="zh-CN" altLang="en-US" sz="2400" dirty="0" smtClean="0">
                <a:latin typeface="微软雅黑" pitchFamily="34" charset="-122"/>
                <a:ea typeface="微软雅黑" pitchFamily="34" charset="-122"/>
              </a:rPr>
              <a:t>检验质量采取</a:t>
            </a:r>
            <a:r>
              <a:rPr lang="zh-CN" altLang="en-US" sz="2400" dirty="0">
                <a:latin typeface="微软雅黑" pitchFamily="34" charset="-122"/>
                <a:ea typeface="微软雅黑" pitchFamily="34" charset="-122"/>
              </a:rPr>
              <a:t>的技术措施、检验规范等文件。</a:t>
            </a:r>
            <a:endParaRPr lang="en-US" altLang="zh-CN" sz="2400"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endParaRPr lang="en-US" altLang="zh-CN" dirty="0">
              <a:latin typeface="微软雅黑" pitchFamily="34" charset="-122"/>
              <a:ea typeface="微软雅黑" pitchFamily="34" charset="-122"/>
            </a:endParaRPr>
          </a:p>
          <a:p>
            <a:pPr marL="342900" indent="-342900" eaLnBrk="0" hangingPunct="0">
              <a:lnSpc>
                <a:spcPct val="150000"/>
              </a:lnSpc>
              <a:buFont typeface="Wingdings" pitchFamily="2" charset="2"/>
              <a:buChar char="Ø"/>
              <a:defRPr/>
            </a:pPr>
            <a:r>
              <a:rPr lang="zh-CN" altLang="en-US" sz="2400" dirty="0">
                <a:latin typeface="微软雅黑" pitchFamily="34" charset="-122"/>
                <a:ea typeface="微软雅黑" pitchFamily="34" charset="-122"/>
              </a:rPr>
              <a:t>技术性质量检验文件，要做到内容完整、准确、统一、协调，并符合有关技术文件的控制要求。</a:t>
            </a:r>
          </a:p>
        </p:txBody>
      </p:sp>
      <p:sp>
        <p:nvSpPr>
          <p:cNvPr id="25603" name="Rectangle 2"/>
          <p:cNvSpPr txBox="1">
            <a:spLocks noChangeArrowheads="1"/>
          </p:cNvSpPr>
          <p:nvPr/>
        </p:nvSpPr>
        <p:spPr bwMode="auto">
          <a:xfrm>
            <a:off x="544513" y="381000"/>
            <a:ext cx="5562600" cy="7921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zh-CN" altLang="en-US" sz="3600">
                <a:solidFill>
                  <a:schemeClr val="accent2"/>
                </a:solidFill>
                <a:latin typeface="华文新魏" pitchFamily="2" charset="-122"/>
                <a:ea typeface="华文新魏" pitchFamily="2" charset="-122"/>
              </a:rPr>
              <a:t>质量检验文件的分类</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3"/>
          <p:cNvSpPr txBox="1">
            <a:spLocks noChangeArrowheads="1"/>
          </p:cNvSpPr>
          <p:nvPr/>
        </p:nvSpPr>
        <p:spPr bwMode="gray">
          <a:xfrm>
            <a:off x="533400" y="1243013"/>
            <a:ext cx="8001000" cy="4184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endParaRPr lang="en-US" altLang="zh-CN" sz="1400" dirty="0">
              <a:solidFill>
                <a:srgbClr val="0000CC"/>
              </a:solidFill>
              <a:latin typeface="微软雅黑" pitchFamily="34" charset="-122"/>
              <a:ea typeface="微软雅黑" pitchFamily="34" charset="-122"/>
            </a:endParaRPr>
          </a:p>
          <a:p>
            <a:r>
              <a:rPr lang="en-US" altLang="zh-CN" sz="2800" dirty="0">
                <a:solidFill>
                  <a:srgbClr val="0000CC"/>
                </a:solidFill>
                <a:latin typeface="华文新魏" pitchFamily="2" charset="-122"/>
                <a:ea typeface="华文新魏" pitchFamily="2" charset="-122"/>
              </a:rPr>
              <a:t>a)</a:t>
            </a:r>
            <a:r>
              <a:rPr lang="zh-CN" altLang="en-US" sz="2800" dirty="0">
                <a:solidFill>
                  <a:srgbClr val="0000CC"/>
                </a:solidFill>
                <a:latin typeface="华文新魏" pitchFamily="2" charset="-122"/>
                <a:ea typeface="华文新魏" pitchFamily="2" charset="-122"/>
              </a:rPr>
              <a:t> 检验程序和检验项目安排是否合理；</a:t>
            </a:r>
          </a:p>
          <a:p>
            <a:endParaRPr lang="en-US" altLang="zh-CN" dirty="0">
              <a:solidFill>
                <a:srgbClr val="0000CC"/>
              </a:solidFill>
              <a:latin typeface="华文新魏" pitchFamily="2" charset="-122"/>
              <a:ea typeface="华文新魏" pitchFamily="2" charset="-122"/>
            </a:endParaRPr>
          </a:p>
          <a:p>
            <a:r>
              <a:rPr lang="en-US" altLang="zh-CN" sz="2800" dirty="0">
                <a:solidFill>
                  <a:srgbClr val="0000CC"/>
                </a:solidFill>
                <a:latin typeface="华文新魏" pitchFamily="2" charset="-122"/>
                <a:ea typeface="华文新魏" pitchFamily="2" charset="-122"/>
              </a:rPr>
              <a:t>b)</a:t>
            </a:r>
            <a:r>
              <a:rPr lang="zh-CN" altLang="en-US" sz="2800" dirty="0">
                <a:solidFill>
                  <a:srgbClr val="0000CC"/>
                </a:solidFill>
                <a:latin typeface="华文新魏" pitchFamily="2" charset="-122"/>
                <a:ea typeface="华文新魏" pitchFamily="2" charset="-122"/>
              </a:rPr>
              <a:t>检验类别、检验、试验方式、方法的可行性和可检查性；</a:t>
            </a:r>
          </a:p>
          <a:p>
            <a:endParaRPr lang="en-US" altLang="zh-CN" dirty="0">
              <a:solidFill>
                <a:srgbClr val="0000CC"/>
              </a:solidFill>
              <a:latin typeface="华文新魏" pitchFamily="2" charset="-122"/>
              <a:ea typeface="华文新魏" pitchFamily="2" charset="-122"/>
            </a:endParaRPr>
          </a:p>
          <a:p>
            <a:r>
              <a:rPr lang="en-US" altLang="zh-CN" sz="2800" dirty="0">
                <a:solidFill>
                  <a:srgbClr val="0000CC"/>
                </a:solidFill>
                <a:latin typeface="华文新魏" pitchFamily="2" charset="-122"/>
                <a:ea typeface="华文新魏" pitchFamily="2" charset="-122"/>
              </a:rPr>
              <a:t>c)</a:t>
            </a:r>
            <a:r>
              <a:rPr lang="zh-CN" altLang="en-US" sz="2800" dirty="0">
                <a:solidFill>
                  <a:srgbClr val="0000CC"/>
                </a:solidFill>
                <a:latin typeface="华文新魏" pitchFamily="2" charset="-122"/>
                <a:ea typeface="华文新魏" pitchFamily="2" charset="-122"/>
              </a:rPr>
              <a:t>关键件</a:t>
            </a:r>
            <a:r>
              <a:rPr lang="en-US" altLang="zh-CN" sz="2800" dirty="0">
                <a:solidFill>
                  <a:srgbClr val="0000CC"/>
                </a:solidFill>
                <a:latin typeface="华文新魏" pitchFamily="2" charset="-122"/>
                <a:ea typeface="华文新魏" pitchFamily="2" charset="-122"/>
              </a:rPr>
              <a:t>/</a:t>
            </a:r>
            <a:r>
              <a:rPr lang="zh-CN" altLang="en-US" sz="2800" dirty="0">
                <a:solidFill>
                  <a:srgbClr val="0000CC"/>
                </a:solidFill>
                <a:latin typeface="华文新魏" pitchFamily="2" charset="-122"/>
                <a:ea typeface="华文新魏" pitchFamily="2" charset="-122"/>
              </a:rPr>
              <a:t>特性、重要件</a:t>
            </a:r>
            <a:r>
              <a:rPr lang="en-US" altLang="zh-CN" sz="2800" dirty="0">
                <a:solidFill>
                  <a:srgbClr val="0000CC"/>
                </a:solidFill>
                <a:latin typeface="华文新魏" pitchFamily="2" charset="-122"/>
                <a:ea typeface="华文新魏" pitchFamily="2" charset="-122"/>
              </a:rPr>
              <a:t>/</a:t>
            </a:r>
            <a:r>
              <a:rPr lang="zh-CN" altLang="en-US" sz="2800" dirty="0">
                <a:solidFill>
                  <a:srgbClr val="0000CC"/>
                </a:solidFill>
                <a:latin typeface="华文新魏" pitchFamily="2" charset="-122"/>
                <a:ea typeface="华文新魏" pitchFamily="2" charset="-122"/>
              </a:rPr>
              <a:t>特性和关键工序的控制方法和检验要求；</a:t>
            </a:r>
            <a:endParaRPr lang="en-US" altLang="zh-CN" sz="2800" dirty="0">
              <a:solidFill>
                <a:srgbClr val="0000CC"/>
              </a:solidFill>
              <a:latin typeface="华文新魏" pitchFamily="2" charset="-122"/>
              <a:ea typeface="华文新魏" pitchFamily="2" charset="-122"/>
            </a:endParaRPr>
          </a:p>
          <a:p>
            <a:endParaRPr lang="en-US" altLang="zh-CN" dirty="0">
              <a:solidFill>
                <a:srgbClr val="0000CC"/>
              </a:solidFill>
              <a:latin typeface="华文新魏" pitchFamily="2" charset="-122"/>
              <a:ea typeface="华文新魏" pitchFamily="2" charset="-122"/>
            </a:endParaRPr>
          </a:p>
          <a:p>
            <a:r>
              <a:rPr lang="en-US" altLang="zh-CN" sz="2800" dirty="0">
                <a:solidFill>
                  <a:srgbClr val="0000CC"/>
                </a:solidFill>
                <a:latin typeface="华文新魏" pitchFamily="2" charset="-122"/>
                <a:ea typeface="华文新魏" pitchFamily="2" charset="-122"/>
              </a:rPr>
              <a:t>d)</a:t>
            </a:r>
            <a:r>
              <a:rPr lang="zh-CN" altLang="en-US" sz="2800" dirty="0">
                <a:solidFill>
                  <a:srgbClr val="0000CC"/>
                </a:solidFill>
                <a:latin typeface="华文新魏" pitchFamily="2" charset="-122"/>
                <a:ea typeface="华文新魏" pitchFamily="2" charset="-122"/>
              </a:rPr>
              <a:t>所</a:t>
            </a:r>
            <a:r>
              <a:rPr lang="zh-CN" altLang="en-US" sz="2800" dirty="0" smtClean="0">
                <a:solidFill>
                  <a:srgbClr val="0000CC"/>
                </a:solidFill>
                <a:latin typeface="华文新魏" pitchFamily="2" charset="-122"/>
                <a:ea typeface="华文新魏" pitchFamily="2" charset="-122"/>
              </a:rPr>
              <a:t>用量具、</a:t>
            </a:r>
            <a:r>
              <a:rPr lang="zh-CN" altLang="en-US" sz="2800" dirty="0">
                <a:solidFill>
                  <a:srgbClr val="0000CC"/>
                </a:solidFill>
                <a:latin typeface="华文新魏" pitchFamily="2" charset="-122"/>
                <a:ea typeface="华文新魏" pitchFamily="2" charset="-122"/>
              </a:rPr>
              <a:t>仪器、仪表、工装设备等能否满足精度要求。</a:t>
            </a:r>
          </a:p>
        </p:txBody>
      </p:sp>
      <p:sp>
        <p:nvSpPr>
          <p:cNvPr id="26627" name="Rectangle 2"/>
          <p:cNvSpPr txBox="1">
            <a:spLocks noChangeArrowheads="1"/>
          </p:cNvSpPr>
          <p:nvPr/>
        </p:nvSpPr>
        <p:spPr bwMode="auto">
          <a:xfrm>
            <a:off x="609600" y="427038"/>
            <a:ext cx="5562600" cy="7921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zh-CN" altLang="en-US" sz="3600">
                <a:solidFill>
                  <a:schemeClr val="accent2"/>
                </a:solidFill>
                <a:latin typeface="华文新魏" pitchFamily="2" charset="-122"/>
                <a:ea typeface="华文新魏" pitchFamily="2" charset="-122"/>
              </a:rPr>
              <a:t>工艺文件质量会签要求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3"/>
          <p:cNvSpPr txBox="1">
            <a:spLocks noChangeArrowheads="1"/>
          </p:cNvSpPr>
          <p:nvPr/>
        </p:nvSpPr>
        <p:spPr bwMode="gray">
          <a:xfrm>
            <a:off x="533400" y="1312863"/>
            <a:ext cx="8153400" cy="4554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800100" indent="-3429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800">
                <a:solidFill>
                  <a:srgbClr val="3333FF"/>
                </a:solidFill>
                <a:latin typeface="华文新魏" pitchFamily="2" charset="-122"/>
                <a:ea typeface="华文新魏" pitchFamily="2" charset="-122"/>
              </a:rPr>
              <a:t>a)</a:t>
            </a:r>
            <a:r>
              <a:rPr lang="zh-CN" altLang="en-US" sz="2800">
                <a:solidFill>
                  <a:srgbClr val="3333FF"/>
                </a:solidFill>
                <a:latin typeface="华文新魏" pitchFamily="2" charset="-122"/>
                <a:ea typeface="华文新魏" pitchFamily="2" charset="-122"/>
              </a:rPr>
              <a:t>“红头文件</a:t>
            </a:r>
            <a:r>
              <a:rPr lang="en-US" altLang="zh-CN" sz="2800">
                <a:solidFill>
                  <a:srgbClr val="3333FF"/>
                </a:solidFill>
                <a:latin typeface="华文新魏" pitchFamily="2" charset="-122"/>
                <a:ea typeface="华文新魏" pitchFamily="2" charset="-122"/>
              </a:rPr>
              <a:t>”</a:t>
            </a:r>
            <a:r>
              <a:rPr lang="zh-CN" altLang="en-US" sz="2800">
                <a:solidFill>
                  <a:srgbClr val="3333FF"/>
                </a:solidFill>
                <a:latin typeface="华文新魏" pitchFamily="2" charset="-122"/>
                <a:ea typeface="华文新魏" pitchFamily="2" charset="-122"/>
              </a:rPr>
              <a:t>。</a:t>
            </a:r>
            <a:endParaRPr lang="en-US" altLang="zh-CN" sz="2800">
              <a:solidFill>
                <a:srgbClr val="3333FF"/>
              </a:solidFill>
              <a:latin typeface="华文新魏" pitchFamily="2" charset="-122"/>
              <a:ea typeface="华文新魏" pitchFamily="2" charset="-122"/>
            </a:endParaRPr>
          </a:p>
          <a:p>
            <a:pPr lvl="2">
              <a:lnSpc>
                <a:spcPct val="150000"/>
              </a:lnSpc>
              <a:buFont typeface="Wingdings" pitchFamily="2" charset="2"/>
              <a:buChar char="Ø"/>
            </a:pPr>
            <a:r>
              <a:rPr lang="zh-CN" altLang="en-US" sz="2000">
                <a:latin typeface="微软雅黑" pitchFamily="34" charset="-122"/>
                <a:ea typeface="微软雅黑" pitchFamily="34" charset="-122"/>
              </a:rPr>
              <a:t>检验依据性文件应当是技术文件。</a:t>
            </a:r>
            <a:endParaRPr lang="en-US" altLang="zh-CN" sz="2000">
              <a:latin typeface="微软雅黑" pitchFamily="34" charset="-122"/>
              <a:ea typeface="微软雅黑" pitchFamily="34" charset="-122"/>
            </a:endParaRPr>
          </a:p>
          <a:p>
            <a:r>
              <a:rPr lang="en-US" altLang="zh-CN" sz="2800">
                <a:solidFill>
                  <a:srgbClr val="3333FF"/>
                </a:solidFill>
                <a:latin typeface="华文新魏" pitchFamily="2" charset="-122"/>
                <a:ea typeface="华文新魏" pitchFamily="2" charset="-122"/>
              </a:rPr>
              <a:t>b)</a:t>
            </a:r>
            <a:r>
              <a:rPr lang="zh-CN" altLang="en-US" sz="2800">
                <a:solidFill>
                  <a:srgbClr val="3333FF"/>
                </a:solidFill>
                <a:latin typeface="华文新魏" pitchFamily="2" charset="-122"/>
                <a:ea typeface="华文新魏" pitchFamily="2" charset="-122"/>
              </a:rPr>
              <a:t>领导或技术人员的口头意见或建议。</a:t>
            </a:r>
            <a:endParaRPr lang="en-US" altLang="zh-CN" sz="2800">
              <a:solidFill>
                <a:srgbClr val="3333FF"/>
              </a:solidFill>
              <a:latin typeface="华文新魏" pitchFamily="2" charset="-122"/>
              <a:ea typeface="华文新魏" pitchFamily="2" charset="-122"/>
            </a:endParaRPr>
          </a:p>
          <a:p>
            <a:pPr lvl="2">
              <a:lnSpc>
                <a:spcPct val="150000"/>
              </a:lnSpc>
              <a:buFont typeface="Wingdings" pitchFamily="2" charset="2"/>
              <a:buChar char="Ø"/>
            </a:pPr>
            <a:r>
              <a:rPr lang="zh-CN" altLang="en-US" sz="2000">
                <a:latin typeface="微软雅黑" pitchFamily="34" charset="-122"/>
                <a:ea typeface="微软雅黑" pitchFamily="34" charset="-122"/>
              </a:rPr>
              <a:t>任何人无权要求检验人员放弃或更改规定的检验依据性文件。</a:t>
            </a:r>
            <a:endParaRPr lang="en-US" altLang="zh-CN" sz="2000">
              <a:latin typeface="微软雅黑" pitchFamily="34" charset="-122"/>
              <a:ea typeface="微软雅黑" pitchFamily="34" charset="-122"/>
            </a:endParaRPr>
          </a:p>
          <a:p>
            <a:r>
              <a:rPr lang="en-US" altLang="zh-CN" sz="2800">
                <a:solidFill>
                  <a:srgbClr val="3333FF"/>
                </a:solidFill>
                <a:latin typeface="华文新魏" pitchFamily="2" charset="-122"/>
                <a:ea typeface="华文新魏" pitchFamily="2" charset="-122"/>
              </a:rPr>
              <a:t>c)</a:t>
            </a:r>
            <a:r>
              <a:rPr lang="zh-CN" altLang="en-US" sz="2800">
                <a:solidFill>
                  <a:srgbClr val="3333FF"/>
                </a:solidFill>
                <a:latin typeface="华文新魏" pitchFamily="2" charset="-122"/>
                <a:ea typeface="华文新魏" pitchFamily="2" charset="-122"/>
              </a:rPr>
              <a:t>习惯性做法、惯例。</a:t>
            </a:r>
            <a:endParaRPr lang="en-US" altLang="zh-CN" sz="2800">
              <a:solidFill>
                <a:srgbClr val="3333FF"/>
              </a:solidFill>
              <a:latin typeface="华文新魏" pitchFamily="2" charset="-122"/>
              <a:ea typeface="华文新魏" pitchFamily="2" charset="-122"/>
            </a:endParaRPr>
          </a:p>
          <a:p>
            <a:pPr lvl="2">
              <a:lnSpc>
                <a:spcPct val="150000"/>
              </a:lnSpc>
              <a:buFont typeface="Wingdings" pitchFamily="2" charset="2"/>
              <a:buChar char="Ø"/>
            </a:pPr>
            <a:r>
              <a:rPr lang="zh-CN" altLang="en-US" sz="2000">
                <a:latin typeface="微软雅黑" pitchFamily="34" charset="-122"/>
                <a:ea typeface="微软雅黑" pitchFamily="34" charset="-122"/>
              </a:rPr>
              <a:t>没有书面依据的任何习惯性做法都有可能是错的，正确、有效的传统做法只有变成有效的书面规定才能用于指导实际检验工作。</a:t>
            </a:r>
          </a:p>
          <a:p>
            <a:r>
              <a:rPr lang="en-US" altLang="zh-CN" sz="2800">
                <a:solidFill>
                  <a:srgbClr val="3333FF"/>
                </a:solidFill>
                <a:latin typeface="华文新魏" pitchFamily="2" charset="-122"/>
                <a:ea typeface="华文新魏" pitchFamily="2" charset="-122"/>
              </a:rPr>
              <a:t>d)</a:t>
            </a:r>
            <a:r>
              <a:rPr lang="zh-CN" altLang="en-US" sz="2800">
                <a:solidFill>
                  <a:srgbClr val="3333FF"/>
                </a:solidFill>
                <a:latin typeface="华文新魏" pitchFamily="2" charset="-122"/>
                <a:ea typeface="华文新魏" pitchFamily="2" charset="-122"/>
              </a:rPr>
              <a:t>图纸、验收条件等技术文件中未按规定进行的更改。</a:t>
            </a:r>
            <a:endParaRPr lang="en-US" altLang="zh-CN" sz="2800">
              <a:solidFill>
                <a:srgbClr val="3333FF"/>
              </a:solidFill>
              <a:latin typeface="华文新魏" pitchFamily="2" charset="-122"/>
              <a:ea typeface="华文新魏" pitchFamily="2" charset="-122"/>
            </a:endParaRPr>
          </a:p>
          <a:p>
            <a:pPr lvl="2">
              <a:lnSpc>
                <a:spcPct val="150000"/>
              </a:lnSpc>
              <a:buFont typeface="Wingdings" pitchFamily="2" charset="2"/>
              <a:buChar char="Ø"/>
            </a:pPr>
            <a:r>
              <a:rPr lang="zh-CN" altLang="en-US" sz="2000">
                <a:latin typeface="微软雅黑" pitchFamily="34" charset="-122"/>
                <a:ea typeface="微软雅黑" pitchFamily="34" charset="-122"/>
              </a:rPr>
              <a:t>如铅笔更改、未经授权签署的更改等。</a:t>
            </a:r>
            <a:endParaRPr lang="en-US" altLang="zh-CN" sz="2000">
              <a:latin typeface="微软雅黑" pitchFamily="34" charset="-122"/>
              <a:ea typeface="微软雅黑" pitchFamily="34" charset="-122"/>
            </a:endParaRPr>
          </a:p>
        </p:txBody>
      </p:sp>
      <p:sp>
        <p:nvSpPr>
          <p:cNvPr id="27651" name="Rectangle 2"/>
          <p:cNvSpPr txBox="1">
            <a:spLocks noChangeArrowheads="1"/>
          </p:cNvSpPr>
          <p:nvPr/>
        </p:nvSpPr>
        <p:spPr bwMode="auto">
          <a:xfrm>
            <a:off x="609600" y="381000"/>
            <a:ext cx="5562600" cy="7921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zh-CN" altLang="en-US" sz="4000">
                <a:solidFill>
                  <a:schemeClr val="accent2"/>
                </a:solidFill>
                <a:latin typeface="华文新魏" pitchFamily="2" charset="-122"/>
                <a:ea typeface="华文新魏" pitchFamily="2" charset="-122"/>
              </a:rPr>
              <a:t>拒绝不好的“依据”</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检验工作步骤</a:t>
            </a:r>
            <a:endParaRPr lang="zh-CN" altLang="en-US" smtClean="0"/>
          </a:p>
        </p:txBody>
      </p:sp>
      <p:sp>
        <p:nvSpPr>
          <p:cNvPr id="28675" name="文本占位符 2"/>
          <p:cNvSpPr>
            <a:spLocks noGrp="1"/>
          </p:cNvSpPr>
          <p:nvPr>
            <p:ph type="body" sz="half" idx="1"/>
          </p:nvPr>
        </p:nvSpPr>
        <p:spPr bwMode="auto">
          <a:xfrm>
            <a:off x="457200" y="1600200"/>
            <a:ext cx="8229600" cy="9144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zh-CN" altLang="zh-CN" sz="2800" smtClean="0">
                <a:latin typeface="微软雅黑" pitchFamily="34" charset="-122"/>
                <a:ea typeface="微软雅黑" pitchFamily="34" charset="-122"/>
              </a:rPr>
              <a:t>一般来说，质量检验主要步骤有以下五步：</a:t>
            </a:r>
            <a:endParaRPr lang="zh-CN" altLang="en-US" sz="2800" smtClean="0">
              <a:latin typeface="微软雅黑" pitchFamily="34" charset="-122"/>
              <a:ea typeface="微软雅黑" pitchFamily="34" charset="-122"/>
            </a:endParaRPr>
          </a:p>
        </p:txBody>
      </p:sp>
      <p:graphicFrame>
        <p:nvGraphicFramePr>
          <p:cNvPr id="5" name="内容占位符 4"/>
          <p:cNvGraphicFramePr>
            <a:graphicFrameLocks noGrp="1"/>
          </p:cNvGraphicFramePr>
          <p:nvPr>
            <p:ph sz="half" idx="2"/>
          </p:nvPr>
        </p:nvGraphicFramePr>
        <p:xfrm>
          <a:off x="228600" y="2209800"/>
          <a:ext cx="86106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检验工作步骤</a:t>
            </a:r>
            <a:endParaRPr lang="zh-CN" altLang="en-US" smtClean="0"/>
          </a:p>
        </p:txBody>
      </p:sp>
      <p:grpSp>
        <p:nvGrpSpPr>
          <p:cNvPr id="6" name="组合 5"/>
          <p:cNvGrpSpPr/>
          <p:nvPr/>
        </p:nvGrpSpPr>
        <p:grpSpPr>
          <a:xfrm>
            <a:off x="7010400" y="5029200"/>
            <a:ext cx="1858461" cy="1615440"/>
            <a:chOff x="230190" y="1219204"/>
            <a:chExt cx="1858461" cy="1615440"/>
          </a:xfrm>
          <a:scene3d>
            <a:camera prst="orthographicFront"/>
            <a:lightRig rig="flat" dir="t"/>
          </a:scene3d>
        </p:grpSpPr>
        <p:sp>
          <p:nvSpPr>
            <p:cNvPr id="7" name="圆角矩形 6"/>
            <p:cNvSpPr/>
            <p:nvPr/>
          </p:nvSpPr>
          <p:spPr>
            <a:xfrm>
              <a:off x="230190" y="1219204"/>
              <a:ext cx="1858461" cy="161544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8" name="圆角矩形 4"/>
            <p:cNvSpPr/>
            <p:nvPr/>
          </p:nvSpPr>
          <p:spPr>
            <a:xfrm>
              <a:off x="309049" y="1298063"/>
              <a:ext cx="1700743" cy="1457722"/>
            </a:xfrm>
            <a:prstGeom prst="rect">
              <a:avLst/>
            </a:prstGeom>
            <a:sp3d/>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defTabSz="1244600">
                <a:lnSpc>
                  <a:spcPct val="90000"/>
                </a:lnSpc>
                <a:spcAft>
                  <a:spcPct val="35000"/>
                </a:spcAft>
                <a:defRPr/>
              </a:pPr>
              <a:r>
                <a:rPr lang="zh-CN" altLang="en-US" sz="2800" b="1" dirty="0"/>
                <a:t>吃透规范选择方法</a:t>
              </a:r>
            </a:p>
          </p:txBody>
        </p:sp>
      </p:grpSp>
      <p:sp>
        <p:nvSpPr>
          <p:cNvPr id="9" name="文本占位符 8"/>
          <p:cNvSpPr>
            <a:spLocks noGrp="1"/>
          </p:cNvSpPr>
          <p:nvPr>
            <p:ph type="body" sz="half" idx="1"/>
          </p:nvPr>
        </p:nvSpPr>
        <p:spPr>
          <a:xfrm>
            <a:off x="457200" y="1371600"/>
            <a:ext cx="81534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 </a:t>
            </a:r>
            <a:r>
              <a:rPr lang="en-US" altLang="zh-CN" dirty="0" smtClean="0">
                <a:solidFill>
                  <a:srgbClr val="3333FF"/>
                </a:solidFill>
                <a:latin typeface="华文新魏" pitchFamily="2" charset="-122"/>
                <a:ea typeface="华文新魏" pitchFamily="2" charset="-122"/>
              </a:rPr>
              <a:t>a)</a:t>
            </a:r>
            <a:r>
              <a:rPr lang="zh-CN" altLang="en-US" dirty="0" smtClean="0">
                <a:solidFill>
                  <a:srgbClr val="3333FF"/>
                </a:solidFill>
                <a:latin typeface="华文新魏" pitchFamily="2" charset="-122"/>
                <a:ea typeface="华文新魏" pitchFamily="2" charset="-122"/>
              </a:rPr>
              <a:t> 熟悉与掌握规定要求，选择检验方法，吃透检验规范。</a:t>
            </a:r>
            <a:endParaRPr lang="en-US" altLang="zh-CN" dirty="0" smtClean="0">
              <a:solidFill>
                <a:srgbClr val="3333FF"/>
              </a:solidFill>
              <a:latin typeface="华文新魏" pitchFamily="2" charset="-122"/>
              <a:ea typeface="华文新魏" pitchFamily="2" charset="-122"/>
            </a:endParaRPr>
          </a:p>
          <a:p>
            <a:pPr eaLnBrk="1" hangingPunct="1">
              <a:defRPr/>
            </a:pPr>
            <a:endParaRPr lang="en-US" altLang="zh-CN" sz="2000" dirty="0" smtClean="0">
              <a:solidFill>
                <a:srgbClr val="3333FF"/>
              </a:solidFill>
              <a:latin typeface="华文新魏" pitchFamily="2" charset="-122"/>
              <a:ea typeface="华文新魏" pitchFamily="2"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首先要对规定要进行检验的一项或多项特性的内容进行熟悉。</a:t>
            </a: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并将特性要求转换成明确而具体的质量要求、检验方法、观察方法。</a:t>
            </a: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确定所用的检测设备和观察工具。</a:t>
            </a:r>
          </a:p>
          <a:p>
            <a:pPr eaLnBrk="1" hangingPunct="1">
              <a:defRPr/>
            </a:pPr>
            <a:endParaRPr lang="zh-CN" alt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检验工作步骤</a:t>
            </a:r>
            <a:endParaRPr lang="zh-CN" altLang="en-US" smtClean="0"/>
          </a:p>
        </p:txBody>
      </p:sp>
      <p:sp>
        <p:nvSpPr>
          <p:cNvPr id="9" name="文本占位符 8"/>
          <p:cNvSpPr>
            <a:spLocks noGrp="1"/>
          </p:cNvSpPr>
          <p:nvPr>
            <p:ph type="body" sz="half" idx="1"/>
          </p:nvPr>
        </p:nvSpPr>
        <p:spPr>
          <a:xfrm>
            <a:off x="381000" y="1371600"/>
            <a:ext cx="8488363" cy="4525963"/>
          </a:xfrm>
        </p:spPr>
        <p:txBody>
          <a:bodyPr/>
          <a:lstStyle/>
          <a:p>
            <a:pPr marL="0" indent="0" eaLnBrk="1" hangingPunct="1">
              <a:spcBef>
                <a:spcPts val="1200"/>
              </a:spcBef>
              <a:buFontTx/>
              <a:buNone/>
              <a:defRPr/>
            </a:pPr>
            <a:r>
              <a:rPr lang="zh-CN" altLang="en-US" dirty="0" smtClean="0">
                <a:solidFill>
                  <a:srgbClr val="3333FF"/>
                </a:solidFill>
                <a:latin typeface="华文新魏" pitchFamily="2" charset="-122"/>
                <a:ea typeface="华文新魏" pitchFamily="2" charset="-122"/>
              </a:rPr>
              <a:t> </a:t>
            </a:r>
            <a:r>
              <a:rPr lang="en-US" altLang="zh-CN" dirty="0" smtClean="0">
                <a:solidFill>
                  <a:srgbClr val="3333FF"/>
                </a:solidFill>
                <a:latin typeface="华文新魏" pitchFamily="2" charset="-122"/>
                <a:ea typeface="华文新魏" pitchFamily="2" charset="-122"/>
              </a:rPr>
              <a:t>b)</a:t>
            </a:r>
            <a:r>
              <a:rPr lang="zh-CN" altLang="en-US" dirty="0" smtClean="0">
                <a:solidFill>
                  <a:srgbClr val="3333FF"/>
                </a:solidFill>
                <a:latin typeface="华文新魏" pitchFamily="2" charset="-122"/>
                <a:ea typeface="华文新魏" pitchFamily="2" charset="-122"/>
              </a:rPr>
              <a:t>观察、测量或试验。</a:t>
            </a:r>
            <a:endParaRPr lang="en-US" altLang="zh-CN" dirty="0" smtClean="0">
              <a:solidFill>
                <a:srgbClr val="3333FF"/>
              </a:solidFill>
              <a:latin typeface="华文新魏" pitchFamily="2" charset="-122"/>
              <a:ea typeface="华文新魏" pitchFamily="2" charset="-122"/>
            </a:endParaRPr>
          </a:p>
          <a:p>
            <a:pPr eaLnBrk="1" hangingPunct="1">
              <a:spcBef>
                <a:spcPts val="1200"/>
              </a:spcBef>
              <a:defRPr/>
            </a:pPr>
            <a:endParaRPr lang="en-US" altLang="zh-CN" sz="1800" dirty="0" smtClean="0">
              <a:solidFill>
                <a:srgbClr val="3333FF"/>
              </a:solidFill>
              <a:latin typeface="华文新魏" pitchFamily="2" charset="-122"/>
              <a:ea typeface="华文新魏" pitchFamily="2"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观察是指对产品外观、过程或服务项目的实施情况的检查。</a:t>
            </a:r>
            <a:endParaRPr lang="en-US" altLang="zh-CN" sz="2400" kern="1200" dirty="0" smtClean="0">
              <a:latin typeface="微软雅黑" pitchFamily="34" charset="-122"/>
              <a:ea typeface="微软雅黑" pitchFamily="34"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测量就是用规定的计量器具、测试设备或理化分析仪器，对产品的一项或多项特性进行定量（或定性）测量、检验、试验或度量。</a:t>
            </a:r>
          </a:p>
        </p:txBody>
      </p:sp>
      <p:grpSp>
        <p:nvGrpSpPr>
          <p:cNvPr id="10" name="组合 9"/>
          <p:cNvGrpSpPr/>
          <p:nvPr/>
        </p:nvGrpSpPr>
        <p:grpSpPr>
          <a:xfrm>
            <a:off x="6963948" y="5029200"/>
            <a:ext cx="1951452" cy="1615440"/>
            <a:chOff x="2187454" y="1211580"/>
            <a:chExt cx="1951452" cy="1615440"/>
          </a:xfrm>
          <a:scene3d>
            <a:camera prst="orthographicFront"/>
            <a:lightRig rig="flat" dir="t"/>
          </a:scene3d>
        </p:grpSpPr>
        <p:sp>
          <p:nvSpPr>
            <p:cNvPr id="11" name="圆角矩形 10"/>
            <p:cNvSpPr/>
            <p:nvPr/>
          </p:nvSpPr>
          <p:spPr>
            <a:xfrm>
              <a:off x="2187454" y="1211580"/>
              <a:ext cx="1951452" cy="161544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2" name="圆角矩形 4"/>
            <p:cNvSpPr/>
            <p:nvPr/>
          </p:nvSpPr>
          <p:spPr>
            <a:xfrm>
              <a:off x="2266313" y="1290439"/>
              <a:ext cx="1793734" cy="1457722"/>
            </a:xfrm>
            <a:prstGeom prst="rect">
              <a:avLst/>
            </a:prstGeom>
            <a:sp3d/>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defTabSz="1244600">
                <a:lnSpc>
                  <a:spcPct val="90000"/>
                </a:lnSpc>
                <a:spcAft>
                  <a:spcPct val="35000"/>
                </a:spcAft>
                <a:defRPr/>
              </a:pPr>
              <a:r>
                <a:rPr lang="zh-CN" altLang="en-US" sz="2800" b="1" dirty="0"/>
                <a:t>观察测量或试验</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bwMode="auto">
          <a:xfrm>
            <a:off x="457200" y="274638"/>
            <a:ext cx="52578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质量管理发展</a:t>
            </a:r>
          </a:p>
        </p:txBody>
      </p:sp>
      <p:sp>
        <p:nvSpPr>
          <p:cNvPr id="3" name="内容占位符 2"/>
          <p:cNvSpPr>
            <a:spLocks noGrp="1"/>
          </p:cNvSpPr>
          <p:nvPr>
            <p:ph idx="1"/>
          </p:nvPr>
        </p:nvSpPr>
        <p:spPr>
          <a:xfrm>
            <a:off x="2514600" y="1295400"/>
            <a:ext cx="6172200" cy="4678363"/>
          </a:xfrm>
        </p:spPr>
        <p:txBody>
          <a:bodyPr/>
          <a:lstStyle/>
          <a:p>
            <a:pPr marL="685800" lvl="2" defTabSz="1200150" eaLnBrk="1" hangingPunct="1">
              <a:lnSpc>
                <a:spcPct val="90000"/>
              </a:lnSpc>
              <a:spcAft>
                <a:spcPct val="15000"/>
              </a:spcAft>
              <a:buFontTx/>
              <a:buChar char="••"/>
              <a:defRPr/>
            </a:pPr>
            <a:r>
              <a:rPr lang="zh-CN" altLang="en-US" sz="2700" dirty="0" smtClean="0">
                <a:solidFill>
                  <a:srgbClr val="3333FF"/>
                </a:solidFill>
                <a:latin typeface="微软雅黑" pitchFamily="34" charset="-122"/>
                <a:ea typeface="微软雅黑" pitchFamily="34" charset="-122"/>
              </a:rPr>
              <a:t>质量检验阶段</a:t>
            </a:r>
            <a:endParaRPr lang="zh-CN" altLang="en-US" sz="2700" kern="1200" dirty="0" smtClean="0">
              <a:solidFill>
                <a:srgbClr val="3333FF"/>
              </a:solidFill>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质量管理活动主要为产品质量检验</a:t>
            </a:r>
            <a:endParaRPr lang="en-US" altLang="zh-CN" kern="12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700" dirty="0" smtClean="0">
                <a:solidFill>
                  <a:srgbClr val="3333FF"/>
                </a:solidFill>
                <a:latin typeface="微软雅黑" pitchFamily="34" charset="-122"/>
                <a:ea typeface="微软雅黑" pitchFamily="34" charset="-122"/>
              </a:rPr>
              <a:t>统计质量管理阶段</a:t>
            </a:r>
          </a:p>
          <a:p>
            <a:pPr marL="1600200" lvl="4" defTabSz="1200150" eaLnBrk="1" hangingPunct="1">
              <a:lnSpc>
                <a:spcPct val="90000"/>
              </a:lnSpc>
              <a:spcAft>
                <a:spcPct val="15000"/>
              </a:spcAft>
              <a:buFontTx/>
              <a:buChar char="••"/>
              <a:defRPr/>
            </a:pPr>
            <a:r>
              <a:rPr lang="zh-CN" altLang="en-US" dirty="0" smtClean="0">
                <a:latin typeface="微软雅黑" pitchFamily="34" charset="-122"/>
                <a:ea typeface="微软雅黑" pitchFamily="34" charset="-122"/>
              </a:rPr>
              <a:t>事后检验与实现预防相结合</a:t>
            </a:r>
            <a:endParaRPr lang="en-US" altLang="zh-CN"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700" dirty="0" smtClean="0">
                <a:solidFill>
                  <a:srgbClr val="3333FF"/>
                </a:solidFill>
                <a:latin typeface="微软雅黑" pitchFamily="34" charset="-122"/>
                <a:ea typeface="微软雅黑" pitchFamily="34" charset="-122"/>
              </a:rPr>
              <a:t>系统性质量管理阶段</a:t>
            </a:r>
            <a:endParaRPr lang="zh-CN" altLang="en-US" sz="2700" kern="1200" dirty="0" smtClean="0">
              <a:solidFill>
                <a:srgbClr val="3333FF"/>
              </a:solidFill>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质量管理出现“行为科学理论”、“系统工程”，开始重视人的因素。</a:t>
            </a:r>
            <a:endParaRPr lang="en-US" altLang="zh-CN" kern="12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700" dirty="0" smtClean="0">
                <a:solidFill>
                  <a:srgbClr val="3333FF"/>
                </a:solidFill>
                <a:latin typeface="微软雅黑" pitchFamily="34" charset="-122"/>
                <a:ea typeface="微软雅黑" pitchFamily="34" charset="-122"/>
              </a:rPr>
              <a:t>我国引进全面质量管理</a:t>
            </a:r>
          </a:p>
          <a:p>
            <a:pPr marL="1600200" lvl="4" defTabSz="1200150" eaLnBrk="1" hangingPunct="1">
              <a:lnSpc>
                <a:spcPct val="90000"/>
              </a:lnSpc>
              <a:spcAft>
                <a:spcPct val="15000"/>
              </a:spcAft>
              <a:buFontTx/>
              <a:buChar char="••"/>
              <a:defRPr/>
            </a:pPr>
            <a:r>
              <a:rPr lang="zh-CN" altLang="en-US" dirty="0" smtClean="0">
                <a:latin typeface="微软雅黑" pitchFamily="34" charset="-122"/>
                <a:ea typeface="微软雅黑" pitchFamily="34" charset="-122"/>
              </a:rPr>
              <a:t>事后检验与实现预防相结合</a:t>
            </a:r>
            <a:endParaRPr lang="en-US" altLang="zh-CN"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700" dirty="0" smtClean="0">
                <a:solidFill>
                  <a:srgbClr val="3333FF"/>
                </a:solidFill>
                <a:latin typeface="微软雅黑" pitchFamily="34" charset="-122"/>
                <a:ea typeface="微软雅黑" pitchFamily="34" charset="-122"/>
              </a:rPr>
              <a:t>我国采用</a:t>
            </a:r>
            <a:r>
              <a:rPr lang="en-US" altLang="zh-CN" sz="2700" dirty="0" smtClean="0">
                <a:solidFill>
                  <a:srgbClr val="3333FF"/>
                </a:solidFill>
                <a:latin typeface="微软雅黑" pitchFamily="34" charset="-122"/>
                <a:ea typeface="微软雅黑" pitchFamily="34" charset="-122"/>
              </a:rPr>
              <a:t>ISO9000</a:t>
            </a:r>
            <a:r>
              <a:rPr lang="zh-CN" altLang="en-US" sz="2700" dirty="0" smtClean="0">
                <a:solidFill>
                  <a:srgbClr val="3333FF"/>
                </a:solidFill>
                <a:latin typeface="微软雅黑" pitchFamily="34" charset="-122"/>
                <a:ea typeface="微软雅黑" pitchFamily="34" charset="-122"/>
              </a:rPr>
              <a:t>族标准</a:t>
            </a:r>
            <a:endParaRPr lang="zh-CN" altLang="en-US" sz="2700" kern="1200" dirty="0" smtClean="0">
              <a:solidFill>
                <a:srgbClr val="3333FF"/>
              </a:solidFill>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kern="1200" dirty="0" smtClean="0">
                <a:latin typeface="微软雅黑" pitchFamily="34" charset="-122"/>
                <a:ea typeface="微软雅黑" pitchFamily="34" charset="-122"/>
              </a:rPr>
              <a:t>质量管理活动主要为产品质量检验</a:t>
            </a:r>
            <a:endParaRPr lang="en-US" altLang="zh-CN" kern="1200" dirty="0" smtClean="0">
              <a:latin typeface="微软雅黑" pitchFamily="34" charset="-122"/>
              <a:ea typeface="微软雅黑" pitchFamily="34" charset="-122"/>
            </a:endParaRPr>
          </a:p>
          <a:p>
            <a:pPr eaLnBrk="1" hangingPunct="1">
              <a:defRPr/>
            </a:pPr>
            <a:endParaRPr lang="zh-CN" altLang="en-US" dirty="0" smtClean="0">
              <a:latin typeface="微软雅黑" pitchFamily="34" charset="-122"/>
              <a:ea typeface="微软雅黑" pitchFamily="34" charset="-122"/>
            </a:endParaRPr>
          </a:p>
        </p:txBody>
      </p:sp>
      <p:sp>
        <p:nvSpPr>
          <p:cNvPr id="5" name="下箭头 4"/>
          <p:cNvSpPr/>
          <p:nvPr/>
        </p:nvSpPr>
        <p:spPr>
          <a:xfrm>
            <a:off x="2057400" y="17526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a:solidFill>
                <a:schemeClr val="tx1"/>
              </a:solidFill>
              <a:latin typeface="Times New Roman" pitchFamily="18" charset="0"/>
              <a:cs typeface="Times New Roman" pitchFamily="18" charset="0"/>
            </a:endParaRPr>
          </a:p>
        </p:txBody>
      </p:sp>
      <p:sp>
        <p:nvSpPr>
          <p:cNvPr id="6" name="矩形 5"/>
          <p:cNvSpPr/>
          <p:nvPr/>
        </p:nvSpPr>
        <p:spPr>
          <a:xfrm>
            <a:off x="838200" y="1371600"/>
            <a:ext cx="2057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000" b="1" dirty="0">
                <a:solidFill>
                  <a:schemeClr val="tx1"/>
                </a:solidFill>
                <a:latin typeface="Times New Roman" pitchFamily="18" charset="0"/>
                <a:cs typeface="Times New Roman" pitchFamily="18" charset="0"/>
              </a:rPr>
              <a:t>1920s~1940s</a:t>
            </a:r>
            <a:endParaRPr lang="zh-CN" altLang="en-US" sz="2000" b="1" dirty="0">
              <a:solidFill>
                <a:schemeClr val="tx1"/>
              </a:solidFill>
              <a:latin typeface="Times New Roman" pitchFamily="18" charset="0"/>
              <a:cs typeface="Times New Roman" pitchFamily="18" charset="0"/>
            </a:endParaRPr>
          </a:p>
        </p:txBody>
      </p:sp>
      <p:sp>
        <p:nvSpPr>
          <p:cNvPr id="7" name="下箭头 6"/>
          <p:cNvSpPr/>
          <p:nvPr/>
        </p:nvSpPr>
        <p:spPr>
          <a:xfrm>
            <a:off x="2057400" y="26670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a:solidFill>
                <a:schemeClr val="tx1"/>
              </a:solidFill>
              <a:latin typeface="Times New Roman" pitchFamily="18" charset="0"/>
              <a:cs typeface="Times New Roman" pitchFamily="18" charset="0"/>
            </a:endParaRPr>
          </a:p>
        </p:txBody>
      </p:sp>
      <p:sp>
        <p:nvSpPr>
          <p:cNvPr id="8" name="矩形 7"/>
          <p:cNvSpPr/>
          <p:nvPr/>
        </p:nvSpPr>
        <p:spPr>
          <a:xfrm>
            <a:off x="838200" y="2286000"/>
            <a:ext cx="2057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000" b="1" dirty="0">
                <a:solidFill>
                  <a:schemeClr val="tx1"/>
                </a:solidFill>
                <a:latin typeface="Times New Roman" pitchFamily="18" charset="0"/>
                <a:cs typeface="Times New Roman" pitchFamily="18" charset="0"/>
              </a:rPr>
              <a:t>1940s~1950s</a:t>
            </a:r>
            <a:endParaRPr lang="zh-CN" altLang="en-US" sz="2000" b="1" dirty="0">
              <a:solidFill>
                <a:schemeClr val="tx1"/>
              </a:solidFill>
              <a:latin typeface="Times New Roman" pitchFamily="18" charset="0"/>
              <a:cs typeface="Times New Roman" pitchFamily="18" charset="0"/>
            </a:endParaRPr>
          </a:p>
        </p:txBody>
      </p:sp>
      <p:sp>
        <p:nvSpPr>
          <p:cNvPr id="9" name="下箭头 8"/>
          <p:cNvSpPr/>
          <p:nvPr/>
        </p:nvSpPr>
        <p:spPr>
          <a:xfrm>
            <a:off x="2057400" y="3581400"/>
            <a:ext cx="304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a:solidFill>
                <a:schemeClr val="tx1"/>
              </a:solidFill>
              <a:latin typeface="Times New Roman" pitchFamily="18" charset="0"/>
              <a:cs typeface="Times New Roman" pitchFamily="18" charset="0"/>
            </a:endParaRPr>
          </a:p>
        </p:txBody>
      </p:sp>
      <p:sp>
        <p:nvSpPr>
          <p:cNvPr id="10" name="矩形 9"/>
          <p:cNvSpPr/>
          <p:nvPr/>
        </p:nvSpPr>
        <p:spPr>
          <a:xfrm>
            <a:off x="838200" y="3200400"/>
            <a:ext cx="2057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000" b="1" dirty="0">
                <a:solidFill>
                  <a:schemeClr val="tx1"/>
                </a:solidFill>
                <a:latin typeface="Times New Roman" pitchFamily="18" charset="0"/>
                <a:cs typeface="Times New Roman" pitchFamily="18" charset="0"/>
              </a:rPr>
              <a:t>1960s</a:t>
            </a:r>
            <a:endParaRPr lang="zh-CN" altLang="en-US" sz="2000" b="1" dirty="0">
              <a:solidFill>
                <a:schemeClr val="tx1"/>
              </a:solidFill>
              <a:latin typeface="Times New Roman" pitchFamily="18" charset="0"/>
              <a:cs typeface="Times New Roman" pitchFamily="18" charset="0"/>
            </a:endParaRPr>
          </a:p>
        </p:txBody>
      </p:sp>
      <p:sp>
        <p:nvSpPr>
          <p:cNvPr id="11" name="下箭头 10"/>
          <p:cNvSpPr/>
          <p:nvPr/>
        </p:nvSpPr>
        <p:spPr>
          <a:xfrm>
            <a:off x="2057400" y="4572000"/>
            <a:ext cx="304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a:solidFill>
                <a:schemeClr val="tx1"/>
              </a:solidFill>
              <a:latin typeface="Times New Roman" pitchFamily="18" charset="0"/>
              <a:cs typeface="Times New Roman" pitchFamily="18" charset="0"/>
            </a:endParaRPr>
          </a:p>
        </p:txBody>
      </p:sp>
      <p:sp>
        <p:nvSpPr>
          <p:cNvPr id="12" name="矩形 11"/>
          <p:cNvSpPr/>
          <p:nvPr/>
        </p:nvSpPr>
        <p:spPr>
          <a:xfrm>
            <a:off x="838200" y="4191000"/>
            <a:ext cx="2057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000" b="1" dirty="0">
                <a:solidFill>
                  <a:schemeClr val="tx1"/>
                </a:solidFill>
                <a:latin typeface="Times New Roman" pitchFamily="18" charset="0"/>
                <a:cs typeface="Times New Roman" pitchFamily="18" charset="0"/>
              </a:rPr>
              <a:t>1970s</a:t>
            </a:r>
            <a:endParaRPr lang="zh-CN" altLang="en-US" sz="2000" b="1" dirty="0">
              <a:solidFill>
                <a:schemeClr val="tx1"/>
              </a:solidFill>
              <a:latin typeface="Times New Roman" pitchFamily="18" charset="0"/>
              <a:cs typeface="Times New Roman" pitchFamily="18" charset="0"/>
            </a:endParaRPr>
          </a:p>
        </p:txBody>
      </p:sp>
      <p:sp>
        <p:nvSpPr>
          <p:cNvPr id="14" name="矩形 13"/>
          <p:cNvSpPr/>
          <p:nvPr/>
        </p:nvSpPr>
        <p:spPr>
          <a:xfrm>
            <a:off x="838200" y="5181600"/>
            <a:ext cx="2057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tx1"/>
                </a:solidFill>
                <a:latin typeface="Times New Roman" pitchFamily="18" charset="0"/>
                <a:cs typeface="Times New Roman" pitchFamily="18" charset="0"/>
              </a:rPr>
              <a:t>目前</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检验工作步骤</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marL="0" indent="0" eaLnBrk="1" hangingPunct="1">
              <a:spcBef>
                <a:spcPts val="1200"/>
              </a:spcBef>
              <a:buFontTx/>
              <a:buNone/>
              <a:defRPr/>
            </a:pPr>
            <a:r>
              <a:rPr lang="en-US" altLang="zh-CN" dirty="0" smtClean="0">
                <a:solidFill>
                  <a:srgbClr val="3333FF"/>
                </a:solidFill>
                <a:latin typeface="华文新魏" pitchFamily="2" charset="-122"/>
                <a:ea typeface="华文新魏" pitchFamily="2" charset="-122"/>
              </a:rPr>
              <a:t>c)</a:t>
            </a:r>
            <a:r>
              <a:rPr lang="zh-CN" altLang="en-US" dirty="0" smtClean="0">
                <a:solidFill>
                  <a:srgbClr val="3333FF"/>
                </a:solidFill>
                <a:latin typeface="华文新魏" pitchFamily="2" charset="-122"/>
                <a:ea typeface="华文新魏" pitchFamily="2" charset="-122"/>
              </a:rPr>
              <a:t> 比较和判定。</a:t>
            </a:r>
            <a:endParaRPr lang="en-US" altLang="zh-CN" dirty="0" smtClean="0">
              <a:solidFill>
                <a:srgbClr val="3333FF"/>
              </a:solidFill>
              <a:latin typeface="华文新魏" pitchFamily="2" charset="-122"/>
              <a:ea typeface="华文新魏" pitchFamily="2" charset="-122"/>
            </a:endParaRPr>
          </a:p>
          <a:p>
            <a:pPr eaLnBrk="1" hangingPunct="1">
              <a:spcBef>
                <a:spcPts val="1200"/>
              </a:spcBef>
              <a:defRPr/>
            </a:pPr>
            <a:endParaRPr lang="en-US" altLang="zh-CN" sz="1600" dirty="0" smtClean="0">
              <a:solidFill>
                <a:srgbClr val="3333FF"/>
              </a:solidFill>
              <a:latin typeface="华文新魏" pitchFamily="2" charset="-122"/>
              <a:ea typeface="华文新魏" pitchFamily="2"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将检验结果与规定要求进行对照比较</a:t>
            </a:r>
            <a:endParaRPr lang="en-US" altLang="zh-CN" sz="2400" kern="1200" dirty="0" smtClean="0">
              <a:latin typeface="微软雅黑" pitchFamily="34" charset="-122"/>
              <a:ea typeface="微软雅黑" pitchFamily="34"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确定所检验的质量特性是否符合规定要求</a:t>
            </a:r>
            <a:endParaRPr lang="en-US" altLang="zh-CN" sz="2400" kern="1200" dirty="0" smtClean="0">
              <a:latin typeface="微软雅黑" pitchFamily="34" charset="-122"/>
              <a:ea typeface="微软雅黑" pitchFamily="34"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从而判定被检验产品是否合格或不合格。</a:t>
            </a:r>
          </a:p>
          <a:p>
            <a:pPr eaLnBrk="1" hangingPunct="1">
              <a:defRPr/>
            </a:pPr>
            <a:endParaRPr lang="en-US" altLang="zh-CN" dirty="0" smtClean="0">
              <a:solidFill>
                <a:srgbClr val="3333FF"/>
              </a:solidFill>
              <a:latin typeface="华文新魏" pitchFamily="2" charset="-122"/>
              <a:ea typeface="华文新魏" pitchFamily="2" charset="-122"/>
            </a:endParaRPr>
          </a:p>
        </p:txBody>
      </p:sp>
      <p:sp>
        <p:nvSpPr>
          <p:cNvPr id="31748" name="Rectangle 1"/>
          <p:cNvSpPr>
            <a:spLocks noChangeArrowheads="1"/>
          </p:cNvSpPr>
          <p:nvPr/>
        </p:nvSpPr>
        <p:spPr bwMode="auto">
          <a:xfrm>
            <a:off x="3394075" y="3646488"/>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r>
              <a:rPr lang="zh-CN" altLang="zh-CN"/>
              <a:t/>
            </a:r>
            <a:br>
              <a:rPr lang="zh-CN" altLang="zh-CN"/>
            </a:br>
            <a:endParaRPr lang="zh-CN" altLang="zh-CN"/>
          </a:p>
        </p:txBody>
      </p:sp>
      <p:grpSp>
        <p:nvGrpSpPr>
          <p:cNvPr id="10" name="组合 9"/>
          <p:cNvGrpSpPr/>
          <p:nvPr/>
        </p:nvGrpSpPr>
        <p:grpSpPr>
          <a:xfrm>
            <a:off x="7315200" y="4861560"/>
            <a:ext cx="1556748" cy="1615440"/>
            <a:chOff x="4221444" y="1211580"/>
            <a:chExt cx="1556748" cy="1615440"/>
          </a:xfrm>
          <a:scene3d>
            <a:camera prst="orthographicFront"/>
            <a:lightRig rig="flat" dir="t"/>
          </a:scene3d>
        </p:grpSpPr>
        <p:sp>
          <p:nvSpPr>
            <p:cNvPr id="11" name="圆角矩形 10"/>
            <p:cNvSpPr/>
            <p:nvPr/>
          </p:nvSpPr>
          <p:spPr>
            <a:xfrm>
              <a:off x="4221444" y="1211580"/>
              <a:ext cx="1556748" cy="161544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2" name="圆角矩形 4"/>
            <p:cNvSpPr/>
            <p:nvPr/>
          </p:nvSpPr>
          <p:spPr>
            <a:xfrm>
              <a:off x="4297438" y="1287574"/>
              <a:ext cx="1404760" cy="1463452"/>
            </a:xfrm>
            <a:prstGeom prst="rect">
              <a:avLst/>
            </a:prstGeom>
            <a:sp3d/>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defTabSz="1244600">
                <a:lnSpc>
                  <a:spcPct val="90000"/>
                </a:lnSpc>
                <a:spcAft>
                  <a:spcPct val="35000"/>
                </a:spcAft>
                <a:defRPr/>
              </a:pPr>
              <a:r>
                <a:rPr lang="zh-CN" altLang="en-US" sz="2800" b="1" dirty="0"/>
                <a:t>比较和判定</a:t>
              </a: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检验工作步骤</a:t>
            </a:r>
            <a:endParaRPr lang="zh-CN" altLang="en-US" smtClean="0"/>
          </a:p>
        </p:txBody>
      </p:sp>
      <p:sp>
        <p:nvSpPr>
          <p:cNvPr id="9" name="文本占位符 8"/>
          <p:cNvSpPr>
            <a:spLocks noGrp="1"/>
          </p:cNvSpPr>
          <p:nvPr>
            <p:ph type="body" sz="half" idx="1"/>
          </p:nvPr>
        </p:nvSpPr>
        <p:spPr>
          <a:xfrm>
            <a:off x="428596" y="1371600"/>
            <a:ext cx="8643998"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 </a:t>
            </a:r>
            <a:r>
              <a:rPr lang="en-US" altLang="zh-CN" dirty="0" smtClean="0">
                <a:solidFill>
                  <a:srgbClr val="3333FF"/>
                </a:solidFill>
                <a:latin typeface="华文新魏" pitchFamily="2" charset="-122"/>
                <a:ea typeface="华文新魏" pitchFamily="2" charset="-122"/>
              </a:rPr>
              <a:t>d)</a:t>
            </a:r>
            <a:r>
              <a:rPr lang="zh-CN" altLang="en-US" dirty="0" smtClean="0">
                <a:solidFill>
                  <a:srgbClr val="3333FF"/>
                </a:solidFill>
                <a:latin typeface="华文新魏" pitchFamily="2" charset="-122"/>
                <a:ea typeface="华文新魏" pitchFamily="2" charset="-122"/>
              </a:rPr>
              <a:t>确认和处置。</a:t>
            </a:r>
            <a:endParaRPr lang="en-US" altLang="zh-CN" dirty="0" smtClean="0">
              <a:solidFill>
                <a:srgbClr val="3333FF"/>
              </a:solidFill>
              <a:latin typeface="华文新魏" pitchFamily="2" charset="-122"/>
              <a:ea typeface="华文新魏" pitchFamily="2" charset="-122"/>
            </a:endParaRPr>
          </a:p>
          <a:p>
            <a:pPr>
              <a:lnSpc>
                <a:spcPct val="150000"/>
              </a:lnSpc>
              <a:spcBef>
                <a:spcPts val="1200"/>
              </a:spcBef>
              <a:buFont typeface="Wingdings" pitchFamily="2" charset="2"/>
              <a:buChar char="Ø"/>
              <a:defRPr/>
            </a:pPr>
            <a:r>
              <a:rPr lang="zh-CN" altLang="en-US" sz="2000" kern="1200" dirty="0" smtClean="0">
                <a:latin typeface="微软雅黑" pitchFamily="34" charset="-122"/>
                <a:ea typeface="微软雅黑" pitchFamily="34" charset="-122"/>
              </a:rPr>
              <a:t>检验人员对检验的记录和判定的结果进行签字确认。</a:t>
            </a:r>
          </a:p>
          <a:p>
            <a:pPr>
              <a:lnSpc>
                <a:spcPct val="150000"/>
              </a:lnSpc>
              <a:spcBef>
                <a:spcPts val="1200"/>
              </a:spcBef>
              <a:buFont typeface="Wingdings" pitchFamily="2" charset="2"/>
              <a:buChar char="Ø"/>
              <a:defRPr/>
            </a:pPr>
            <a:r>
              <a:rPr lang="zh-CN" altLang="en-US" sz="2000" kern="1200" dirty="0" smtClean="0">
                <a:latin typeface="微软雅黑" pitchFamily="34" charset="-122"/>
                <a:ea typeface="微软雅黑" pitchFamily="34" charset="-122"/>
              </a:rPr>
              <a:t>对产品是否可以“接收”、“放行”作出处置。</a:t>
            </a:r>
          </a:p>
          <a:p>
            <a:pPr>
              <a:lnSpc>
                <a:spcPct val="150000"/>
              </a:lnSpc>
              <a:spcBef>
                <a:spcPts val="1200"/>
              </a:spcBef>
              <a:buFont typeface="Wingdings" pitchFamily="2" charset="2"/>
              <a:buChar char="Ø"/>
              <a:defRPr/>
            </a:pPr>
            <a:r>
              <a:rPr lang="zh-CN" altLang="en-US" sz="2000" kern="1200" dirty="0" smtClean="0">
                <a:latin typeface="微软雅黑" pitchFamily="34" charset="-122"/>
                <a:ea typeface="微软雅黑" pitchFamily="34" charset="-122"/>
              </a:rPr>
              <a:t>对单件检验产品，合格品准予放行，可以转入下道工序或准予入库、出厂；对“不合格品”按其不合格程度按有关规定作出返工、返修、报废的决定或报告有关部门处理。应注意不合格品的标识和隔离存放。</a:t>
            </a:r>
          </a:p>
          <a:p>
            <a:pPr>
              <a:lnSpc>
                <a:spcPct val="150000"/>
              </a:lnSpc>
              <a:spcBef>
                <a:spcPts val="1200"/>
              </a:spcBef>
              <a:buFont typeface="Wingdings" pitchFamily="2" charset="2"/>
              <a:buChar char="Ø"/>
              <a:defRPr/>
            </a:pPr>
            <a:r>
              <a:rPr lang="zh-CN" altLang="en-US" sz="2000" kern="1200" dirty="0" smtClean="0">
                <a:latin typeface="微软雅黑" pitchFamily="34" charset="-122"/>
                <a:ea typeface="微软雅黑" pitchFamily="34" charset="-122"/>
              </a:rPr>
              <a:t>对批量产品，根据产品批质量情况或检验判定结果作出接收、拒收、筛选或复验等处置决定。</a:t>
            </a:r>
          </a:p>
          <a:p>
            <a:pPr eaLnBrk="1" hangingPunct="1">
              <a:defRPr/>
            </a:pPr>
            <a:endParaRPr lang="zh-CN" altLang="en-US" dirty="0" smtClean="0"/>
          </a:p>
        </p:txBody>
      </p:sp>
      <p:grpSp>
        <p:nvGrpSpPr>
          <p:cNvPr id="10" name="组合 9"/>
          <p:cNvGrpSpPr/>
          <p:nvPr/>
        </p:nvGrpSpPr>
        <p:grpSpPr>
          <a:xfrm>
            <a:off x="7286644" y="5242560"/>
            <a:ext cx="1506365" cy="1615440"/>
            <a:chOff x="5879403" y="1211580"/>
            <a:chExt cx="1506365" cy="1615440"/>
          </a:xfrm>
          <a:scene3d>
            <a:camera prst="orthographicFront"/>
            <a:lightRig rig="flat" dir="t"/>
          </a:scene3d>
        </p:grpSpPr>
        <p:sp>
          <p:nvSpPr>
            <p:cNvPr id="11" name="圆角矩形 10"/>
            <p:cNvSpPr/>
            <p:nvPr/>
          </p:nvSpPr>
          <p:spPr>
            <a:xfrm>
              <a:off x="5879403" y="1211580"/>
              <a:ext cx="1506365" cy="161544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2" name="圆角矩形 4"/>
            <p:cNvSpPr/>
            <p:nvPr/>
          </p:nvSpPr>
          <p:spPr>
            <a:xfrm>
              <a:off x="5952938" y="1285115"/>
              <a:ext cx="1359295" cy="1468370"/>
            </a:xfrm>
            <a:prstGeom prst="rect">
              <a:avLst/>
            </a:prstGeom>
            <a:sp3d/>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defTabSz="1244600">
                <a:lnSpc>
                  <a:spcPct val="90000"/>
                </a:lnSpc>
                <a:spcAft>
                  <a:spcPct val="35000"/>
                </a:spcAft>
                <a:defRPr/>
              </a:pPr>
              <a:r>
                <a:rPr lang="zh-CN" altLang="en-US" sz="2800" b="1" dirty="0"/>
                <a:t>确认和处置</a:t>
              </a: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检验工作步骤</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marL="0" indent="0" eaLnBrk="1" hangingPunct="1">
              <a:buFontTx/>
              <a:buNone/>
              <a:defRPr/>
            </a:pPr>
            <a:r>
              <a:rPr lang="en-US" altLang="zh-CN" dirty="0" smtClean="0">
                <a:solidFill>
                  <a:srgbClr val="3333FF"/>
                </a:solidFill>
                <a:latin typeface="华文新魏" pitchFamily="2" charset="-122"/>
                <a:ea typeface="华文新魏" pitchFamily="2" charset="-122"/>
              </a:rPr>
              <a:t>e)</a:t>
            </a:r>
            <a:r>
              <a:rPr lang="zh-CN" altLang="en-US" dirty="0" smtClean="0">
                <a:solidFill>
                  <a:srgbClr val="3333FF"/>
                </a:solidFill>
                <a:latin typeface="华文新魏" pitchFamily="2" charset="-122"/>
                <a:ea typeface="华文新魏" pitchFamily="2" charset="-122"/>
              </a:rPr>
              <a:t> 记录。</a:t>
            </a:r>
            <a:endParaRPr lang="en-US" altLang="zh-CN" dirty="0" smtClean="0">
              <a:solidFill>
                <a:srgbClr val="3333FF"/>
              </a:solidFill>
              <a:latin typeface="华文新魏" pitchFamily="2" charset="-122"/>
              <a:ea typeface="华文新魏" pitchFamily="2" charset="-122"/>
            </a:endParaRPr>
          </a:p>
          <a:p>
            <a:pPr marL="0" indent="0" eaLnBrk="1" hangingPunct="1">
              <a:buFontTx/>
              <a:buNone/>
              <a:defRPr/>
            </a:pPr>
            <a:endParaRPr lang="en-US" altLang="zh-CN" sz="1800" dirty="0" smtClean="0">
              <a:solidFill>
                <a:srgbClr val="3333FF"/>
              </a:solidFill>
              <a:latin typeface="华文新魏" pitchFamily="2" charset="-122"/>
              <a:ea typeface="华文新魏" pitchFamily="2"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对测量的条件、测量得到的量值和观察得到的技术状态用规范化的格式和要求予以记载或描述，作为客观质量证据保存下来。</a:t>
            </a:r>
          </a:p>
        </p:txBody>
      </p:sp>
      <p:grpSp>
        <p:nvGrpSpPr>
          <p:cNvPr id="10" name="组合 9"/>
          <p:cNvGrpSpPr/>
          <p:nvPr/>
        </p:nvGrpSpPr>
        <p:grpSpPr>
          <a:xfrm>
            <a:off x="7315200" y="4953000"/>
            <a:ext cx="1524000" cy="1615440"/>
            <a:chOff x="7497428" y="1211580"/>
            <a:chExt cx="733100" cy="1615440"/>
          </a:xfrm>
          <a:scene3d>
            <a:camera prst="orthographicFront"/>
            <a:lightRig rig="flat" dir="t"/>
          </a:scene3d>
        </p:grpSpPr>
        <p:sp>
          <p:nvSpPr>
            <p:cNvPr id="11" name="圆角矩形 10"/>
            <p:cNvSpPr/>
            <p:nvPr/>
          </p:nvSpPr>
          <p:spPr>
            <a:xfrm>
              <a:off x="7497428" y="1211580"/>
              <a:ext cx="733100" cy="161544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2" name="圆角矩形 4"/>
            <p:cNvSpPr/>
            <p:nvPr/>
          </p:nvSpPr>
          <p:spPr>
            <a:xfrm>
              <a:off x="7533215" y="1247367"/>
              <a:ext cx="661526" cy="1543866"/>
            </a:xfrm>
            <a:prstGeom prst="rect">
              <a:avLst/>
            </a:prstGeom>
            <a:sp3d/>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defTabSz="1244600">
                <a:lnSpc>
                  <a:spcPct val="90000"/>
                </a:lnSpc>
                <a:spcAft>
                  <a:spcPct val="35000"/>
                </a:spcAft>
                <a:defRPr/>
              </a:pPr>
              <a:r>
                <a:rPr lang="zh-CN" altLang="en-US" sz="2800" b="1" dirty="0"/>
                <a:t>记录</a:t>
              </a:r>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a:lnSpc>
                <a:spcPct val="150000"/>
              </a:lnSpc>
              <a:spcBef>
                <a:spcPts val="1200"/>
              </a:spcBef>
              <a:buFont typeface="Wingdings" pitchFamily="2" charset="2"/>
              <a:buChar char="Ø"/>
              <a:defRPr/>
            </a:pPr>
            <a:r>
              <a:rPr lang="zh-CN" altLang="en-US" sz="2000" kern="1200" dirty="0" smtClean="0">
                <a:latin typeface="微软雅黑" pitchFamily="34" charset="-122"/>
                <a:ea typeface="微软雅黑" pitchFamily="34" charset="-122"/>
              </a:rPr>
              <a:t>良好的检验工作作风对做好检验工作是十分重要的。</a:t>
            </a:r>
            <a:endParaRPr lang="en-US" altLang="zh-CN" sz="2000" kern="1200" dirty="0" smtClean="0">
              <a:latin typeface="微软雅黑" pitchFamily="34" charset="-122"/>
              <a:ea typeface="微软雅黑" pitchFamily="34" charset="-122"/>
            </a:endParaRPr>
          </a:p>
          <a:p>
            <a:pPr>
              <a:lnSpc>
                <a:spcPct val="150000"/>
              </a:lnSpc>
              <a:spcBef>
                <a:spcPts val="1200"/>
              </a:spcBef>
              <a:buFont typeface="Wingdings" pitchFamily="2" charset="2"/>
              <a:buChar char="Ø"/>
              <a:defRPr/>
            </a:pPr>
            <a:r>
              <a:rPr lang="zh-CN" altLang="en-US" sz="2000" kern="1200" dirty="0" smtClean="0">
                <a:latin typeface="微软雅黑" pitchFamily="34" charset="-122"/>
                <a:ea typeface="微软雅黑" pitchFamily="34" charset="-122"/>
              </a:rPr>
              <a:t>检验人员在检验工作中应该从以下四个方面对自身有所要求，以不断改善检验工作作风、密切工检关系，出色地完成检验任务。</a:t>
            </a:r>
          </a:p>
          <a:p>
            <a:pPr eaLnBrk="1" hangingPunct="1">
              <a:defRPr/>
            </a:pPr>
            <a:endParaRPr lang="en-US" altLang="zh-CN" sz="2000" dirty="0" smtClean="0">
              <a:solidFill>
                <a:srgbClr val="3333FF"/>
              </a:solidFill>
              <a:latin typeface="华文新魏" pitchFamily="2" charset="-122"/>
              <a:ea typeface="华文新魏" pitchFamily="2" charset="-122"/>
            </a:endParaRPr>
          </a:p>
          <a:p>
            <a:pPr lvl="1" eaLnBrk="1" hangingPunct="1">
              <a:defRPr/>
            </a:pPr>
            <a:r>
              <a:rPr lang="en-US" altLang="zh-CN" dirty="0" smtClean="0">
                <a:solidFill>
                  <a:srgbClr val="3333FF"/>
                </a:solidFill>
                <a:latin typeface="华文新魏" pitchFamily="2" charset="-122"/>
                <a:ea typeface="华文新魏" pitchFamily="2" charset="-122"/>
              </a:rPr>
              <a:t>a)</a:t>
            </a:r>
            <a:r>
              <a:rPr lang="zh-CN" altLang="en-US" dirty="0" smtClean="0">
                <a:solidFill>
                  <a:srgbClr val="3333FF"/>
                </a:solidFill>
                <a:latin typeface="华文新魏" pitchFamily="2" charset="-122"/>
                <a:ea typeface="华文新魏" pitchFamily="2" charset="-122"/>
              </a:rPr>
              <a:t>记录</a:t>
            </a:r>
            <a:r>
              <a:rPr lang="zh-CN" altLang="zh-CN" dirty="0" smtClean="0">
                <a:solidFill>
                  <a:srgbClr val="3333FF"/>
                </a:solidFill>
                <a:latin typeface="华文新魏" pitchFamily="2" charset="-122"/>
                <a:ea typeface="华文新魏" pitchFamily="2" charset="-122"/>
              </a:rPr>
              <a:t>积极、主动开展质量宣传。</a:t>
            </a:r>
            <a:endParaRPr lang="en-US" altLang="zh-CN" dirty="0" smtClean="0">
              <a:solidFill>
                <a:srgbClr val="3333FF"/>
              </a:solidFill>
              <a:latin typeface="华文新魏" pitchFamily="2" charset="-122"/>
              <a:ea typeface="华文新魏" pitchFamily="2" charset="-122"/>
            </a:endParaRPr>
          </a:p>
          <a:p>
            <a:pPr lvl="1" eaLnBrk="1" hangingPunct="1">
              <a:defRPr/>
            </a:pPr>
            <a:r>
              <a:rPr lang="en-US" altLang="zh-CN" dirty="0" smtClean="0">
                <a:solidFill>
                  <a:srgbClr val="3333FF"/>
                </a:solidFill>
                <a:latin typeface="华文新魏" pitchFamily="2" charset="-122"/>
                <a:ea typeface="华文新魏" pitchFamily="2" charset="-122"/>
              </a:rPr>
              <a:t>b)</a:t>
            </a:r>
            <a:r>
              <a:rPr lang="zh-CN" altLang="zh-CN" dirty="0" smtClean="0">
                <a:solidFill>
                  <a:srgbClr val="3333FF"/>
                </a:solidFill>
                <a:latin typeface="华文新魏" pitchFamily="2" charset="-122"/>
                <a:ea typeface="华文新魏" pitchFamily="2" charset="-122"/>
              </a:rPr>
              <a:t>深入工序检验。</a:t>
            </a:r>
            <a:endParaRPr lang="en-US" altLang="zh-CN" dirty="0" smtClean="0">
              <a:solidFill>
                <a:srgbClr val="3333FF"/>
              </a:solidFill>
              <a:latin typeface="华文新魏" pitchFamily="2" charset="-122"/>
              <a:ea typeface="华文新魏" pitchFamily="2" charset="-122"/>
            </a:endParaRPr>
          </a:p>
          <a:p>
            <a:pPr lvl="1" eaLnBrk="1" hangingPunct="1">
              <a:defRPr/>
            </a:pPr>
            <a:r>
              <a:rPr lang="en-US" altLang="zh-CN" dirty="0" smtClean="0">
                <a:solidFill>
                  <a:srgbClr val="3333FF"/>
                </a:solidFill>
                <a:latin typeface="华文新魏" pitchFamily="2" charset="-122"/>
                <a:ea typeface="华文新魏" pitchFamily="2" charset="-122"/>
              </a:rPr>
              <a:t>c)</a:t>
            </a:r>
            <a:r>
              <a:rPr lang="zh-CN" altLang="en-US" dirty="0" smtClean="0">
                <a:solidFill>
                  <a:srgbClr val="3333FF"/>
                </a:solidFill>
                <a:latin typeface="华文新魏" pitchFamily="2" charset="-122"/>
                <a:ea typeface="华文新魏" pitchFamily="2" charset="-122"/>
              </a:rPr>
              <a:t>及时、准确汇报质量信息。</a:t>
            </a:r>
            <a:endParaRPr lang="en-US" altLang="zh-CN" dirty="0" smtClean="0">
              <a:solidFill>
                <a:srgbClr val="3333FF"/>
              </a:solidFill>
              <a:latin typeface="华文新魏" pitchFamily="2" charset="-122"/>
              <a:ea typeface="华文新魏" pitchFamily="2" charset="-122"/>
            </a:endParaRPr>
          </a:p>
          <a:p>
            <a:pPr lvl="1" eaLnBrk="1" hangingPunct="1">
              <a:defRPr/>
            </a:pPr>
            <a:r>
              <a:rPr lang="en-US" altLang="zh-CN" dirty="0" smtClean="0">
                <a:solidFill>
                  <a:srgbClr val="3333FF"/>
                </a:solidFill>
                <a:latin typeface="华文新魏" pitchFamily="2" charset="-122"/>
                <a:ea typeface="华文新魏" pitchFamily="2" charset="-122"/>
              </a:rPr>
              <a:t>d)</a:t>
            </a:r>
            <a:r>
              <a:rPr lang="zh-CN" altLang="zh-CN" dirty="0" smtClean="0">
                <a:solidFill>
                  <a:srgbClr val="3333FF"/>
                </a:solidFill>
                <a:latin typeface="华文新魏" pitchFamily="2" charset="-122"/>
                <a:ea typeface="华文新魏" pitchFamily="2" charset="-122"/>
              </a:rPr>
              <a:t>自觉改进检验工作。</a:t>
            </a:r>
            <a:endParaRPr lang="zh-CN" altLang="en-US" dirty="0" smtClean="0">
              <a:solidFill>
                <a:srgbClr val="3333FF"/>
              </a:solidFill>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 </a:t>
            </a:r>
            <a:r>
              <a:rPr lang="en-US" altLang="zh-CN" dirty="0" smtClean="0">
                <a:solidFill>
                  <a:srgbClr val="3333FF"/>
                </a:solidFill>
                <a:latin typeface="华文新魏" pitchFamily="2" charset="-122"/>
                <a:ea typeface="华文新魏" pitchFamily="2" charset="-122"/>
              </a:rPr>
              <a:t>a)</a:t>
            </a:r>
            <a:r>
              <a:rPr lang="zh-CN" altLang="en-US" dirty="0" smtClean="0">
                <a:solidFill>
                  <a:srgbClr val="3333FF"/>
                </a:solidFill>
                <a:latin typeface="华文新魏" pitchFamily="2" charset="-122"/>
                <a:ea typeface="华文新魏" pitchFamily="2" charset="-122"/>
              </a:rPr>
              <a:t>积极、主动开展质量宣传。</a:t>
            </a:r>
            <a:endParaRPr lang="en-US" altLang="zh-CN" sz="2000" dirty="0" smtClean="0">
              <a:solidFill>
                <a:srgbClr val="3333FF"/>
              </a:solidFill>
              <a:latin typeface="华文新魏" pitchFamily="2" charset="-122"/>
              <a:ea typeface="华文新魏" pitchFamily="2" charset="-122"/>
            </a:endParaRPr>
          </a:p>
          <a:p>
            <a:pPr>
              <a:lnSpc>
                <a:spcPct val="150000"/>
              </a:lnSpc>
              <a:spcBef>
                <a:spcPct val="0"/>
              </a:spcBef>
              <a:buFont typeface="Wingdings" pitchFamily="2" charset="2"/>
              <a:buChar char="Ø"/>
              <a:defRPr/>
            </a:pP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主要围绕三方面内容：</a:t>
            </a:r>
          </a:p>
          <a:p>
            <a:pPr marL="0" indent="0">
              <a:lnSpc>
                <a:spcPct val="150000"/>
              </a:lnSpc>
              <a:spcBef>
                <a:spcPct val="0"/>
              </a:spcBef>
              <a:buFontTx/>
              <a:buNone/>
              <a:defRPr/>
            </a:pPr>
            <a:r>
              <a:rPr lang="zh-CN" altLang="en-US" sz="2400" kern="1200" dirty="0" smtClean="0">
                <a:latin typeface="微软雅黑" pitchFamily="34" charset="-122"/>
                <a:ea typeface="微软雅黑" pitchFamily="34" charset="-122"/>
              </a:rPr>
              <a:t>    </a:t>
            </a:r>
            <a:r>
              <a:rPr lang="en-US" altLang="zh-CN" sz="24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1)  </a:t>
            </a:r>
            <a:r>
              <a:rPr lang="zh-CN" altLang="en-US" sz="2000" kern="1200" dirty="0" smtClean="0">
                <a:latin typeface="微软雅黑" pitchFamily="34" charset="-122"/>
                <a:ea typeface="微软雅黑" pitchFamily="34" charset="-122"/>
              </a:rPr>
              <a:t>国家的质量方针政策和上级对产品质量的要求</a:t>
            </a:r>
            <a:r>
              <a:rPr lang="en-US" altLang="zh-CN" sz="2000" kern="1200" dirty="0" smtClean="0">
                <a:latin typeface="微软雅黑" pitchFamily="34" charset="-122"/>
                <a:ea typeface="微软雅黑" pitchFamily="34" charset="-122"/>
              </a:rPr>
              <a:t>;</a:t>
            </a:r>
            <a:endParaRPr lang="zh-CN" altLang="en-US" sz="2000" kern="1200" dirty="0" smtClean="0">
              <a:latin typeface="微软雅黑" pitchFamily="34" charset="-122"/>
              <a:ea typeface="微软雅黑" pitchFamily="34" charset="-122"/>
            </a:endParaRPr>
          </a:p>
          <a:p>
            <a:pPr marL="0" indent="0">
              <a:lnSpc>
                <a:spcPct val="150000"/>
              </a:lnSpc>
              <a:spcBef>
                <a:spcPct val="0"/>
              </a:spcBef>
              <a:buFontTx/>
              <a:buNone/>
              <a:defRPr/>
            </a:pPr>
            <a:r>
              <a:rPr lang="zh-CN" altLang="en-US" sz="20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	2)  </a:t>
            </a:r>
            <a:r>
              <a:rPr lang="zh-CN" altLang="en-US" sz="2000" kern="1200" dirty="0" smtClean="0">
                <a:latin typeface="微软雅黑" pitchFamily="34" charset="-122"/>
                <a:ea typeface="微软雅黑" pitchFamily="34" charset="-122"/>
              </a:rPr>
              <a:t>质量是企业的生命，是国家、企业、个人利益的所在；</a:t>
            </a:r>
          </a:p>
          <a:p>
            <a:pPr marL="0" indent="0">
              <a:lnSpc>
                <a:spcPct val="150000"/>
              </a:lnSpc>
              <a:spcBef>
                <a:spcPct val="0"/>
              </a:spcBef>
              <a:buFontTx/>
              <a:buNone/>
              <a:defRPr/>
            </a:pPr>
            <a:r>
              <a:rPr lang="zh-CN" altLang="en-US" sz="20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	3)  </a:t>
            </a:r>
            <a:r>
              <a:rPr lang="zh-CN" altLang="en-US" sz="2000" kern="1200" dirty="0" smtClean="0">
                <a:latin typeface="微软雅黑" pitchFamily="34" charset="-122"/>
                <a:ea typeface="微软雅黑" pitchFamily="34" charset="-122"/>
              </a:rPr>
              <a:t>从正反两方面进行质量案例、质量典型宣传。</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 </a:t>
            </a:r>
            <a:r>
              <a:rPr lang="en-US" altLang="zh-CN" dirty="0" smtClean="0">
                <a:solidFill>
                  <a:srgbClr val="3333FF"/>
                </a:solidFill>
                <a:latin typeface="华文新魏" pitchFamily="2" charset="-122"/>
                <a:ea typeface="华文新魏" pitchFamily="2" charset="-122"/>
              </a:rPr>
              <a:t>b)</a:t>
            </a:r>
            <a:r>
              <a:rPr lang="zh-CN" altLang="en-US" dirty="0" smtClean="0">
                <a:solidFill>
                  <a:srgbClr val="3333FF"/>
                </a:solidFill>
                <a:latin typeface="华文新魏" pitchFamily="2" charset="-122"/>
                <a:ea typeface="华文新魏" pitchFamily="2" charset="-122"/>
              </a:rPr>
              <a:t>深入工序检验。</a:t>
            </a:r>
            <a:endParaRPr lang="en-US" altLang="zh-CN" dirty="0" smtClean="0">
              <a:solidFill>
                <a:srgbClr val="3333FF"/>
              </a:solidFill>
              <a:latin typeface="华文新魏" pitchFamily="2" charset="-122"/>
              <a:ea typeface="华文新魏" pitchFamily="2" charset="-122"/>
            </a:endParaRPr>
          </a:p>
          <a:p>
            <a:pPr>
              <a:lnSpc>
                <a:spcPct val="150000"/>
              </a:lnSpc>
              <a:spcBef>
                <a:spcPct val="0"/>
              </a:spcBef>
              <a:buFont typeface="Wingdings" pitchFamily="2" charset="2"/>
              <a:buChar char="Ø"/>
              <a:defRPr/>
            </a:pP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做好三方面工作：</a:t>
            </a:r>
          </a:p>
          <a:p>
            <a:pPr marL="0" indent="0">
              <a:lnSpc>
                <a:spcPct val="150000"/>
              </a:lnSpc>
              <a:spcBef>
                <a:spcPct val="0"/>
              </a:spcBef>
              <a:buFontTx/>
              <a:buNone/>
              <a:defRPr/>
            </a:pPr>
            <a:r>
              <a:rPr lang="en-US" altLang="zh-CN" sz="24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1)  </a:t>
            </a:r>
            <a:r>
              <a:rPr lang="zh-CN" altLang="en-US" sz="2000" kern="1200" dirty="0" smtClean="0">
                <a:latin typeface="微软雅黑" pitchFamily="34" charset="-122"/>
                <a:ea typeface="微软雅黑" pitchFamily="34" charset="-122"/>
              </a:rPr>
              <a:t>积极开展预防检验，帮助提高产品质量，及时发现问题；</a:t>
            </a:r>
          </a:p>
          <a:p>
            <a:pPr marL="0" indent="0">
              <a:lnSpc>
                <a:spcPct val="150000"/>
              </a:lnSpc>
              <a:spcBef>
                <a:spcPct val="0"/>
              </a:spcBef>
              <a:buFontTx/>
              <a:buNone/>
              <a:defRPr/>
            </a:pPr>
            <a:r>
              <a:rPr lang="zh-CN" altLang="en-US" sz="20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	2)  </a:t>
            </a:r>
            <a:r>
              <a:rPr lang="zh-CN" altLang="en-US" sz="2000" kern="1200" dirty="0" smtClean="0">
                <a:latin typeface="微软雅黑" pitchFamily="34" charset="-122"/>
                <a:ea typeface="微软雅黑" pitchFamily="34" charset="-122"/>
              </a:rPr>
              <a:t>深入工序了解情况，及时配合完成检验，工作准确无误；    </a:t>
            </a:r>
            <a:r>
              <a:rPr lang="en-US" altLang="zh-CN" sz="2000" kern="1200" dirty="0" smtClean="0">
                <a:latin typeface="微软雅黑" pitchFamily="34" charset="-122"/>
                <a:ea typeface="微软雅黑" pitchFamily="34" charset="-122"/>
              </a:rPr>
              <a:t>	3)  </a:t>
            </a:r>
            <a:r>
              <a:rPr lang="zh-CN" altLang="en-US" sz="2000" kern="1200" dirty="0" smtClean="0">
                <a:latin typeface="微软雅黑" pitchFamily="34" charset="-122"/>
                <a:ea typeface="微软雅黑" pitchFamily="34" charset="-122"/>
              </a:rPr>
              <a:t>帮助生产人员搞好技术检测，辅导检测技术的正确应用和帮</a:t>
            </a:r>
            <a:r>
              <a:rPr lang="en-US" altLang="zh-CN" sz="2000" kern="1200" dirty="0" smtClean="0">
                <a:latin typeface="微软雅黑" pitchFamily="34" charset="-122"/>
                <a:ea typeface="微软雅黑" pitchFamily="34" charset="-122"/>
              </a:rPr>
              <a:t>	</a:t>
            </a:r>
            <a:r>
              <a:rPr lang="zh-CN" altLang="en-US" sz="2000" kern="1200" dirty="0" smtClean="0">
                <a:latin typeface="微软雅黑" pitchFamily="34" charset="-122"/>
                <a:ea typeface="微软雅黑" pitchFamily="34" charset="-122"/>
              </a:rPr>
              <a:t>助准确掌握产品的技术质量标准等。</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 </a:t>
            </a:r>
            <a:r>
              <a:rPr lang="en-US" altLang="zh-CN" dirty="0" smtClean="0">
                <a:solidFill>
                  <a:srgbClr val="3333FF"/>
                </a:solidFill>
                <a:latin typeface="华文新魏" pitchFamily="2" charset="-122"/>
                <a:ea typeface="华文新魏" pitchFamily="2" charset="-122"/>
              </a:rPr>
              <a:t>c)</a:t>
            </a:r>
            <a:r>
              <a:rPr lang="zh-CN" altLang="en-US" dirty="0" smtClean="0">
                <a:solidFill>
                  <a:srgbClr val="3333FF"/>
                </a:solidFill>
                <a:latin typeface="华文新魏" pitchFamily="2" charset="-122"/>
                <a:ea typeface="华文新魏" pitchFamily="2" charset="-122"/>
              </a:rPr>
              <a:t>及时、准确汇报质量信息。</a:t>
            </a:r>
            <a:endParaRPr lang="en-US" altLang="zh-CN" sz="2000" dirty="0" smtClean="0">
              <a:solidFill>
                <a:srgbClr val="3333FF"/>
              </a:solidFill>
              <a:latin typeface="华文新魏" pitchFamily="2" charset="-122"/>
              <a:ea typeface="华文新魏" pitchFamily="2" charset="-122"/>
            </a:endParaRPr>
          </a:p>
          <a:p>
            <a:pPr>
              <a:lnSpc>
                <a:spcPct val="150000"/>
              </a:lnSpc>
              <a:spcBef>
                <a:spcPct val="0"/>
              </a:spcBef>
              <a:buFont typeface="Wingdings" pitchFamily="2" charset="2"/>
              <a:buChar char="Ø"/>
              <a:defRPr/>
            </a:pP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下述情况必须及时上报：</a:t>
            </a:r>
          </a:p>
          <a:p>
            <a:pPr marL="0" indent="0">
              <a:lnSpc>
                <a:spcPct val="150000"/>
              </a:lnSpc>
              <a:spcBef>
                <a:spcPct val="0"/>
              </a:spcBef>
              <a:buFontTx/>
              <a:buNone/>
              <a:defRPr/>
            </a:pPr>
            <a:r>
              <a:rPr lang="zh-CN" altLang="en-US" sz="2400" kern="1200" dirty="0" smtClean="0">
                <a:latin typeface="微软雅黑" pitchFamily="34" charset="-122"/>
                <a:ea typeface="微软雅黑" pitchFamily="34" charset="-122"/>
              </a:rPr>
              <a:t>    </a:t>
            </a:r>
            <a:r>
              <a:rPr lang="en-US" altLang="zh-CN" sz="24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1)  </a:t>
            </a:r>
            <a:r>
              <a:rPr lang="zh-CN" altLang="en-US" sz="2000" kern="1200" dirty="0" smtClean="0">
                <a:latin typeface="微软雅黑" pitchFamily="34" charset="-122"/>
                <a:ea typeface="微软雅黑" pitchFamily="34" charset="-122"/>
              </a:rPr>
              <a:t>发生重大质量问题时：</a:t>
            </a:r>
          </a:p>
          <a:p>
            <a:pPr marL="0" indent="0">
              <a:lnSpc>
                <a:spcPct val="150000"/>
              </a:lnSpc>
              <a:spcBef>
                <a:spcPct val="0"/>
              </a:spcBef>
              <a:buFontTx/>
              <a:buNone/>
              <a:defRPr/>
            </a:pPr>
            <a:r>
              <a:rPr lang="zh-CN" altLang="en-US" sz="20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	2)  </a:t>
            </a:r>
            <a:r>
              <a:rPr lang="zh-CN" altLang="en-US" sz="2000" kern="1200" dirty="0" smtClean="0">
                <a:latin typeface="微软雅黑" pitchFamily="34" charset="-122"/>
                <a:ea typeface="微软雅黑" pitchFamily="34" charset="-122"/>
              </a:rPr>
              <a:t>发生影响生产继续进行或影响产品正常交付的质量问题时；</a:t>
            </a:r>
          </a:p>
          <a:p>
            <a:pPr marL="0" indent="0">
              <a:lnSpc>
                <a:spcPct val="150000"/>
              </a:lnSpc>
              <a:spcBef>
                <a:spcPct val="0"/>
              </a:spcBef>
              <a:buFontTx/>
              <a:buNone/>
              <a:defRPr/>
            </a:pPr>
            <a:r>
              <a:rPr lang="en-US" altLang="zh-CN" sz="2000" kern="1200" dirty="0" smtClean="0">
                <a:latin typeface="微软雅黑" pitchFamily="34" charset="-122"/>
                <a:ea typeface="微软雅黑" pitchFamily="34" charset="-122"/>
              </a:rPr>
              <a:t>	3)  </a:t>
            </a:r>
            <a:r>
              <a:rPr lang="zh-CN" altLang="en-US" sz="2000" kern="1200" dirty="0" smtClean="0">
                <a:latin typeface="微软雅黑" pitchFamily="34" charset="-122"/>
                <a:ea typeface="微软雅黑" pitchFamily="34" charset="-122"/>
              </a:rPr>
              <a:t>因处理质量问题发生意见分歧而引起生产受阻时：</a:t>
            </a:r>
          </a:p>
          <a:p>
            <a:pPr marL="0" indent="0">
              <a:lnSpc>
                <a:spcPct val="150000"/>
              </a:lnSpc>
              <a:spcBef>
                <a:spcPct val="0"/>
              </a:spcBef>
              <a:buFontTx/>
              <a:buNone/>
              <a:defRPr/>
            </a:pPr>
            <a:r>
              <a:rPr lang="en-US" altLang="zh-CN" sz="2000" kern="1200" dirty="0" smtClean="0">
                <a:latin typeface="微软雅黑" pitchFamily="34" charset="-122"/>
                <a:ea typeface="微软雅黑" pitchFamily="34" charset="-122"/>
              </a:rPr>
              <a:t>	4)  </a:t>
            </a:r>
            <a:r>
              <a:rPr lang="zh-CN" altLang="en-US" sz="2000" kern="1200" dirty="0" smtClean="0">
                <a:latin typeface="微软雅黑" pitchFamily="34" charset="-122"/>
                <a:ea typeface="微软雅黑" pitchFamily="34" charset="-122"/>
              </a:rPr>
              <a:t>因与生产部门的关系发生矛盾而影响工作时；</a:t>
            </a:r>
          </a:p>
          <a:p>
            <a:pPr marL="0" indent="0">
              <a:lnSpc>
                <a:spcPct val="150000"/>
              </a:lnSpc>
              <a:spcBef>
                <a:spcPct val="0"/>
              </a:spcBef>
              <a:buFontTx/>
              <a:buNone/>
              <a:defRPr/>
            </a:pPr>
            <a:r>
              <a:rPr lang="en-US" altLang="zh-CN" sz="2000" kern="1200" dirty="0" smtClean="0">
                <a:latin typeface="微软雅黑" pitchFamily="34" charset="-122"/>
                <a:ea typeface="微软雅黑" pitchFamily="34" charset="-122"/>
              </a:rPr>
              <a:t>	5)  </a:t>
            </a:r>
            <a:r>
              <a:rPr lang="zh-CN" altLang="en-US" sz="2000" kern="1200" dirty="0" smtClean="0">
                <a:latin typeface="微软雅黑" pitchFamily="34" charset="-122"/>
                <a:ea typeface="微软雅黑" pitchFamily="34" charset="-122"/>
              </a:rPr>
              <a:t>对上级处理质量问题的文件和决定执行有困难时</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4582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 </a:t>
            </a:r>
            <a:r>
              <a:rPr lang="en-US" altLang="zh-CN" dirty="0" smtClean="0">
                <a:solidFill>
                  <a:srgbClr val="3333FF"/>
                </a:solidFill>
                <a:latin typeface="华文新魏" pitchFamily="2" charset="-122"/>
                <a:ea typeface="华文新魏" pitchFamily="2" charset="-122"/>
              </a:rPr>
              <a:t>d)</a:t>
            </a:r>
            <a:r>
              <a:rPr lang="zh-CN" altLang="en-US" dirty="0" smtClean="0">
                <a:solidFill>
                  <a:srgbClr val="3333FF"/>
                </a:solidFill>
                <a:latin typeface="华文新魏" pitchFamily="2" charset="-122"/>
                <a:ea typeface="华文新魏" pitchFamily="2" charset="-122"/>
              </a:rPr>
              <a:t>自觉改进检验工作。</a:t>
            </a:r>
          </a:p>
          <a:p>
            <a:pPr>
              <a:lnSpc>
                <a:spcPct val="150000"/>
              </a:lnSpc>
              <a:spcBef>
                <a:spcPct val="0"/>
              </a:spcBef>
              <a:buFont typeface="Wingdings" pitchFamily="2" charset="2"/>
              <a:buChar char="Ø"/>
              <a:defRPr/>
            </a:pP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包括以下三方面内容：</a:t>
            </a:r>
          </a:p>
          <a:p>
            <a:pPr marL="0" indent="0">
              <a:lnSpc>
                <a:spcPct val="150000"/>
              </a:lnSpc>
              <a:spcBef>
                <a:spcPct val="0"/>
              </a:spcBef>
              <a:buFontTx/>
              <a:buNone/>
              <a:defRPr/>
            </a:pPr>
            <a:r>
              <a:rPr lang="zh-CN" altLang="en-US" sz="2400" kern="1200" dirty="0" smtClean="0">
                <a:latin typeface="微软雅黑" pitchFamily="34" charset="-122"/>
                <a:ea typeface="微软雅黑" pitchFamily="34" charset="-122"/>
              </a:rPr>
              <a:t>    </a:t>
            </a:r>
            <a:r>
              <a:rPr lang="en-US" altLang="zh-CN" sz="24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1)  </a:t>
            </a:r>
            <a:r>
              <a:rPr lang="zh-CN" altLang="en-US" sz="2000" kern="1200" dirty="0" smtClean="0">
                <a:latin typeface="微软雅黑" pitchFamily="34" charset="-122"/>
                <a:ea typeface="微软雅黑" pitchFamily="34" charset="-122"/>
              </a:rPr>
              <a:t>敢于发现检验自身存在的问题，善于检讨自己，勇于改正；    </a:t>
            </a:r>
            <a:r>
              <a:rPr lang="en-US" altLang="zh-CN" sz="2000" kern="1200" dirty="0" smtClean="0">
                <a:latin typeface="微软雅黑" pitchFamily="34" charset="-122"/>
                <a:ea typeface="微软雅黑" pitchFamily="34" charset="-122"/>
              </a:rPr>
              <a:t>	2)  </a:t>
            </a:r>
            <a:r>
              <a:rPr lang="zh-CN" altLang="en-US" sz="2000" kern="1200" dirty="0" smtClean="0">
                <a:latin typeface="微软雅黑" pitchFamily="34" charset="-122"/>
                <a:ea typeface="微软雅黑" pitchFamily="34" charset="-122"/>
              </a:rPr>
              <a:t>欢迎来自各方面对检验工作的批评意见，积极采纳正确意见；</a:t>
            </a:r>
            <a:endParaRPr lang="en-US" altLang="zh-CN" sz="2000" kern="1200" dirty="0" smtClean="0">
              <a:latin typeface="微软雅黑" pitchFamily="34" charset="-122"/>
              <a:ea typeface="微软雅黑" pitchFamily="34" charset="-122"/>
            </a:endParaRPr>
          </a:p>
          <a:p>
            <a:pPr marL="0" indent="0">
              <a:lnSpc>
                <a:spcPct val="150000"/>
              </a:lnSpc>
              <a:spcBef>
                <a:spcPct val="0"/>
              </a:spcBef>
              <a:buFontTx/>
              <a:buNone/>
              <a:defRPr/>
            </a:pPr>
            <a:r>
              <a:rPr lang="zh-CN" altLang="en-US" sz="2000" kern="1200" dirty="0" smtClean="0">
                <a:latin typeface="微软雅黑" pitchFamily="34" charset="-122"/>
                <a:ea typeface="微软雅黑" pitchFamily="34" charset="-122"/>
              </a:rPr>
              <a:t>   </a:t>
            </a:r>
            <a:r>
              <a:rPr lang="en-US" altLang="zh-CN" sz="2000" kern="1200" dirty="0" smtClean="0">
                <a:latin typeface="微软雅黑" pitchFamily="34" charset="-122"/>
                <a:ea typeface="微软雅黑" pitchFamily="34" charset="-122"/>
              </a:rPr>
              <a:t>	3)  </a:t>
            </a:r>
            <a:r>
              <a:rPr lang="zh-CN" altLang="en-US" sz="2000" kern="1200" dirty="0" smtClean="0">
                <a:latin typeface="微软雅黑" pitchFamily="34" charset="-122"/>
                <a:ea typeface="微软雅黑" pitchFamily="34" charset="-122"/>
              </a:rPr>
              <a:t>主动争取上级领导部门对检验工作的关心与支持，认真贯彻上</a:t>
            </a:r>
            <a:r>
              <a:rPr lang="en-US" altLang="zh-CN" sz="2000" kern="1200" dirty="0" smtClean="0">
                <a:latin typeface="微软雅黑" pitchFamily="34" charset="-122"/>
                <a:ea typeface="微软雅黑" pitchFamily="34" charset="-122"/>
              </a:rPr>
              <a:t>	</a:t>
            </a:r>
            <a:r>
              <a:rPr lang="zh-CN" altLang="en-US" sz="2000" kern="1200" dirty="0" smtClean="0">
                <a:latin typeface="微软雅黑" pitchFamily="34" charset="-122"/>
                <a:ea typeface="微软雅黑" pitchFamily="34" charset="-122"/>
              </a:rPr>
              <a:t>级领导对检验工作的正确部署。</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defRPr/>
            </a:pPr>
            <a:endParaRPr lang="zh-CN" altLang="en-US"/>
          </a:p>
        </p:txBody>
      </p:sp>
      <p:sp>
        <p:nvSpPr>
          <p:cNvPr id="39939" name="标题 1"/>
          <p:cNvSpPr>
            <a:spLocks noGrp="1"/>
          </p:cNvSpPr>
          <p:nvPr>
            <p:ph type="title"/>
          </p:nvPr>
        </p:nvSpPr>
        <p:spPr bwMode="auto">
          <a:xfrm>
            <a:off x="228600" y="274638"/>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对检验工作的正确认识</a:t>
            </a:r>
            <a:endParaRPr lang="zh-CN" altLang="en-US" smtClean="0"/>
          </a:p>
        </p:txBody>
      </p:sp>
      <p:sp>
        <p:nvSpPr>
          <p:cNvPr id="5" name="AutoShape 48"/>
          <p:cNvSpPr>
            <a:spLocks noChangeArrowheads="1"/>
          </p:cNvSpPr>
          <p:nvPr/>
        </p:nvSpPr>
        <p:spPr bwMode="gray">
          <a:xfrm>
            <a:off x="1822450" y="5099050"/>
            <a:ext cx="4959350" cy="508000"/>
          </a:xfrm>
          <a:prstGeom prst="roundRect">
            <a:avLst>
              <a:gd name="adj" fmla="val 50000"/>
            </a:avLst>
          </a:prstGeom>
          <a:ln>
            <a:headEnd/>
            <a:tailEnd/>
          </a:ln>
        </p:spPr>
        <p:style>
          <a:lnRef idx="2">
            <a:schemeClr val="accent5"/>
          </a:lnRef>
          <a:fillRef idx="1">
            <a:schemeClr val="lt1"/>
          </a:fillRef>
          <a:effectRef idx="0">
            <a:schemeClr val="accent5"/>
          </a:effectRef>
          <a:fontRef idx="minor">
            <a:schemeClr val="dk1"/>
          </a:fontRef>
        </p:style>
        <p:txBody>
          <a:bodyPr wrap="none" anchor="ctr"/>
          <a:lstStyle/>
          <a:p>
            <a:pPr eaLnBrk="0" hangingPunct="0">
              <a:defRPr/>
            </a:pPr>
            <a:r>
              <a:rPr lang="zh-CN" altLang="en-US" sz="2400" b="1" dirty="0">
                <a:solidFill>
                  <a:schemeClr val="tx2"/>
                </a:solidFill>
                <a:latin typeface="微软雅黑" pitchFamily="34" charset="-122"/>
                <a:ea typeface="微软雅黑" pitchFamily="34" charset="-122"/>
              </a:rPr>
              <a:t>不断降低检验误差，提高检验水平</a:t>
            </a:r>
            <a:endParaRPr lang="en-US" altLang="zh-CN" sz="2400" b="1" dirty="0">
              <a:solidFill>
                <a:schemeClr val="tx2"/>
              </a:solidFill>
              <a:latin typeface="微软雅黑" pitchFamily="34" charset="-122"/>
              <a:ea typeface="微软雅黑" pitchFamily="34" charset="-122"/>
            </a:endParaRPr>
          </a:p>
        </p:txBody>
      </p:sp>
      <p:sp>
        <p:nvSpPr>
          <p:cNvPr id="7" name="AutoShape 50"/>
          <p:cNvSpPr>
            <a:spLocks noChangeArrowheads="1"/>
          </p:cNvSpPr>
          <p:nvPr/>
        </p:nvSpPr>
        <p:spPr bwMode="gray">
          <a:xfrm>
            <a:off x="2438400" y="3459163"/>
            <a:ext cx="4806950" cy="508000"/>
          </a:xfrm>
          <a:prstGeom prst="roundRect">
            <a:avLst>
              <a:gd name="adj" fmla="val 50000"/>
            </a:avLst>
          </a:prstGeom>
          <a:ln>
            <a:headEnd/>
            <a:tailEnd/>
          </a:ln>
        </p:spPr>
        <p:style>
          <a:lnRef idx="2">
            <a:schemeClr val="accent5"/>
          </a:lnRef>
          <a:fillRef idx="1">
            <a:schemeClr val="lt1"/>
          </a:fillRef>
          <a:effectRef idx="0">
            <a:schemeClr val="accent5"/>
          </a:effectRef>
          <a:fontRef idx="minor">
            <a:schemeClr val="dk1"/>
          </a:fontRef>
        </p:style>
        <p:txBody>
          <a:bodyPr wrap="none" anchor="ctr"/>
          <a:lstStyle/>
          <a:p>
            <a:pPr eaLnBrk="0" hangingPunct="0">
              <a:defRPr/>
            </a:pPr>
            <a:r>
              <a:rPr lang="zh-CN" altLang="en-US" sz="2400" b="1" dirty="0">
                <a:solidFill>
                  <a:schemeClr val="tx2"/>
                </a:solidFill>
                <a:latin typeface="微软雅黑" pitchFamily="34" charset="-122"/>
                <a:ea typeface="微软雅黑" pitchFamily="34" charset="-122"/>
              </a:rPr>
              <a:t>质量检验与质量管理的关系</a:t>
            </a:r>
            <a:endParaRPr lang="en-US" altLang="zh-CN" sz="2400" b="1" dirty="0">
              <a:solidFill>
                <a:schemeClr val="tx2"/>
              </a:solidFill>
              <a:latin typeface="微软雅黑" pitchFamily="34" charset="-122"/>
              <a:ea typeface="微软雅黑" pitchFamily="34" charset="-122"/>
            </a:endParaRPr>
          </a:p>
        </p:txBody>
      </p:sp>
      <p:sp>
        <p:nvSpPr>
          <p:cNvPr id="10" name="AutoShape 52"/>
          <p:cNvSpPr>
            <a:spLocks noChangeArrowheads="1"/>
          </p:cNvSpPr>
          <p:nvPr/>
        </p:nvSpPr>
        <p:spPr bwMode="gray">
          <a:xfrm>
            <a:off x="1765300" y="1820863"/>
            <a:ext cx="4806950" cy="508000"/>
          </a:xfrm>
          <a:prstGeom prst="roundRect">
            <a:avLst>
              <a:gd name="adj" fmla="val 50000"/>
            </a:avLst>
          </a:prstGeom>
          <a:ln>
            <a:headEnd/>
            <a:tailEnd/>
          </a:ln>
        </p:spPr>
        <p:style>
          <a:lnRef idx="2">
            <a:schemeClr val="accent5"/>
          </a:lnRef>
          <a:fillRef idx="1">
            <a:schemeClr val="lt1"/>
          </a:fillRef>
          <a:effectRef idx="0">
            <a:schemeClr val="accent5"/>
          </a:effectRef>
          <a:fontRef idx="minor">
            <a:schemeClr val="dk1"/>
          </a:fontRef>
        </p:style>
        <p:txBody>
          <a:bodyPr wrap="none" anchor="ctr"/>
          <a:lstStyle/>
          <a:p>
            <a:pPr eaLnBrk="0" hangingPunct="0">
              <a:defRPr/>
            </a:pPr>
            <a:r>
              <a:rPr lang="zh-CN" altLang="en-US" sz="2400" b="1" dirty="0">
                <a:solidFill>
                  <a:schemeClr val="tx2"/>
                </a:solidFill>
                <a:latin typeface="微软雅黑" pitchFamily="34" charset="-122"/>
                <a:ea typeface="微软雅黑" pitchFamily="34" charset="-122"/>
              </a:rPr>
              <a:t>检验工作原则</a:t>
            </a:r>
            <a:endParaRPr lang="en-US" altLang="zh-CN" sz="2400" b="1" dirty="0">
              <a:solidFill>
                <a:schemeClr val="tx2"/>
              </a:solidFill>
              <a:latin typeface="微软雅黑" pitchFamily="34" charset="-122"/>
              <a:ea typeface="微软雅黑" pitchFamily="34" charset="-122"/>
            </a:endParaRPr>
          </a:p>
        </p:txBody>
      </p:sp>
      <p:grpSp>
        <p:nvGrpSpPr>
          <p:cNvPr id="39943" name="Group 53"/>
          <p:cNvGrpSpPr>
            <a:grpSpLocks/>
          </p:cNvGrpSpPr>
          <p:nvPr/>
        </p:nvGrpSpPr>
        <p:grpSpPr bwMode="auto">
          <a:xfrm>
            <a:off x="1447800" y="1909763"/>
            <a:ext cx="381000" cy="381000"/>
            <a:chOff x="2078" y="1680"/>
            <a:chExt cx="1615" cy="1615"/>
          </a:xfrm>
        </p:grpSpPr>
        <p:sp>
          <p:nvSpPr>
            <p:cNvPr id="39959" name="Oval 54"/>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57150" algn="ctr">
                  <a:solidFill>
                    <a:schemeClr val="bg1"/>
                  </a:solidFill>
                  <a:round/>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CN" altLang="en-US"/>
            </a:p>
          </p:txBody>
        </p:sp>
        <p:sp>
          <p:nvSpPr>
            <p:cNvPr id="39960" name="Oval 55"/>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CN" altLang="en-US"/>
            </a:p>
          </p:txBody>
        </p:sp>
        <p:sp>
          <p:nvSpPr>
            <p:cNvPr id="14" name="Oval 56"/>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CN" altLang="en-US"/>
            </a:p>
          </p:txBody>
        </p:sp>
        <p:sp>
          <p:nvSpPr>
            <p:cNvPr id="39962" name="Oval 57"/>
            <p:cNvSpPr>
              <a:spLocks noChangeArrowheads="1"/>
            </p:cNvSpPr>
            <p:nvPr/>
          </p:nvSpPr>
          <p:spPr bwMode="gray">
            <a:xfrm>
              <a:off x="2254" y="1856"/>
              <a:ext cx="1262" cy="1264"/>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16" name="Oval 58"/>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CN" altLang="en-US"/>
            </a:p>
          </p:txBody>
        </p:sp>
        <p:sp>
          <p:nvSpPr>
            <p:cNvPr id="39964" name="Oval 59"/>
            <p:cNvSpPr>
              <a:spLocks noChangeArrowheads="1"/>
            </p:cNvSpPr>
            <p:nvPr/>
          </p:nvSpPr>
          <p:spPr bwMode="gray">
            <a:xfrm>
              <a:off x="2337" y="1939"/>
              <a:ext cx="1096" cy="1098"/>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grpSp>
        <p:nvGrpSpPr>
          <p:cNvPr id="39944" name="Group 67"/>
          <p:cNvGrpSpPr>
            <a:grpSpLocks/>
          </p:cNvGrpSpPr>
          <p:nvPr/>
        </p:nvGrpSpPr>
        <p:grpSpPr bwMode="auto">
          <a:xfrm>
            <a:off x="2133600" y="3535363"/>
            <a:ext cx="381000" cy="381000"/>
            <a:chOff x="2078" y="1680"/>
            <a:chExt cx="1615" cy="1615"/>
          </a:xfrm>
        </p:grpSpPr>
        <p:sp>
          <p:nvSpPr>
            <p:cNvPr id="39953" name="Oval 68"/>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57150" algn="ctr">
                  <a:solidFill>
                    <a:schemeClr val="bg1"/>
                  </a:solidFill>
                  <a:round/>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CN" altLang="en-US"/>
            </a:p>
          </p:txBody>
        </p:sp>
        <p:sp>
          <p:nvSpPr>
            <p:cNvPr id="39954" name="Oval 69"/>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CN" altLang="en-US"/>
            </a:p>
          </p:txBody>
        </p:sp>
        <p:sp>
          <p:nvSpPr>
            <p:cNvPr id="28" name="Oval 70"/>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CN" altLang="en-US"/>
            </a:p>
          </p:txBody>
        </p:sp>
        <p:sp>
          <p:nvSpPr>
            <p:cNvPr id="39956" name="Oval 71"/>
            <p:cNvSpPr>
              <a:spLocks noChangeArrowheads="1"/>
            </p:cNvSpPr>
            <p:nvPr/>
          </p:nvSpPr>
          <p:spPr bwMode="gray">
            <a:xfrm>
              <a:off x="2254" y="1856"/>
              <a:ext cx="1262" cy="1264"/>
            </a:xfrm>
            <a:prstGeom prst="ellipse">
              <a:avLst/>
            </a:prstGeom>
            <a:gradFill rotWithShape="1">
              <a:gsLst>
                <a:gs pos="0">
                  <a:srgbClr val="21B3E1"/>
                </a:gs>
                <a:gs pos="100000">
                  <a:srgbClr val="0F5368"/>
                </a:gs>
              </a:gsLst>
              <a:lin ang="54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30" name="Oval 72"/>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CN" altLang="en-US"/>
            </a:p>
          </p:txBody>
        </p:sp>
        <p:sp>
          <p:nvSpPr>
            <p:cNvPr id="39958" name="Oval 73"/>
            <p:cNvSpPr>
              <a:spLocks noChangeArrowheads="1"/>
            </p:cNvSpPr>
            <p:nvPr/>
          </p:nvSpPr>
          <p:spPr bwMode="gray">
            <a:xfrm>
              <a:off x="2337" y="1939"/>
              <a:ext cx="1096" cy="1098"/>
            </a:xfrm>
            <a:prstGeom prst="ellipse">
              <a:avLst/>
            </a:prstGeom>
            <a:gradFill rotWithShape="1">
              <a:gsLst>
                <a:gs pos="0">
                  <a:srgbClr val="21B3E1"/>
                </a:gs>
                <a:gs pos="100000">
                  <a:srgbClr val="10576D"/>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grpSp>
        <p:nvGrpSpPr>
          <p:cNvPr id="39945" name="Group 81"/>
          <p:cNvGrpSpPr>
            <a:grpSpLocks/>
          </p:cNvGrpSpPr>
          <p:nvPr/>
        </p:nvGrpSpPr>
        <p:grpSpPr bwMode="auto">
          <a:xfrm>
            <a:off x="1524000" y="5148263"/>
            <a:ext cx="355600" cy="381000"/>
            <a:chOff x="2078" y="1680"/>
            <a:chExt cx="1615" cy="1615"/>
          </a:xfrm>
        </p:grpSpPr>
        <p:sp>
          <p:nvSpPr>
            <p:cNvPr id="39947" name="Oval 82"/>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 xmlns:a14="http://schemas.microsoft.com/office/drawing/2010/main" w="57150" algn="ctr">
                  <a:solidFill>
                    <a:schemeClr val="bg1"/>
                  </a:solidFill>
                  <a:round/>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CN" altLang="en-US"/>
            </a:p>
          </p:txBody>
        </p:sp>
        <p:sp>
          <p:nvSpPr>
            <p:cNvPr id="39948" name="Oval 83"/>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CN" altLang="en-US"/>
            </a:p>
          </p:txBody>
        </p:sp>
        <p:sp>
          <p:nvSpPr>
            <p:cNvPr id="42" name="Oval 84"/>
            <p:cNvSpPr>
              <a:spLocks noChangeArrowheads="1"/>
            </p:cNvSpPr>
            <p:nvPr/>
          </p:nvSpPr>
          <p:spPr bwMode="gray">
            <a:xfrm>
              <a:off x="2251" y="1855"/>
              <a:ext cx="1262"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CN" altLang="en-US"/>
            </a:p>
          </p:txBody>
        </p:sp>
        <p:sp>
          <p:nvSpPr>
            <p:cNvPr id="39950" name="Oval 85"/>
            <p:cNvSpPr>
              <a:spLocks noChangeArrowheads="1"/>
            </p:cNvSpPr>
            <p:nvPr/>
          </p:nvSpPr>
          <p:spPr bwMode="gray">
            <a:xfrm>
              <a:off x="2254" y="1856"/>
              <a:ext cx="1262" cy="1264"/>
            </a:xfrm>
            <a:prstGeom prst="ellipse">
              <a:avLst/>
            </a:prstGeom>
            <a:gradFill rotWithShape="1">
              <a:gsLst>
                <a:gs pos="0">
                  <a:srgbClr val="000000"/>
                </a:gs>
                <a:gs pos="100000">
                  <a:srgbClr val="E35E23"/>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zh-CN" altLang="en-US"/>
            </a:p>
          </p:txBody>
        </p:sp>
        <p:sp>
          <p:nvSpPr>
            <p:cNvPr id="44" name="Oval 86"/>
            <p:cNvSpPr>
              <a:spLocks noChangeArrowheads="1"/>
            </p:cNvSpPr>
            <p:nvPr/>
          </p:nvSpPr>
          <p:spPr bwMode="gray">
            <a:xfrm>
              <a:off x="2338" y="1936"/>
              <a:ext cx="1096"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CN" altLang="en-US"/>
            </a:p>
          </p:txBody>
        </p:sp>
        <p:sp>
          <p:nvSpPr>
            <p:cNvPr id="39952" name="Oval 87"/>
            <p:cNvSpPr>
              <a:spLocks noChangeArrowheads="1"/>
            </p:cNvSpPr>
            <p:nvPr/>
          </p:nvSpPr>
          <p:spPr bwMode="gray">
            <a:xfrm>
              <a:off x="2337" y="1939"/>
              <a:ext cx="1096" cy="1098"/>
            </a:xfrm>
            <a:prstGeom prst="ellipse">
              <a:avLst/>
            </a:prstGeom>
            <a:gradFill rotWithShape="1">
              <a:gsLst>
                <a:gs pos="0">
                  <a:srgbClr val="E35E23"/>
                </a:gs>
                <a:gs pos="100000">
                  <a:srgbClr val="6E2E11"/>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zh-CN" altLang="en-US"/>
            </a:p>
          </p:txBody>
        </p:sp>
      </p:grpSp>
      <p:sp>
        <p:nvSpPr>
          <p:cNvPr id="47"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hlink">
                  <a:alpha val="56000"/>
                </a:schemeClr>
              </a:gs>
              <a:gs pos="100000">
                <a:schemeClr val="hlink">
                  <a:gamma/>
                  <a:tint val="0"/>
                  <a:invGamma/>
                  <a:alpha val="48000"/>
                </a:schemeClr>
              </a:gs>
            </a:gsLst>
            <a:lin ang="5400000" scaled="1"/>
          </a:gradFill>
          <a:ln>
            <a:noFill/>
          </a:ln>
          <a:effectLst/>
          <a:extLst>
            <a:ext uri="{91240B29-F687-4F45-9708-019B960494DF}">
              <a14:hiddenLine xmlns="" xmlns:a14="http://schemas.microsoft.com/office/drawing/2010/main" w="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pPr>
              <a:defRPr/>
            </a:pPr>
            <a:endParaRPr lang="zh-CN"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检验工作原则</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a:lnSpc>
                <a:spcPct val="150000"/>
              </a:lnSpc>
              <a:spcBef>
                <a:spcPts val="1200"/>
              </a:spcBef>
              <a:buFont typeface="Wingdings" pitchFamily="2" charset="2"/>
              <a:buChar char="Ø"/>
              <a:defRPr/>
            </a:pPr>
            <a:endParaRPr lang="en-US" altLang="zh-CN" sz="2400" kern="1200" dirty="0" smtClean="0">
              <a:latin typeface="微软雅黑" pitchFamily="34" charset="-122"/>
              <a:ea typeface="微软雅黑" pitchFamily="34"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检验工作原则：严格执行检验依据和搞好两个结合。</a:t>
            </a:r>
            <a:endParaRPr lang="en-US" altLang="zh-CN" sz="2400" kern="1200" dirty="0" smtClean="0">
              <a:latin typeface="微软雅黑" pitchFamily="34" charset="-122"/>
              <a:ea typeface="微软雅黑" pitchFamily="34" charset="-122"/>
            </a:endParaRPr>
          </a:p>
          <a:p>
            <a:pPr>
              <a:lnSpc>
                <a:spcPct val="150000"/>
              </a:lnSpc>
              <a:spcBef>
                <a:spcPts val="1200"/>
              </a:spcBef>
              <a:buFont typeface="Wingdings" pitchFamily="2" charset="2"/>
              <a:buChar char="Ø"/>
              <a:defRPr/>
            </a:pPr>
            <a:r>
              <a:rPr lang="zh-CN" altLang="en-US" sz="2400" kern="1200" dirty="0" smtClean="0">
                <a:latin typeface="微软雅黑" pitchFamily="34" charset="-122"/>
                <a:ea typeface="微软雅黑" pitchFamily="34" charset="-122"/>
              </a:rPr>
              <a:t>两个结合：严格执行检验依据；严格把关与积极预防相结合以及专检与自检、互检相结合三条工作原则。</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概念与术语</a:t>
            </a:r>
          </a:p>
        </p:txBody>
      </p:sp>
      <p:sp>
        <p:nvSpPr>
          <p:cNvPr id="4" name="内容占位符 2"/>
          <p:cNvSpPr>
            <a:spLocks noGrp="1"/>
          </p:cNvSpPr>
          <p:nvPr>
            <p:ph idx="1"/>
          </p:nvPr>
        </p:nvSpPr>
        <p:spPr>
          <a:xfrm>
            <a:off x="-76200" y="1066800"/>
            <a:ext cx="8610600" cy="5211763"/>
          </a:xfrm>
        </p:spPr>
        <p:txBody>
          <a:bodyPr/>
          <a:lstStyle/>
          <a:p>
            <a:pPr marL="685800" lvl="2" defTabSz="1200150" eaLnBrk="1" hangingPunct="1">
              <a:lnSpc>
                <a:spcPct val="90000"/>
              </a:lnSpc>
              <a:spcAft>
                <a:spcPct val="15000"/>
              </a:spcAft>
              <a:buFontTx/>
              <a:buChar char="••"/>
              <a:defRPr/>
            </a:pPr>
            <a:endParaRPr lang="en-US" altLang="zh-CN" sz="700" dirty="0" smtClean="0">
              <a:solidFill>
                <a:srgbClr val="3333FF"/>
              </a:solidFill>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3200" dirty="0" smtClean="0">
                <a:solidFill>
                  <a:srgbClr val="3333FF"/>
                </a:solidFill>
                <a:latin typeface="微软雅黑" pitchFamily="34" charset="-122"/>
                <a:ea typeface="微软雅黑" pitchFamily="34" charset="-122"/>
              </a:rPr>
              <a:t>产品</a:t>
            </a:r>
            <a:endParaRPr lang="zh-CN" altLang="en-US" sz="3200" kern="1200" dirty="0" smtClean="0">
              <a:solidFill>
                <a:srgbClr val="3333FF"/>
              </a:solidFill>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800" kern="1200" dirty="0" smtClean="0">
                <a:latin typeface="微软雅黑" pitchFamily="34" charset="-122"/>
                <a:ea typeface="微软雅黑" pitchFamily="34" charset="-122"/>
              </a:rPr>
              <a:t>过程的结果</a:t>
            </a:r>
            <a:endParaRPr lang="en-US" altLang="zh-CN" sz="2800" kern="12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800" kern="12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3200" dirty="0" smtClean="0">
                <a:solidFill>
                  <a:srgbClr val="3333FF"/>
                </a:solidFill>
                <a:latin typeface="微软雅黑" pitchFamily="34" charset="-122"/>
                <a:ea typeface="微软雅黑" pitchFamily="34" charset="-122"/>
              </a:rPr>
              <a:t>质量</a:t>
            </a:r>
          </a:p>
          <a:p>
            <a:pPr marL="1143000" lvl="3" defTabSz="1200150" eaLnBrk="1" hangingPunct="1">
              <a:lnSpc>
                <a:spcPct val="90000"/>
              </a:lnSpc>
              <a:spcAft>
                <a:spcPct val="15000"/>
              </a:spcAft>
              <a:buFontTx/>
              <a:buChar char="••"/>
              <a:defRPr/>
            </a:pPr>
            <a:r>
              <a:rPr lang="zh-CN" altLang="en-US" sz="2800" dirty="0" smtClean="0">
                <a:latin typeface="微软雅黑" pitchFamily="34" charset="-122"/>
                <a:ea typeface="微软雅黑" pitchFamily="34" charset="-122"/>
              </a:rPr>
              <a:t>一组固有特性满足要求的程度。如：内在特性、外在特性、经济特性。</a:t>
            </a:r>
            <a:endParaRPr lang="en-US" altLang="zh-CN" sz="28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8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3200" kern="1200" dirty="0" smtClean="0">
                <a:solidFill>
                  <a:srgbClr val="3333FF"/>
                </a:solidFill>
                <a:latin typeface="微软雅黑" pitchFamily="34" charset="-122"/>
                <a:ea typeface="微软雅黑" pitchFamily="34" charset="-122"/>
              </a:rPr>
              <a:t>要求</a:t>
            </a:r>
          </a:p>
          <a:p>
            <a:pPr marL="1143000" lvl="3" defTabSz="1200150" eaLnBrk="1" hangingPunct="1">
              <a:lnSpc>
                <a:spcPct val="90000"/>
              </a:lnSpc>
              <a:spcAft>
                <a:spcPct val="15000"/>
              </a:spcAft>
              <a:buFontTx/>
              <a:buChar char="••"/>
              <a:defRPr/>
            </a:pPr>
            <a:r>
              <a:rPr lang="zh-CN" altLang="en-US" sz="2800" dirty="0" smtClean="0">
                <a:latin typeface="微软雅黑" pitchFamily="34" charset="-122"/>
                <a:ea typeface="微软雅黑" pitchFamily="34" charset="-122"/>
              </a:rPr>
              <a:t>明示的、通常隐含的或必须履行的需求或期望。</a:t>
            </a:r>
            <a:endParaRPr lang="en-US" altLang="zh-CN" sz="28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endParaRPr lang="en-US" altLang="zh-CN" sz="3200" dirty="0" smtClean="0">
              <a:latin typeface="微软雅黑" pitchFamily="34" charset="-122"/>
              <a:ea typeface="微软雅黑" pitchFamily="34" charset="-122"/>
            </a:endParaRPr>
          </a:p>
          <a:p>
            <a:pPr marL="0" indent="0" eaLnBrk="1" hangingPunct="1">
              <a:buFontTx/>
              <a:buNone/>
              <a:defRPr/>
            </a:pPr>
            <a:r>
              <a:rPr lang="en-US" altLang="zh-CN" sz="4000" dirty="0" smtClean="0">
                <a:latin typeface="微软雅黑" pitchFamily="34" charset="-122"/>
                <a:ea typeface="微软雅黑" pitchFamily="34" charset="-122"/>
              </a:rPr>
              <a:t>	</a:t>
            </a:r>
            <a:endParaRPr lang="zh-CN" altLang="en-US" sz="40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4582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（一）  严格执行检验依据</a:t>
            </a:r>
            <a:endParaRPr lang="en-US" altLang="zh-CN" sz="2000" dirty="0" smtClean="0">
              <a:solidFill>
                <a:srgbClr val="3333FF"/>
              </a:solidFill>
              <a:latin typeface="华文新魏" pitchFamily="2" charset="-122"/>
              <a:ea typeface="华文新魏" pitchFamily="2" charset="-122"/>
            </a:endParaRPr>
          </a:p>
          <a:p>
            <a:pPr>
              <a:lnSpc>
                <a:spcPct val="150000"/>
              </a:lnSpc>
              <a:spcBef>
                <a:spcPct val="0"/>
              </a:spcBef>
              <a:buFont typeface="Wingdings" pitchFamily="2" charset="2"/>
              <a:buChar char="Ø"/>
              <a:defRPr/>
            </a:pP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严格按照检验依据检验产品，这一原则是不能随意改变的，如果动摇这一原则，将会失去检验工作的基础、达不到检验目的。</a:t>
            </a: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因此检验人员在工作中必须一丝不苟地加以贯彻执行。</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 （二）  严格把关与积极预防相结合</a:t>
            </a:r>
            <a:endParaRPr lang="en-US" altLang="zh-CN" dirty="0" smtClean="0">
              <a:solidFill>
                <a:srgbClr val="3333FF"/>
              </a:solidFill>
              <a:latin typeface="华文新魏" pitchFamily="2" charset="-122"/>
              <a:ea typeface="华文新魏" pitchFamily="2" charset="-122"/>
            </a:endParaRPr>
          </a:p>
          <a:p>
            <a:pPr>
              <a:lnSpc>
                <a:spcPct val="150000"/>
              </a:lnSpc>
              <a:spcBef>
                <a:spcPct val="0"/>
              </a:spcBef>
              <a:buFont typeface="Wingdings" pitchFamily="2" charset="2"/>
              <a:buChar char="Ø"/>
              <a:defRPr/>
            </a:pPr>
            <a:endParaRPr lang="en-US" altLang="zh-CN" sz="11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rPr>
              <a:t>检验人员在严格把关的同时，不能忽略开展预防检验，应该把两者紧密地结合起来。</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1800" kern="1200" dirty="0" smtClean="0">
                <a:latin typeface="微软雅黑" pitchFamily="34" charset="-122"/>
                <a:ea typeface="微软雅黑" pitchFamily="34" charset="-122"/>
              </a:rPr>
              <a:t>检验人员把好了质量关，对下工序来讲，就是起到了预防作用，为用户提供了符合要求的产品，为下道工序奠定了良好的质量基础。</a:t>
            </a:r>
            <a:endParaRPr lang="en-US" altLang="zh-CN" sz="18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rPr>
              <a:t>要开展多种形式的预防检验活动。</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1800" kern="1200" dirty="0" smtClean="0">
                <a:latin typeface="微软雅黑" pitchFamily="34" charset="-122"/>
                <a:ea typeface="微软雅黑" pitchFamily="34" charset="-122"/>
              </a:rPr>
              <a:t>如首件检验、巡回检验和在用工装设备的抽检等。</a:t>
            </a:r>
            <a:endParaRPr lang="en-US" altLang="zh-CN" sz="18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rPr>
              <a:t>把关与预防在检验工作中并重，互为补充，应把其作为质量检验的一项重要工作原则。</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检验工作要求</a:t>
            </a:r>
            <a:endParaRPr lang="zh-CN" altLang="en-US" smtClean="0"/>
          </a:p>
        </p:txBody>
      </p:sp>
      <p:sp>
        <p:nvSpPr>
          <p:cNvPr id="9" name="文本占位符 8"/>
          <p:cNvSpPr>
            <a:spLocks noGrp="1"/>
          </p:cNvSpPr>
          <p:nvPr>
            <p:ph type="body" sz="half" idx="1"/>
          </p:nvPr>
        </p:nvSpPr>
        <p:spPr>
          <a:xfrm>
            <a:off x="457200" y="1371600"/>
            <a:ext cx="8153400" cy="4525963"/>
          </a:xfrm>
        </p:spPr>
        <p:txBody>
          <a:bodyPr/>
          <a:lstStyle/>
          <a:p>
            <a:pPr marL="0" indent="0" eaLnBrk="1" hangingPunct="1">
              <a:buFontTx/>
              <a:buNone/>
              <a:defRPr/>
            </a:pPr>
            <a:r>
              <a:rPr lang="zh-CN" altLang="en-US" dirty="0" smtClean="0">
                <a:solidFill>
                  <a:srgbClr val="3333FF"/>
                </a:solidFill>
                <a:latin typeface="华文新魏" pitchFamily="2" charset="-122"/>
                <a:ea typeface="华文新魏" pitchFamily="2" charset="-122"/>
              </a:rPr>
              <a:t>（三）  专检与自检、互检相结合</a:t>
            </a:r>
            <a:endParaRPr lang="en-US" altLang="zh-CN" sz="2000" dirty="0" smtClean="0">
              <a:solidFill>
                <a:srgbClr val="3333FF"/>
              </a:solidFill>
              <a:latin typeface="华文新魏" pitchFamily="2" charset="-122"/>
              <a:ea typeface="华文新魏" pitchFamily="2" charset="-122"/>
            </a:endParaRPr>
          </a:p>
          <a:p>
            <a:pPr>
              <a:lnSpc>
                <a:spcPct val="150000"/>
              </a:lnSpc>
              <a:spcBef>
                <a:spcPct val="0"/>
              </a:spcBef>
              <a:buFont typeface="Wingdings" pitchFamily="2" charset="2"/>
              <a:buChar char="Ø"/>
              <a:defRPr/>
            </a:pPr>
            <a:endParaRPr lang="en-US" altLang="zh-CN" sz="16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产品质量的检验，既要肯定专检的作用，也要充分肯定自检与互检的作用。</a:t>
            </a:r>
            <a:endParaRPr lang="en-US" altLang="zh-CN" sz="24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rPr>
              <a:t>因为生产者是最了解产品加工质量的，因此产品检验过程中的自检与互检是不可缺少的。检验人员在开展检验活动时强调自检与互检的作用，能够有效调动操作者的主人翁意识，更好地发挥生产者对产品内在质量的认识更深入的优势，可以起到更好地提高产品质量的作用。</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质量检验与质量管理的关系</a:t>
            </a:r>
            <a:endParaRPr lang="zh-CN" altLang="en-US" sz="3200" smtClean="0"/>
          </a:p>
        </p:txBody>
      </p:sp>
      <p:sp>
        <p:nvSpPr>
          <p:cNvPr id="9" name="文本占位符 8"/>
          <p:cNvSpPr>
            <a:spLocks noGrp="1"/>
          </p:cNvSpPr>
          <p:nvPr>
            <p:ph type="body" sz="half" idx="1"/>
          </p:nvPr>
        </p:nvSpPr>
        <p:spPr>
          <a:xfrm>
            <a:off x="457200" y="1371600"/>
            <a:ext cx="8458200" cy="4525963"/>
          </a:xfrm>
        </p:spPr>
        <p:txBody>
          <a:bodyPr/>
          <a:lstStyle/>
          <a:p>
            <a:pPr marL="0" indent="0">
              <a:lnSpc>
                <a:spcPct val="150000"/>
              </a:lnSpc>
              <a:spcBef>
                <a:spcPct val="0"/>
              </a:spcBef>
              <a:buFontTx/>
              <a:buNone/>
              <a:defRPr/>
            </a:pPr>
            <a:r>
              <a:rPr lang="zh-CN" altLang="en-US" sz="2000" kern="1200" dirty="0" smtClean="0">
                <a:solidFill>
                  <a:srgbClr val="0000CC"/>
                </a:solidFill>
                <a:latin typeface="华文新魏" pitchFamily="2" charset="-122"/>
                <a:ea typeface="华文新魏" pitchFamily="2" charset="-122"/>
              </a:rPr>
              <a:t>     “历史经验告诉我们没有一支事业心强，政治思想好，技术业务过硬的检验队伍，没有其积极性、创造性，想把质量搞上去是不可能的。因为质量检验在全面质量管理中始终占有重要地位，从检验把关发展到预防控制，从生产过程控制发展到由研制到售后服务全过程的质量控制。</a:t>
            </a:r>
            <a:r>
              <a:rPr lang="en-US" altLang="zh-CN" sz="2000" kern="1200" dirty="0" smtClean="0">
                <a:solidFill>
                  <a:srgbClr val="0000CC"/>
                </a:solidFill>
                <a:latin typeface="华文新魏" pitchFamily="2" charset="-122"/>
                <a:ea typeface="华文新魏" pitchFamily="2" charset="-122"/>
              </a:rPr>
              <a:t>……</a:t>
            </a:r>
            <a:r>
              <a:rPr lang="zh-CN" altLang="en-US" sz="2000" kern="1200" dirty="0" smtClean="0">
                <a:solidFill>
                  <a:srgbClr val="0000CC"/>
                </a:solidFill>
                <a:latin typeface="华文新魏" pitchFamily="2" charset="-122"/>
                <a:ea typeface="华文新魏" pitchFamily="2" charset="-122"/>
              </a:rPr>
              <a:t>质量检验与质量管理，互相联系，互为条件，不可分割，没有预防性控制，单靠把关难以奏效，没有把关，也淡不上积极预防，质量检验对本工序是把关，对下工序或用户就是预防。”</a:t>
            </a:r>
          </a:p>
          <a:p>
            <a:pPr marL="0" indent="0" algn="r">
              <a:lnSpc>
                <a:spcPct val="150000"/>
              </a:lnSpc>
              <a:spcBef>
                <a:spcPct val="0"/>
              </a:spcBef>
              <a:buFontTx/>
              <a:buNone/>
              <a:defRPr/>
            </a:pPr>
            <a:r>
              <a:rPr lang="en-US" altLang="zh-CN" sz="2000" dirty="0" smtClean="0">
                <a:latin typeface="华文新魏" pitchFamily="2" charset="-122"/>
                <a:ea typeface="华文新魏" pitchFamily="2" charset="-122"/>
              </a:rPr>
              <a:t>——</a:t>
            </a:r>
            <a:r>
              <a:rPr lang="zh-CN" altLang="zh-CN" sz="2000" dirty="0" smtClean="0">
                <a:latin typeface="华文新魏" pitchFamily="2" charset="-122"/>
                <a:ea typeface="华文新魏" pitchFamily="2" charset="-122"/>
              </a:rPr>
              <a:t>原航空航天部王礼恒副部长</a:t>
            </a:r>
            <a:endParaRPr lang="zh-CN" altLang="en-US" sz="2000" kern="1200" dirty="0" smtClean="0">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质量检验与质量管理的关系</a:t>
            </a:r>
            <a:endParaRPr lang="zh-CN" altLang="en-US" sz="3200" smtClean="0"/>
          </a:p>
        </p:txBody>
      </p:sp>
      <p:sp>
        <p:nvSpPr>
          <p:cNvPr id="9" name="文本占位符 8"/>
          <p:cNvSpPr>
            <a:spLocks noGrp="1"/>
          </p:cNvSpPr>
          <p:nvPr>
            <p:ph type="body" sz="half" idx="1"/>
          </p:nvPr>
        </p:nvSpPr>
        <p:spPr>
          <a:xfrm>
            <a:off x="457200" y="1371600"/>
            <a:ext cx="8458200" cy="4525963"/>
          </a:xfrm>
        </p:spPr>
        <p:txBody>
          <a:bodyPr/>
          <a:lstStyle/>
          <a:p>
            <a:pPr>
              <a:lnSpc>
                <a:spcPct val="150000"/>
              </a:lnSpc>
              <a:spcBef>
                <a:spcPct val="0"/>
              </a:spcBef>
              <a:buFont typeface="Wingdings" pitchFamily="2" charset="2"/>
              <a:buChar char="Ø"/>
              <a:defRPr/>
            </a:pPr>
            <a:endParaRPr lang="en-US" altLang="zh-CN" sz="1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质量检验是开展质量管理的</a:t>
            </a:r>
            <a:r>
              <a:rPr lang="zh-CN" altLang="en-US" sz="2400" b="1" kern="1200" dirty="0" smtClean="0">
                <a:solidFill>
                  <a:srgbClr val="FF0000"/>
                </a:solidFill>
                <a:latin typeface="微软雅黑" pitchFamily="34" charset="-122"/>
                <a:ea typeface="微软雅黑" pitchFamily="34" charset="-122"/>
              </a:rPr>
              <a:t>基础和前提</a:t>
            </a:r>
            <a:r>
              <a:rPr lang="zh-CN" altLang="en-US" sz="2400" kern="1200" dirty="0" smtClean="0">
                <a:latin typeface="微软雅黑" pitchFamily="34" charset="-122"/>
                <a:ea typeface="微软雅黑" pitchFamily="34" charset="-122"/>
              </a:rPr>
              <a:t>，检验严把质量关是质量管理的要求，而质量管理可为严把质量关创造好的</a:t>
            </a:r>
            <a:r>
              <a:rPr lang="zh-CN" altLang="en-US" sz="2400" b="1" kern="1200" dirty="0" smtClean="0">
                <a:solidFill>
                  <a:srgbClr val="FF0000"/>
                </a:solidFill>
                <a:latin typeface="微软雅黑" pitchFamily="34" charset="-122"/>
                <a:ea typeface="微软雅黑" pitchFamily="34" charset="-122"/>
              </a:rPr>
              <a:t>环境条件</a:t>
            </a:r>
            <a:r>
              <a:rPr lang="zh-CN" altLang="en-US" sz="2400" kern="1200" dirty="0" smtClean="0">
                <a:latin typeface="微软雅黑" pitchFamily="34" charset="-122"/>
                <a:ea typeface="微软雅黑" pitchFamily="34" charset="-122"/>
              </a:rPr>
              <a:t>。</a:t>
            </a: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endParaRPr lang="en-US" altLang="zh-CN" sz="16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因此，为确保产品质量，必须同时抓质量管理和质量检验，在各自的职能和层面上发挥其规定的职能，相互协调，密切配合，共同搞好质量工作。</a:t>
            </a:r>
          </a:p>
          <a:p>
            <a:pPr>
              <a:lnSpc>
                <a:spcPct val="150000"/>
              </a:lnSpc>
              <a:spcBef>
                <a:spcPct val="0"/>
              </a:spcBef>
              <a:buFont typeface="Wingdings" pitchFamily="2" charset="2"/>
              <a:buChar char="Ø"/>
              <a:defRPr/>
            </a:pPr>
            <a:endParaRPr lang="zh-CN" altLang="en-US" sz="2000" kern="1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2800" smtClean="0">
                <a:solidFill>
                  <a:schemeClr val="accent2"/>
                </a:solidFill>
                <a:latin typeface="华文新魏" pitchFamily="2" charset="-122"/>
                <a:ea typeface="华文新魏" pitchFamily="2" charset="-122"/>
              </a:rPr>
              <a:t>不断降低检验误差，提高检验水平</a:t>
            </a:r>
            <a:endParaRPr lang="zh-CN" altLang="en-US" sz="2800" smtClean="0"/>
          </a:p>
        </p:txBody>
      </p:sp>
      <p:sp>
        <p:nvSpPr>
          <p:cNvPr id="9" name="文本占位符 8"/>
          <p:cNvSpPr>
            <a:spLocks noGrp="1"/>
          </p:cNvSpPr>
          <p:nvPr>
            <p:ph type="body" sz="half" idx="1"/>
          </p:nvPr>
        </p:nvSpPr>
        <p:spPr>
          <a:xfrm>
            <a:off x="457200" y="1219200"/>
            <a:ext cx="8458200" cy="4525963"/>
          </a:xfrm>
        </p:spPr>
        <p:txBody>
          <a:bodyPr/>
          <a:lstStyle/>
          <a:p>
            <a:pPr marL="0" indent="0" eaLnBrk="1" hangingPunct="1">
              <a:buFontTx/>
              <a:buNone/>
              <a:defRPr/>
            </a:pPr>
            <a:r>
              <a:rPr lang="zh-CN" altLang="en-US" sz="2800" dirty="0" smtClean="0">
                <a:solidFill>
                  <a:srgbClr val="3333FF"/>
                </a:solidFill>
                <a:latin typeface="华文新魏" pitchFamily="2" charset="-122"/>
                <a:ea typeface="华文新魏" pitchFamily="2" charset="-122"/>
              </a:rPr>
              <a:t>（一）检验误差</a:t>
            </a:r>
            <a:endParaRPr lang="en-US" altLang="zh-CN" sz="2800" dirty="0" smtClean="0">
              <a:solidFill>
                <a:srgbClr val="3333FF"/>
              </a:solidFill>
              <a:latin typeface="华文新魏" pitchFamily="2" charset="-122"/>
              <a:ea typeface="华文新魏" pitchFamily="2" charset="-122"/>
            </a:endParaRPr>
          </a:p>
          <a:p>
            <a:pPr marL="0" indent="0" eaLnBrk="1" hangingPunct="1">
              <a:buFontTx/>
              <a:buNone/>
              <a:defRPr/>
            </a:pPr>
            <a:endParaRPr lang="en-US" altLang="zh-CN" sz="1200" kern="1200" dirty="0" smtClean="0">
              <a:latin typeface="微软雅黑" pitchFamily="34" charset="-122"/>
              <a:ea typeface="微软雅黑" pitchFamily="34" charset="-122"/>
            </a:endParaRPr>
          </a:p>
          <a:p>
            <a:pPr>
              <a:lnSpc>
                <a:spcPct val="12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检验工作的实质是通过测量产品的质量特性，判定其合格与否。任何测量方法都存在测量误差，因此检验误差也是</a:t>
            </a:r>
            <a:r>
              <a:rPr lang="zh-CN" altLang="en-US" sz="2400" b="1" kern="1200" dirty="0" smtClean="0">
                <a:solidFill>
                  <a:srgbClr val="FF0000"/>
                </a:solidFill>
                <a:latin typeface="微软雅黑" pitchFamily="34" charset="-122"/>
                <a:ea typeface="微软雅黑" pitchFamily="34" charset="-122"/>
              </a:rPr>
              <a:t>客观存在</a:t>
            </a:r>
            <a:r>
              <a:rPr lang="zh-CN" altLang="en-US" sz="2400" kern="1200" dirty="0" smtClean="0">
                <a:latin typeface="微软雅黑" pitchFamily="34" charset="-122"/>
                <a:ea typeface="微软雅黑" pitchFamily="34" charset="-122"/>
              </a:rPr>
              <a:t>的。</a:t>
            </a:r>
            <a:endParaRPr lang="en-US" altLang="zh-CN" sz="2400" kern="1200" dirty="0" smtClean="0">
              <a:latin typeface="微软雅黑" pitchFamily="34" charset="-122"/>
              <a:ea typeface="微软雅黑" pitchFamily="34" charset="-122"/>
            </a:endParaRPr>
          </a:p>
          <a:p>
            <a:pPr>
              <a:lnSpc>
                <a:spcPct val="120000"/>
              </a:lnSpc>
              <a:spcBef>
                <a:spcPct val="0"/>
              </a:spcBef>
              <a:buFont typeface="Wingdings" pitchFamily="2" charset="2"/>
              <a:buChar char="Ø"/>
              <a:defRPr/>
            </a:pPr>
            <a:endParaRPr lang="zh-CN" altLang="en-US" sz="1100" kern="1200" dirty="0" smtClean="0">
              <a:latin typeface="微软雅黑" pitchFamily="34" charset="-122"/>
              <a:ea typeface="微软雅黑" pitchFamily="34" charset="-122"/>
            </a:endParaRPr>
          </a:p>
          <a:p>
            <a:pPr>
              <a:lnSpc>
                <a:spcPct val="12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根据误差特性，误差分为系统误差、随机误差和粗大误差三类。</a:t>
            </a:r>
            <a:endParaRPr lang="en-US" altLang="zh-CN" sz="2400" kern="1200" dirty="0" smtClean="0">
              <a:latin typeface="微软雅黑" pitchFamily="34" charset="-122"/>
              <a:ea typeface="微软雅黑" pitchFamily="34" charset="-122"/>
            </a:endParaRPr>
          </a:p>
          <a:p>
            <a:pPr marL="742950" lvl="2" indent="-342900">
              <a:lnSpc>
                <a:spcPct val="12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 其中随机误差是不可控的，也是无法消除的。</a:t>
            </a:r>
            <a:endParaRPr lang="en-US" altLang="zh-CN" sz="2000" kern="1200" dirty="0" smtClean="0">
              <a:latin typeface="微软雅黑" pitchFamily="34" charset="-122"/>
              <a:ea typeface="微软雅黑" pitchFamily="34" charset="-122"/>
              <a:cs typeface="+mn-cs"/>
            </a:endParaRPr>
          </a:p>
          <a:p>
            <a:pPr marL="800100" lvl="3" indent="-342900">
              <a:lnSpc>
                <a:spcPct val="120000"/>
              </a:lnSpc>
              <a:spcBef>
                <a:spcPct val="0"/>
              </a:spcBef>
              <a:buFont typeface="Wingdings" pitchFamily="2" charset="2"/>
              <a:buChar char="Ø"/>
              <a:defRPr/>
            </a:pPr>
            <a:r>
              <a:rPr lang="zh-CN" altLang="en-US" kern="1200" dirty="0" smtClean="0">
                <a:latin typeface="微软雅黑" pitchFamily="34" charset="-122"/>
                <a:ea typeface="微软雅黑" pitchFamily="34" charset="-122"/>
                <a:cs typeface="+mn-cs"/>
              </a:rPr>
              <a:t>系统误差在一定程度上也有不可消除性。</a:t>
            </a:r>
            <a:endParaRPr lang="en-US" altLang="zh-CN" kern="1200" dirty="0" smtClean="0">
              <a:latin typeface="微软雅黑" pitchFamily="34" charset="-122"/>
              <a:ea typeface="微软雅黑" pitchFamily="34" charset="-122"/>
              <a:cs typeface="+mn-cs"/>
            </a:endParaRPr>
          </a:p>
          <a:p>
            <a:pPr marL="800100" lvl="3" indent="-342900">
              <a:lnSpc>
                <a:spcPct val="120000"/>
              </a:lnSpc>
              <a:spcBef>
                <a:spcPct val="0"/>
              </a:spcBef>
              <a:buFont typeface="Wingdings" pitchFamily="2" charset="2"/>
              <a:buChar char="Ø"/>
              <a:defRPr/>
            </a:pPr>
            <a:r>
              <a:rPr lang="zh-CN" altLang="en-US" kern="1200" dirty="0" smtClean="0">
                <a:latin typeface="微软雅黑" pitchFamily="34" charset="-122"/>
                <a:ea typeface="微软雅黑" pitchFamily="34" charset="-122"/>
                <a:cs typeface="+mn-cs"/>
              </a:rPr>
              <a:t>粗大误差是指不符合规定条件而导致的误差，如测量错误、计算错误等，含有粗大误差的测量值称作坏值。</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2800" smtClean="0">
                <a:solidFill>
                  <a:schemeClr val="accent2"/>
                </a:solidFill>
                <a:latin typeface="华文新魏" pitchFamily="2" charset="-122"/>
                <a:ea typeface="华文新魏" pitchFamily="2" charset="-122"/>
              </a:rPr>
              <a:t>不断降低检验误差，提高检验水平</a:t>
            </a:r>
            <a:endParaRPr lang="zh-CN" altLang="en-US" sz="2800" smtClean="0"/>
          </a:p>
        </p:txBody>
      </p:sp>
      <p:sp>
        <p:nvSpPr>
          <p:cNvPr id="9" name="文本占位符 8"/>
          <p:cNvSpPr>
            <a:spLocks noGrp="1"/>
          </p:cNvSpPr>
          <p:nvPr>
            <p:ph type="body" sz="half" idx="1"/>
          </p:nvPr>
        </p:nvSpPr>
        <p:spPr>
          <a:xfrm>
            <a:off x="457200" y="1219200"/>
            <a:ext cx="8458200" cy="4525963"/>
          </a:xfrm>
        </p:spPr>
        <p:txBody>
          <a:bodyPr/>
          <a:lstStyle/>
          <a:p>
            <a:pPr marL="0" indent="0" eaLnBrk="1" hangingPunct="1">
              <a:buFontTx/>
              <a:buNone/>
              <a:defRPr/>
            </a:pPr>
            <a:r>
              <a:rPr lang="zh-CN" altLang="en-US" sz="2800" dirty="0" smtClean="0">
                <a:solidFill>
                  <a:srgbClr val="3333FF"/>
                </a:solidFill>
                <a:latin typeface="华文新魏" pitchFamily="2" charset="-122"/>
                <a:ea typeface="华文新魏" pitchFamily="2" charset="-122"/>
              </a:rPr>
              <a:t>（二）  提高检验结果准确性</a:t>
            </a:r>
            <a:endParaRPr lang="en-US" altLang="zh-CN" sz="2800" dirty="0" smtClean="0">
              <a:solidFill>
                <a:srgbClr val="3333FF"/>
              </a:solidFill>
              <a:latin typeface="华文新魏" pitchFamily="2" charset="-122"/>
              <a:ea typeface="华文新魏" pitchFamily="2" charset="-122"/>
            </a:endParaRPr>
          </a:p>
          <a:p>
            <a:pPr marL="0" indent="0" eaLnBrk="1" hangingPunct="1">
              <a:buFontTx/>
              <a:buNone/>
              <a:defRPr/>
            </a:pPr>
            <a:endParaRPr lang="en-US" altLang="zh-CN" sz="1200" kern="1200" dirty="0" smtClean="0">
              <a:latin typeface="微软雅黑" pitchFamily="34" charset="-122"/>
              <a:ea typeface="微软雅黑" pitchFamily="34" charset="-122"/>
            </a:endParaRPr>
          </a:p>
          <a:p>
            <a:pPr>
              <a:lnSpc>
                <a:spcPct val="12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为有效减小检验误差，可采用以下方法：</a:t>
            </a:r>
            <a:endParaRPr lang="en-US" altLang="zh-CN" sz="2400" kern="1200" dirty="0" smtClean="0">
              <a:latin typeface="微软雅黑" pitchFamily="34" charset="-122"/>
              <a:ea typeface="微软雅黑" pitchFamily="34" charset="-122"/>
            </a:endParaRPr>
          </a:p>
          <a:p>
            <a:pPr>
              <a:lnSpc>
                <a:spcPct val="120000"/>
              </a:lnSpc>
              <a:spcBef>
                <a:spcPct val="0"/>
              </a:spcBef>
              <a:buFont typeface="Wingdings" pitchFamily="2" charset="2"/>
              <a:buChar char="Ø"/>
              <a:defRPr/>
            </a:pPr>
            <a:endParaRPr lang="en-US" altLang="zh-CN" sz="18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1</a:t>
            </a:r>
            <a:r>
              <a:rPr lang="zh-CN" altLang="en-US" sz="2000" kern="1200" dirty="0" smtClean="0">
                <a:latin typeface="微软雅黑" pitchFamily="34" charset="-122"/>
                <a:ea typeface="微软雅黑" pitchFamily="34" charset="-122"/>
              </a:rPr>
              <a:t>、通过对照检验、校准仪器、结果校正等方法减小系统误差；</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2</a:t>
            </a:r>
            <a:r>
              <a:rPr lang="zh-CN" altLang="en-US" sz="2000" kern="1200" dirty="0" smtClean="0">
                <a:latin typeface="微软雅黑" pitchFamily="34" charset="-122"/>
                <a:ea typeface="微软雅黑" pitchFamily="34" charset="-122"/>
              </a:rPr>
              <a:t>、严格控制检验环境条件；</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3</a:t>
            </a:r>
            <a:r>
              <a:rPr lang="zh-CN" altLang="en-US" sz="2000" kern="1200" dirty="0" smtClean="0">
                <a:latin typeface="微软雅黑" pitchFamily="34" charset="-122"/>
                <a:ea typeface="微软雅黑" pitchFamily="34" charset="-122"/>
              </a:rPr>
              <a:t>、正确选用检验设备和计量器具；</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4</a:t>
            </a:r>
            <a:r>
              <a:rPr lang="zh-CN" altLang="en-US" sz="2000" kern="1200" dirty="0" smtClean="0">
                <a:latin typeface="微软雅黑" pitchFamily="34" charset="-122"/>
                <a:ea typeface="微软雅黑" pitchFamily="34" charset="-122"/>
              </a:rPr>
              <a:t>、合理、科学选择检验方法等等。</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2800" smtClean="0">
                <a:solidFill>
                  <a:schemeClr val="accent2"/>
                </a:solidFill>
                <a:latin typeface="华文新魏" pitchFamily="2" charset="-122"/>
                <a:ea typeface="华文新魏" pitchFamily="2" charset="-122"/>
              </a:rPr>
              <a:t>不断降低检验误差，提高检验水平</a:t>
            </a:r>
            <a:endParaRPr lang="zh-CN" altLang="en-US" sz="2800" smtClean="0"/>
          </a:p>
        </p:txBody>
      </p:sp>
      <p:sp>
        <p:nvSpPr>
          <p:cNvPr id="9" name="文本占位符 8"/>
          <p:cNvSpPr>
            <a:spLocks noGrp="1"/>
          </p:cNvSpPr>
          <p:nvPr>
            <p:ph type="body" sz="half" idx="1"/>
          </p:nvPr>
        </p:nvSpPr>
        <p:spPr>
          <a:xfrm>
            <a:off x="457200" y="1219200"/>
            <a:ext cx="8458200" cy="4525963"/>
          </a:xfrm>
        </p:spPr>
        <p:txBody>
          <a:bodyPr/>
          <a:lstStyle/>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据调查，通常情况下，检验员能检出产品实际质量问题的</a:t>
            </a:r>
            <a:r>
              <a:rPr lang="en-US" altLang="zh-CN" sz="2400" kern="1200" dirty="0" smtClean="0">
                <a:latin typeface="微软雅黑" pitchFamily="34" charset="-122"/>
                <a:ea typeface="微软雅黑" pitchFamily="34" charset="-122"/>
              </a:rPr>
              <a:t>80%</a:t>
            </a:r>
            <a:r>
              <a:rPr lang="zh-CN" altLang="en-US" sz="2400" kern="1200" dirty="0" smtClean="0">
                <a:latin typeface="微软雅黑" pitchFamily="34" charset="-122"/>
                <a:ea typeface="微软雅黑" pitchFamily="34" charset="-122"/>
              </a:rPr>
              <a:t>左右，其余约</a:t>
            </a:r>
            <a:r>
              <a:rPr lang="en-US" altLang="zh-CN" sz="2400" kern="1200" dirty="0" smtClean="0">
                <a:latin typeface="微软雅黑" pitchFamily="34" charset="-122"/>
                <a:ea typeface="微软雅黑" pitchFamily="34" charset="-122"/>
              </a:rPr>
              <a:t>20%</a:t>
            </a:r>
            <a:r>
              <a:rPr lang="zh-CN" altLang="en-US" sz="2400" kern="1200" dirty="0" smtClean="0">
                <a:latin typeface="微软雅黑" pitchFamily="34" charset="-122"/>
                <a:ea typeface="微软雅黑" pitchFamily="34" charset="-122"/>
              </a:rPr>
              <a:t>的质量问题往往会被漏掉。</a:t>
            </a: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因此，提高检验员专业素质是减少检验误差发生最有效的手段。</a:t>
            </a:r>
            <a:endParaRPr lang="en-US" altLang="zh-CN" sz="24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检验员误差有：</a:t>
            </a:r>
            <a:endParaRPr lang="en-US" altLang="zh-CN" sz="24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1</a:t>
            </a:r>
            <a:r>
              <a:rPr lang="zh-CN" altLang="en-US" sz="2000" kern="1200" dirty="0" smtClean="0">
                <a:latin typeface="微软雅黑" pitchFamily="34" charset="-122"/>
                <a:ea typeface="微软雅黑" pitchFamily="34" charset="-122"/>
              </a:rPr>
              <a:t>、由于检验技能缺乏而导致的技术性误差；</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2</a:t>
            </a:r>
            <a:r>
              <a:rPr lang="zh-CN" altLang="en-US" sz="2000" kern="1200" dirty="0" smtClean="0">
                <a:latin typeface="微软雅黑" pitchFamily="34" charset="-122"/>
                <a:ea typeface="微软雅黑" pitchFamily="34" charset="-122"/>
              </a:rPr>
              <a:t>、由于马虎大意而造成的粗心大意误差：</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3</a:t>
            </a:r>
            <a:r>
              <a:rPr lang="zh-CN" altLang="en-US" sz="2000" kern="1200" dirty="0" smtClean="0">
                <a:latin typeface="微软雅黑" pitchFamily="34" charset="-122"/>
                <a:ea typeface="微软雅黑" pitchFamily="34" charset="-122"/>
              </a:rPr>
              <a:t>、由于生产不均衡及管理混乱而造成的程序性误差。</a:t>
            </a:r>
          </a:p>
          <a:p>
            <a:pPr>
              <a:lnSpc>
                <a:spcPct val="150000"/>
              </a:lnSpc>
              <a:spcBef>
                <a:spcPct val="0"/>
              </a:spcBef>
              <a:buFont typeface="Wingdings" pitchFamily="2" charset="2"/>
              <a:buChar char="Ø"/>
              <a:defRPr/>
            </a:pPr>
            <a:endParaRPr lang="zh-CN" altLang="en-US" sz="2000" kern="1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2800" smtClean="0">
                <a:solidFill>
                  <a:schemeClr val="accent2"/>
                </a:solidFill>
                <a:latin typeface="华文新魏" pitchFamily="2" charset="-122"/>
                <a:ea typeface="华文新魏" pitchFamily="2" charset="-122"/>
              </a:rPr>
              <a:t>不断降低检验误差，提高检验水平</a:t>
            </a:r>
            <a:endParaRPr lang="zh-CN" altLang="en-US" sz="2800" smtClean="0"/>
          </a:p>
        </p:txBody>
      </p:sp>
      <p:sp>
        <p:nvSpPr>
          <p:cNvPr id="9" name="文本占位符 8"/>
          <p:cNvSpPr>
            <a:spLocks noGrp="1"/>
          </p:cNvSpPr>
          <p:nvPr>
            <p:ph type="body" sz="half" idx="1"/>
          </p:nvPr>
        </p:nvSpPr>
        <p:spPr>
          <a:xfrm>
            <a:off x="457200" y="1219200"/>
            <a:ext cx="8077200" cy="4525963"/>
          </a:xfrm>
        </p:spPr>
        <p:txBody>
          <a:bodyPr/>
          <a:lstStyle/>
          <a:p>
            <a:pPr>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rPr>
              <a:t>应对检验员误差的办法有：</a:t>
            </a:r>
            <a:endParaRPr lang="en-US" altLang="zh-CN" sz="24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1</a:t>
            </a:r>
            <a:r>
              <a:rPr lang="zh-CN" altLang="en-US" sz="2000" kern="1200" dirty="0" smtClean="0">
                <a:latin typeface="微软雅黑" pitchFamily="34" charset="-122"/>
                <a:ea typeface="微软雅黑" pitchFamily="34" charset="-122"/>
              </a:rPr>
              <a:t>、防止技术性误差主要通过采取有效措施提高检验员专业技能水平；</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2</a:t>
            </a:r>
            <a:r>
              <a:rPr lang="zh-CN" altLang="en-US" sz="2000" kern="1200" dirty="0" smtClean="0">
                <a:latin typeface="微软雅黑" pitchFamily="34" charset="-122"/>
                <a:ea typeface="微软雅黑" pitchFamily="34" charset="-122"/>
              </a:rPr>
              <a:t>、防止粗心大意误差主要通过使用自动化检验装置、采用不易出差错的检验方法、把复杂检验内容简单化、使用感官放大器以及合理安排检验员工作时间等；</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en-US" altLang="zh-CN" sz="2000" kern="1200" dirty="0" smtClean="0">
                <a:latin typeface="微软雅黑" pitchFamily="34" charset="-122"/>
                <a:ea typeface="微软雅黑" pitchFamily="34" charset="-122"/>
              </a:rPr>
              <a:t>3</a:t>
            </a:r>
            <a:r>
              <a:rPr lang="zh-CN" altLang="en-US" sz="2000" kern="1200" dirty="0" smtClean="0">
                <a:latin typeface="微软雅黑" pitchFamily="34" charset="-122"/>
                <a:ea typeface="微软雅黑" pitchFamily="34" charset="-122"/>
              </a:rPr>
              <a:t>、防止程序性误差的主要措施有强化管理、均衡生产，标识明确、分区管理，明确职责、优化流程等。</a:t>
            </a:r>
          </a:p>
          <a:p>
            <a:pPr lvl="1">
              <a:lnSpc>
                <a:spcPct val="150000"/>
              </a:lnSpc>
              <a:spcBef>
                <a:spcPct val="0"/>
              </a:spcBef>
              <a:buFont typeface="Wingdings" pitchFamily="2" charset="2"/>
              <a:buChar char="Ø"/>
              <a:defRPr/>
            </a:pPr>
            <a:endParaRPr lang="zh-CN" altLang="en-US" sz="2000" kern="1200" dirty="0" smtClean="0">
              <a:latin typeface="微软雅黑" pitchFamily="34" charset="-122"/>
              <a:ea typeface="微软雅黑" pitchFamily="34" charset="-122"/>
            </a:endParaRPr>
          </a:p>
          <a:p>
            <a:pPr>
              <a:lnSpc>
                <a:spcPct val="150000"/>
              </a:lnSpc>
              <a:spcBef>
                <a:spcPct val="0"/>
              </a:spcBef>
              <a:buFont typeface="Wingdings" pitchFamily="2" charset="2"/>
              <a:buChar char="Ø"/>
              <a:defRPr/>
            </a:pPr>
            <a:endParaRPr lang="zh-CN" altLang="en-US" sz="2000" kern="1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航天型号两个“五条归零标准”</a:t>
            </a:r>
            <a:endParaRPr lang="zh-CN" altLang="en-US" sz="2400" dirty="0" smtClean="0"/>
          </a:p>
        </p:txBody>
      </p:sp>
      <p:sp>
        <p:nvSpPr>
          <p:cNvPr id="9" name="文本占位符 8"/>
          <p:cNvSpPr>
            <a:spLocks noGrp="1"/>
          </p:cNvSpPr>
          <p:nvPr>
            <p:ph type="body" sz="half" idx="1"/>
          </p:nvPr>
        </p:nvSpPr>
        <p:spPr>
          <a:xfrm>
            <a:off x="457200" y="1219200"/>
            <a:ext cx="8458200" cy="4525963"/>
          </a:xfrm>
        </p:spPr>
        <p:txBody>
          <a:bodyPr/>
          <a:lstStyle/>
          <a:p>
            <a:pPr marL="0" indent="0" eaLnBrk="1" hangingPunct="1">
              <a:buFontTx/>
              <a:buNone/>
              <a:defRPr/>
            </a:pPr>
            <a:r>
              <a:rPr lang="zh-CN" altLang="en-US" sz="2800" dirty="0">
                <a:solidFill>
                  <a:srgbClr val="3333FF"/>
                </a:solidFill>
                <a:latin typeface="华文新魏" pitchFamily="2" charset="-122"/>
                <a:ea typeface="华文新魏" pitchFamily="2" charset="-122"/>
              </a:rPr>
              <a:t>（</a:t>
            </a:r>
            <a:r>
              <a:rPr lang="en-US" altLang="zh-CN" sz="2800" dirty="0">
                <a:solidFill>
                  <a:srgbClr val="3333FF"/>
                </a:solidFill>
                <a:latin typeface="华文新魏" pitchFamily="2" charset="-122"/>
                <a:ea typeface="华文新魏" pitchFamily="2" charset="-122"/>
              </a:rPr>
              <a:t>1</a:t>
            </a:r>
            <a:r>
              <a:rPr lang="zh-CN" altLang="en-US" sz="2800" dirty="0">
                <a:solidFill>
                  <a:srgbClr val="3333FF"/>
                </a:solidFill>
                <a:latin typeface="华文新魏" pitchFamily="2" charset="-122"/>
                <a:ea typeface="华文新魏" pitchFamily="2" charset="-122"/>
              </a:rPr>
              <a:t>）</a:t>
            </a:r>
            <a:r>
              <a:rPr lang="zh-CN" altLang="en-US" sz="2800" u="sng" dirty="0">
                <a:solidFill>
                  <a:srgbClr val="3333FF"/>
                </a:solidFill>
                <a:latin typeface="华文新魏" pitchFamily="2" charset="-122"/>
                <a:ea typeface="华文新魏" pitchFamily="2" charset="-122"/>
              </a:rPr>
              <a:t>技术问题五条归零标准</a:t>
            </a:r>
            <a:endParaRPr lang="en-US" altLang="zh-CN" sz="1200" u="sng" kern="1200" dirty="0">
              <a:latin typeface="微软雅黑" pitchFamily="34" charset="-122"/>
              <a:ea typeface="微软雅黑" pitchFamily="34" charset="-122"/>
            </a:endParaRPr>
          </a:p>
          <a:p>
            <a:pPr>
              <a:lnSpc>
                <a:spcPct val="120000"/>
              </a:lnSpc>
              <a:spcBef>
                <a:spcPct val="0"/>
              </a:spcBef>
              <a:buFont typeface="Wingdings" pitchFamily="2" charset="2"/>
              <a:buChar char="Ø"/>
              <a:defRPr/>
            </a:pPr>
            <a:endParaRPr lang="en-US" altLang="zh-CN" sz="1800" kern="1200" dirty="0">
              <a:latin typeface="微软雅黑" pitchFamily="34" charset="-122"/>
              <a:ea typeface="微软雅黑" pitchFamily="34" charset="-122"/>
            </a:endParaRPr>
          </a:p>
          <a:p>
            <a:pPr marL="457200" lvl="1" indent="0" algn="ctr">
              <a:lnSpc>
                <a:spcPct val="120000"/>
              </a:lnSpc>
              <a:spcBef>
                <a:spcPct val="0"/>
              </a:spcBef>
              <a:buFontTx/>
              <a:buNone/>
              <a:defRPr/>
            </a:pPr>
            <a:r>
              <a:rPr lang="zh-CN" altLang="en-US" sz="2400" b="1" kern="1200" dirty="0" smtClean="0">
                <a:latin typeface="微软雅黑" pitchFamily="34" charset="-122"/>
                <a:ea typeface="微软雅黑" pitchFamily="34" charset="-122"/>
              </a:rPr>
              <a:t>定位准确、            机理清楚、</a:t>
            </a:r>
            <a:endParaRPr lang="en-US" altLang="zh-CN" sz="2400" b="1" kern="1200" dirty="0" smtClean="0">
              <a:latin typeface="微软雅黑" pitchFamily="34" charset="-122"/>
              <a:ea typeface="微软雅黑" pitchFamily="34" charset="-122"/>
            </a:endParaRPr>
          </a:p>
          <a:p>
            <a:pPr marL="457200" lvl="1" indent="0" algn="ctr">
              <a:lnSpc>
                <a:spcPct val="120000"/>
              </a:lnSpc>
              <a:spcBef>
                <a:spcPct val="0"/>
              </a:spcBef>
              <a:buFontTx/>
              <a:buNone/>
              <a:defRPr/>
            </a:pPr>
            <a:r>
              <a:rPr lang="zh-CN" altLang="en-US" sz="2400" b="1" kern="1200" dirty="0" smtClean="0">
                <a:latin typeface="微软雅黑" pitchFamily="34" charset="-122"/>
                <a:ea typeface="微软雅黑" pitchFamily="34" charset="-122"/>
              </a:rPr>
              <a:t>故障复现、            措施有效、</a:t>
            </a:r>
            <a:endParaRPr lang="en-US" altLang="zh-CN" sz="2400" b="1" kern="1200" dirty="0" smtClean="0">
              <a:latin typeface="微软雅黑" pitchFamily="34" charset="-122"/>
              <a:ea typeface="微软雅黑" pitchFamily="34" charset="-122"/>
            </a:endParaRPr>
          </a:p>
          <a:p>
            <a:pPr marL="457200" lvl="1" indent="0" algn="ctr">
              <a:lnSpc>
                <a:spcPct val="120000"/>
              </a:lnSpc>
              <a:spcBef>
                <a:spcPct val="0"/>
              </a:spcBef>
              <a:buFontTx/>
              <a:buNone/>
              <a:defRPr/>
            </a:pPr>
            <a:r>
              <a:rPr lang="zh-CN" altLang="en-US" sz="2400" b="1" kern="1200" dirty="0" smtClean="0">
                <a:latin typeface="微软雅黑" pitchFamily="34" charset="-122"/>
                <a:ea typeface="微软雅黑" pitchFamily="34" charset="-122"/>
              </a:rPr>
              <a:t>举一反三</a:t>
            </a:r>
            <a:endParaRPr lang="en-US" altLang="zh-CN" sz="2400" b="1" kern="1200" dirty="0" smtClean="0">
              <a:latin typeface="微软雅黑" pitchFamily="34" charset="-122"/>
              <a:ea typeface="微软雅黑" pitchFamily="34" charset="-122"/>
            </a:endParaRPr>
          </a:p>
          <a:p>
            <a:pPr marL="0" indent="0" eaLnBrk="1" hangingPunct="1">
              <a:buFontTx/>
              <a:buNone/>
              <a:defRPr/>
            </a:pPr>
            <a:r>
              <a:rPr lang="zh-CN" altLang="en-US" sz="2800" dirty="0" smtClean="0">
                <a:solidFill>
                  <a:srgbClr val="3333FF"/>
                </a:solidFill>
                <a:latin typeface="华文新魏" pitchFamily="2" charset="-122"/>
                <a:ea typeface="华文新魏" pitchFamily="2" charset="-122"/>
              </a:rPr>
              <a:t>（</a:t>
            </a:r>
            <a:r>
              <a:rPr lang="en-US" altLang="zh-CN" sz="2800" dirty="0" smtClean="0">
                <a:solidFill>
                  <a:srgbClr val="3333FF"/>
                </a:solidFill>
                <a:latin typeface="华文新魏" pitchFamily="2" charset="-122"/>
                <a:ea typeface="华文新魏" pitchFamily="2" charset="-122"/>
              </a:rPr>
              <a:t>2</a:t>
            </a:r>
            <a:r>
              <a:rPr lang="zh-CN" altLang="en-US" sz="2800" dirty="0" smtClean="0">
                <a:solidFill>
                  <a:srgbClr val="3333FF"/>
                </a:solidFill>
                <a:latin typeface="华文新魏" pitchFamily="2" charset="-122"/>
                <a:ea typeface="华文新魏" pitchFamily="2" charset="-122"/>
              </a:rPr>
              <a:t>）</a:t>
            </a:r>
            <a:r>
              <a:rPr lang="zh-CN" altLang="en-US" sz="2800" u="sng" dirty="0" smtClean="0">
                <a:solidFill>
                  <a:srgbClr val="3333FF"/>
                </a:solidFill>
                <a:latin typeface="华文新魏" pitchFamily="2" charset="-122"/>
                <a:ea typeface="华文新魏" pitchFamily="2" charset="-122"/>
              </a:rPr>
              <a:t>管理问题五条归零标准</a:t>
            </a:r>
            <a:endParaRPr lang="en-US" altLang="zh-CN" sz="1200" u="sng" kern="1200" dirty="0" smtClean="0">
              <a:latin typeface="微软雅黑" pitchFamily="34" charset="-122"/>
              <a:ea typeface="微软雅黑" pitchFamily="34" charset="-122"/>
            </a:endParaRPr>
          </a:p>
          <a:p>
            <a:pPr>
              <a:lnSpc>
                <a:spcPct val="120000"/>
              </a:lnSpc>
              <a:spcBef>
                <a:spcPct val="0"/>
              </a:spcBef>
              <a:buFont typeface="Wingdings" pitchFamily="2" charset="2"/>
              <a:buChar char="Ø"/>
              <a:defRPr/>
            </a:pPr>
            <a:endParaRPr lang="en-US" altLang="zh-CN" sz="1800" kern="1200" dirty="0">
              <a:latin typeface="微软雅黑" pitchFamily="34" charset="-122"/>
              <a:ea typeface="微软雅黑" pitchFamily="34" charset="-122"/>
            </a:endParaRPr>
          </a:p>
          <a:p>
            <a:pPr marL="457200" lvl="1" indent="0" algn="ctr">
              <a:lnSpc>
                <a:spcPct val="120000"/>
              </a:lnSpc>
              <a:spcBef>
                <a:spcPct val="0"/>
              </a:spcBef>
              <a:buFontTx/>
              <a:buNone/>
              <a:defRPr/>
            </a:pPr>
            <a:r>
              <a:rPr lang="zh-CN" altLang="en-US" sz="2400" b="1" kern="1200" dirty="0" smtClean="0">
                <a:latin typeface="微软雅黑" pitchFamily="34" charset="-122"/>
                <a:ea typeface="微软雅黑" pitchFamily="34" charset="-122"/>
              </a:rPr>
              <a:t>过程清楚、            责任明确、</a:t>
            </a:r>
            <a:endParaRPr lang="en-US" altLang="zh-CN" sz="2400" b="1" kern="1200" dirty="0" smtClean="0">
              <a:latin typeface="微软雅黑" pitchFamily="34" charset="-122"/>
              <a:ea typeface="微软雅黑" pitchFamily="34" charset="-122"/>
            </a:endParaRPr>
          </a:p>
          <a:p>
            <a:pPr marL="457200" lvl="1" indent="0" algn="ctr">
              <a:lnSpc>
                <a:spcPct val="120000"/>
              </a:lnSpc>
              <a:spcBef>
                <a:spcPct val="0"/>
              </a:spcBef>
              <a:buFontTx/>
              <a:buNone/>
              <a:defRPr/>
            </a:pPr>
            <a:r>
              <a:rPr lang="zh-CN" altLang="en-US" sz="2400" b="1" kern="1200" dirty="0" smtClean="0">
                <a:latin typeface="微软雅黑" pitchFamily="34" charset="-122"/>
                <a:ea typeface="微软雅黑" pitchFamily="34" charset="-122"/>
              </a:rPr>
              <a:t>措施落实、            严肃处理、</a:t>
            </a:r>
            <a:endParaRPr lang="en-US" altLang="zh-CN" sz="2400" b="1" kern="1200" dirty="0" smtClean="0">
              <a:latin typeface="微软雅黑" pitchFamily="34" charset="-122"/>
              <a:ea typeface="微软雅黑" pitchFamily="34" charset="-122"/>
            </a:endParaRPr>
          </a:p>
          <a:p>
            <a:pPr marL="457200" lvl="1" indent="0" algn="ctr">
              <a:lnSpc>
                <a:spcPct val="120000"/>
              </a:lnSpc>
              <a:spcBef>
                <a:spcPct val="0"/>
              </a:spcBef>
              <a:buFontTx/>
              <a:buNone/>
              <a:defRPr/>
            </a:pPr>
            <a:r>
              <a:rPr lang="zh-CN" altLang="en-US" sz="2400" b="1" kern="1200" dirty="0" smtClean="0">
                <a:latin typeface="微软雅黑" pitchFamily="34" charset="-122"/>
                <a:ea typeface="微软雅黑" pitchFamily="34" charset="-122"/>
              </a:rPr>
              <a:t>完善规章</a:t>
            </a:r>
            <a:endParaRPr lang="zh-CN" altLang="en-US" sz="2400" b="1" kern="12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概念与术语</a:t>
            </a:r>
          </a:p>
        </p:txBody>
      </p:sp>
      <p:sp>
        <p:nvSpPr>
          <p:cNvPr id="4" name="内容占位符 2"/>
          <p:cNvSpPr>
            <a:spLocks noGrp="1"/>
          </p:cNvSpPr>
          <p:nvPr>
            <p:ph idx="1"/>
          </p:nvPr>
        </p:nvSpPr>
        <p:spPr>
          <a:xfrm>
            <a:off x="-76200" y="1066800"/>
            <a:ext cx="8610600" cy="5211763"/>
          </a:xfrm>
        </p:spPr>
        <p:txBody>
          <a:bodyPr/>
          <a:lstStyle/>
          <a:p>
            <a:pPr marL="685800" lvl="2" defTabSz="1200150" eaLnBrk="1" hangingPunct="1">
              <a:lnSpc>
                <a:spcPct val="90000"/>
              </a:lnSpc>
              <a:spcAft>
                <a:spcPct val="15000"/>
              </a:spcAft>
              <a:buFontTx/>
              <a:buChar char="••"/>
              <a:defRPr/>
            </a:pPr>
            <a:endParaRPr lang="en-US" altLang="zh-CN" sz="1100" kern="1200" dirty="0" smtClean="0">
              <a:solidFill>
                <a:srgbClr val="3333FF"/>
              </a:solidFill>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kern="1200" dirty="0" smtClean="0">
                <a:solidFill>
                  <a:srgbClr val="3333FF"/>
                </a:solidFill>
                <a:latin typeface="微软雅黑" pitchFamily="34" charset="-122"/>
                <a:ea typeface="微软雅黑" pitchFamily="34" charset="-122"/>
              </a:rPr>
              <a:t>不合格</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未满足要求。</a:t>
            </a:r>
            <a:endParaRPr lang="en-US" altLang="zh-CN" sz="24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kern="1200" dirty="0" smtClean="0">
                <a:solidFill>
                  <a:srgbClr val="3333FF"/>
                </a:solidFill>
                <a:latin typeface="微软雅黑" pitchFamily="34" charset="-122"/>
                <a:ea typeface="微软雅黑" pitchFamily="34" charset="-122"/>
              </a:rPr>
              <a:t>缺陷</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未满足与预期或规定用途有关的要求。</a:t>
            </a:r>
            <a:endParaRPr lang="en-US" altLang="zh-CN" sz="24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应与不合格严加区分，慎用。</a:t>
            </a:r>
            <a:endParaRPr lang="en-US" altLang="zh-CN" sz="2800" dirty="0" smtClean="0">
              <a:solidFill>
                <a:srgbClr val="3333FF"/>
              </a:solidFill>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dirty="0" smtClean="0">
                <a:solidFill>
                  <a:srgbClr val="3333FF"/>
                </a:solidFill>
                <a:latin typeface="微软雅黑" pitchFamily="34" charset="-122"/>
                <a:ea typeface="微软雅黑" pitchFamily="34" charset="-122"/>
              </a:rPr>
              <a:t>返工</a:t>
            </a:r>
            <a:endParaRPr lang="zh-CN" altLang="en-US" sz="2800" kern="1200" dirty="0" smtClean="0">
              <a:solidFill>
                <a:srgbClr val="3333FF"/>
              </a:solidFill>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为使不合格产品符合要求而对其所采取的措施。</a:t>
            </a:r>
            <a:endParaRPr lang="en-US" altLang="zh-CN" sz="2400" kern="12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dirty="0" smtClean="0">
                <a:solidFill>
                  <a:srgbClr val="3333FF"/>
                </a:solidFill>
                <a:latin typeface="微软雅黑" pitchFamily="34" charset="-122"/>
                <a:ea typeface="微软雅黑" pitchFamily="34" charset="-122"/>
              </a:rPr>
              <a:t>返修</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为使不合格产品满足预期用途而对其所采取的措施。</a:t>
            </a:r>
            <a:endParaRPr lang="en-US" altLang="zh-CN" sz="2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2123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质量检验机构</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及职责权限</a:t>
            </a:r>
            <a:endParaRPr lang="zh-CN" alt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30554418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质量检验机构及职责权限</a:t>
            </a:r>
            <a:endParaRPr lang="zh-CN" altLang="en-US" sz="2800" dirty="0" smtClean="0"/>
          </a:p>
        </p:txBody>
      </p:sp>
      <p:sp>
        <p:nvSpPr>
          <p:cNvPr id="9" name="文本占位符 8"/>
          <p:cNvSpPr>
            <a:spLocks noGrp="1"/>
          </p:cNvSpPr>
          <p:nvPr>
            <p:ph type="body" sz="half" idx="1"/>
          </p:nvPr>
        </p:nvSpPr>
        <p:spPr>
          <a:xfrm>
            <a:off x="457200" y="1219200"/>
            <a:ext cx="8458200" cy="4525963"/>
          </a:xfrm>
        </p:spPr>
        <p:txBody>
          <a:bodyPr/>
          <a:lstStyle/>
          <a:p>
            <a:pPr eaLnBrk="1" hangingPunct="1">
              <a:buFont typeface="Wingdings" pitchFamily="2" charset="2"/>
              <a:buChar char="p"/>
              <a:defRPr/>
            </a:pPr>
            <a:r>
              <a:rPr lang="zh-CN" altLang="en-US" sz="2800" dirty="0" smtClean="0">
                <a:solidFill>
                  <a:srgbClr val="3333FF"/>
                </a:solidFill>
                <a:latin typeface="华文新魏" pitchFamily="2" charset="-122"/>
                <a:ea typeface="华文新魏" pitchFamily="2" charset="-122"/>
              </a:rPr>
              <a:t>质量</a:t>
            </a:r>
            <a:r>
              <a:rPr lang="zh-CN" altLang="en-US" sz="2800" dirty="0">
                <a:solidFill>
                  <a:srgbClr val="3333FF"/>
                </a:solidFill>
                <a:latin typeface="华文新魏" pitchFamily="2" charset="-122"/>
                <a:ea typeface="华文新魏" pitchFamily="2" charset="-122"/>
              </a:rPr>
              <a:t>检验机构设置的</a:t>
            </a:r>
            <a:r>
              <a:rPr lang="zh-CN" altLang="en-US" sz="2800" dirty="0" smtClean="0">
                <a:solidFill>
                  <a:srgbClr val="3333FF"/>
                </a:solidFill>
                <a:latin typeface="华文新魏" pitchFamily="2" charset="-122"/>
                <a:ea typeface="华文新魏" pitchFamily="2" charset="-122"/>
              </a:rPr>
              <a:t>必要性</a:t>
            </a:r>
            <a:endParaRPr lang="en-US" altLang="zh-CN" sz="2800" dirty="0" smtClean="0">
              <a:solidFill>
                <a:srgbClr val="3333FF"/>
              </a:solidFill>
              <a:latin typeface="华文新魏" pitchFamily="2" charset="-122"/>
              <a:ea typeface="华文新魏" pitchFamily="2" charset="-122"/>
            </a:endParaRPr>
          </a:p>
          <a:p>
            <a:pPr marL="0" indent="0" eaLnBrk="1" hangingPunct="1">
              <a:buFontTx/>
              <a:buNone/>
              <a:defRPr/>
            </a:pPr>
            <a:endParaRPr lang="en-US" altLang="zh-CN" sz="18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是</a:t>
            </a:r>
            <a:r>
              <a:rPr lang="zh-CN" altLang="en-US" sz="2400" kern="1200" dirty="0">
                <a:latin typeface="微软雅黑" pitchFamily="34" charset="-122"/>
                <a:ea typeface="微软雅黑" pitchFamily="34" charset="-122"/>
                <a:cs typeface="+mn-cs"/>
              </a:rPr>
              <a:t>生产力发展的必然要求。</a:t>
            </a: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是</a:t>
            </a:r>
            <a:r>
              <a:rPr lang="zh-CN" altLang="en-US" sz="2400" kern="1200" dirty="0">
                <a:latin typeface="微软雅黑" pitchFamily="34" charset="-122"/>
                <a:ea typeface="微软雅黑" pitchFamily="34" charset="-122"/>
                <a:cs typeface="+mn-cs"/>
              </a:rPr>
              <a:t>提高生产效率，降低成本</a:t>
            </a:r>
            <a:r>
              <a:rPr lang="zh-CN" altLang="en-US" sz="2400" kern="1200" dirty="0" smtClean="0">
                <a:latin typeface="微软雅黑" pitchFamily="34" charset="-122"/>
                <a:ea typeface="微软雅黑" pitchFamily="34" charset="-122"/>
                <a:cs typeface="+mn-cs"/>
              </a:rPr>
              <a:t>的需要。</a:t>
            </a:r>
            <a:endParaRPr lang="en-US" altLang="zh-CN" sz="24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是建立</a:t>
            </a:r>
            <a:r>
              <a:rPr lang="zh-CN" altLang="en-US" sz="2400" kern="1200" dirty="0">
                <a:latin typeface="微软雅黑" pitchFamily="34" charset="-122"/>
                <a:ea typeface="微软雅黑" pitchFamily="34" charset="-122"/>
                <a:cs typeface="+mn-cs"/>
              </a:rPr>
              <a:t>正常生产秩序，确保产品质量</a:t>
            </a:r>
            <a:r>
              <a:rPr lang="zh-CN" altLang="en-US" sz="2400" kern="1200" dirty="0" smtClean="0">
                <a:latin typeface="微软雅黑" pitchFamily="34" charset="-122"/>
                <a:ea typeface="微软雅黑" pitchFamily="34" charset="-122"/>
                <a:cs typeface="+mn-cs"/>
              </a:rPr>
              <a:t>的需要。</a:t>
            </a:r>
            <a:endParaRPr lang="zh-CN" altLang="en-US" sz="2400" kern="1200" dirty="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是</a:t>
            </a:r>
            <a:r>
              <a:rPr lang="zh-CN" altLang="en-US" sz="2400" kern="1200" dirty="0">
                <a:latin typeface="微软雅黑" pitchFamily="34" charset="-122"/>
                <a:ea typeface="微软雅黑" pitchFamily="34" charset="-122"/>
                <a:cs typeface="+mn-cs"/>
              </a:rPr>
              <a:t>向社会和顾客提供产品质量保证和承担质量责任的需要</a:t>
            </a:r>
            <a:r>
              <a:rPr lang="zh-CN" altLang="en-US" sz="2400" kern="1200" dirty="0" smtClean="0">
                <a:latin typeface="微软雅黑" pitchFamily="34" charset="-122"/>
                <a:ea typeface="微软雅黑" pitchFamily="34" charset="-122"/>
                <a:cs typeface="+mn-cs"/>
              </a:rPr>
              <a:t>。</a:t>
            </a:r>
            <a:endParaRPr lang="zh-CN" altLang="en-US" sz="2400" kern="1200" dirty="0">
              <a:latin typeface="微软雅黑" pitchFamily="34" charset="-122"/>
              <a:ea typeface="微软雅黑" pitchFamily="34" charset="-122"/>
              <a:cs typeface="+mn-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质量检验机构及职责权限</a:t>
            </a:r>
            <a:endParaRPr lang="zh-CN" altLang="en-US" sz="2800" dirty="0" smtClean="0"/>
          </a:p>
        </p:txBody>
      </p:sp>
      <p:sp>
        <p:nvSpPr>
          <p:cNvPr id="9" name="文本占位符 8"/>
          <p:cNvSpPr>
            <a:spLocks noGrp="1"/>
          </p:cNvSpPr>
          <p:nvPr>
            <p:ph type="body" sz="half" idx="1"/>
          </p:nvPr>
        </p:nvSpPr>
        <p:spPr>
          <a:xfrm>
            <a:off x="457200" y="1219200"/>
            <a:ext cx="8458200" cy="4724400"/>
          </a:xfrm>
        </p:spPr>
        <p:txBody>
          <a:bodyPr/>
          <a:lstStyle/>
          <a:p>
            <a:pPr eaLnBrk="1" hangingPunct="1">
              <a:buFont typeface="Wingdings" pitchFamily="2" charset="2"/>
              <a:buChar char="p"/>
              <a:defRPr/>
            </a:pPr>
            <a:r>
              <a:rPr lang="zh-CN" altLang="en-US" sz="2800" dirty="0">
                <a:solidFill>
                  <a:srgbClr val="3333FF"/>
                </a:solidFill>
                <a:latin typeface="华文新魏" pitchFamily="2" charset="-122"/>
                <a:ea typeface="华文新魏" pitchFamily="2" charset="-122"/>
              </a:rPr>
              <a:t>质量检验机构的</a:t>
            </a:r>
            <a:r>
              <a:rPr lang="zh-CN" altLang="en-US" sz="2800" dirty="0" smtClean="0">
                <a:solidFill>
                  <a:srgbClr val="3333FF"/>
                </a:solidFill>
                <a:latin typeface="华文新魏" pitchFamily="2" charset="-122"/>
                <a:ea typeface="华文新魏" pitchFamily="2" charset="-122"/>
              </a:rPr>
              <a:t>作用</a:t>
            </a:r>
            <a:endParaRPr lang="en-US" altLang="zh-CN" sz="2800" dirty="0" smtClean="0">
              <a:solidFill>
                <a:srgbClr val="3333FF"/>
              </a:solidFill>
              <a:latin typeface="华文新魏" pitchFamily="2" charset="-122"/>
              <a:ea typeface="华文新魏" pitchFamily="2" charset="-122"/>
            </a:endParaRPr>
          </a:p>
          <a:p>
            <a:pPr eaLnBrk="1" hangingPunct="1">
              <a:buFont typeface="Wingdings" pitchFamily="2" charset="2"/>
              <a:buChar char="p"/>
              <a:defRPr/>
            </a:pPr>
            <a:endParaRPr lang="en-US" altLang="zh-CN" sz="9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在团队内部</a:t>
            </a:r>
            <a:r>
              <a:rPr lang="zh-CN" altLang="en-US" sz="2400" kern="1200" dirty="0">
                <a:latin typeface="微软雅黑" pitchFamily="34" charset="-122"/>
                <a:ea typeface="微软雅黑" pitchFamily="34" charset="-122"/>
                <a:cs typeface="+mn-cs"/>
              </a:rPr>
              <a:t>的</a:t>
            </a:r>
            <a:r>
              <a:rPr lang="zh-CN" altLang="en-US" sz="2400" kern="1200" dirty="0" smtClean="0">
                <a:latin typeface="微软雅黑" pitchFamily="34" charset="-122"/>
                <a:ea typeface="微软雅黑" pitchFamily="34" charset="-122"/>
                <a:cs typeface="+mn-cs"/>
              </a:rPr>
              <a:t>作用</a:t>
            </a:r>
            <a:endParaRPr lang="en-US" altLang="zh-CN" sz="24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r>
              <a:rPr lang="zh-CN" altLang="en-US" sz="2000" kern="1200" dirty="0">
                <a:latin typeface="微软雅黑" pitchFamily="34" charset="-122"/>
                <a:ea typeface="微软雅黑" pitchFamily="34" charset="-122"/>
                <a:cs typeface="+mn-cs"/>
              </a:rPr>
              <a:t>判定产品质量状态的权威</a:t>
            </a:r>
            <a:r>
              <a:rPr lang="zh-CN" altLang="en-US" sz="2000" kern="1200" dirty="0" smtClean="0">
                <a:latin typeface="微软雅黑" pitchFamily="34" charset="-122"/>
                <a:ea typeface="微软雅黑" pitchFamily="34" charset="-122"/>
                <a:cs typeface="+mn-cs"/>
              </a:rPr>
              <a:t>部门。</a:t>
            </a:r>
            <a:endParaRPr lang="en-US" altLang="zh-CN" sz="20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团队质量</a:t>
            </a:r>
            <a:r>
              <a:rPr lang="zh-CN" altLang="en-US" sz="2000" kern="1200" dirty="0">
                <a:latin typeface="微软雅黑" pitchFamily="34" charset="-122"/>
                <a:ea typeface="微软雅黑" pitchFamily="34" charset="-122"/>
                <a:cs typeface="+mn-cs"/>
              </a:rPr>
              <a:t>把关的核心</a:t>
            </a:r>
            <a:r>
              <a:rPr lang="zh-CN" altLang="en-US" sz="2000" kern="1200" dirty="0" smtClean="0">
                <a:latin typeface="微软雅黑" pitchFamily="34" charset="-122"/>
                <a:ea typeface="微软雅黑" pitchFamily="34" charset="-122"/>
                <a:cs typeface="+mn-cs"/>
              </a:rPr>
              <a:t>部门。</a:t>
            </a:r>
            <a:endParaRPr lang="en-US" altLang="zh-CN" sz="20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r>
              <a:rPr lang="zh-CN" altLang="en-US" sz="2000" kern="1200" dirty="0">
                <a:latin typeface="微软雅黑" pitchFamily="34" charset="-122"/>
                <a:ea typeface="微软雅黑" pitchFamily="34" charset="-122"/>
                <a:cs typeface="+mn-cs"/>
              </a:rPr>
              <a:t>团队</a:t>
            </a:r>
            <a:r>
              <a:rPr lang="zh-CN" altLang="en-US" sz="2000" kern="1200" dirty="0" smtClean="0">
                <a:latin typeface="微软雅黑" pitchFamily="34" charset="-122"/>
                <a:ea typeface="微软雅黑" pitchFamily="34" charset="-122"/>
                <a:cs typeface="+mn-cs"/>
              </a:rPr>
              <a:t>内产品质量</a:t>
            </a:r>
            <a:r>
              <a:rPr lang="zh-CN" altLang="en-US" sz="2000" kern="1200" dirty="0">
                <a:latin typeface="微软雅黑" pitchFamily="34" charset="-122"/>
                <a:ea typeface="微软雅黑" pitchFamily="34" charset="-122"/>
                <a:cs typeface="+mn-cs"/>
              </a:rPr>
              <a:t>信息的中心</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endParaRPr lang="zh-CN" altLang="en-US" sz="700" kern="1200" dirty="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在</a:t>
            </a:r>
            <a:r>
              <a:rPr lang="zh-CN" altLang="en-US" sz="2400" kern="1200" dirty="0">
                <a:latin typeface="微软雅黑" pitchFamily="34" charset="-122"/>
                <a:ea typeface="微软雅黑" pitchFamily="34" charset="-122"/>
                <a:cs typeface="+mn-cs"/>
              </a:rPr>
              <a:t>企业外部的</a:t>
            </a:r>
            <a:r>
              <a:rPr lang="zh-CN" altLang="en-US" sz="2400" kern="1200" dirty="0" smtClean="0">
                <a:latin typeface="微软雅黑" pitchFamily="34" charset="-122"/>
                <a:ea typeface="微软雅黑" pitchFamily="34" charset="-122"/>
                <a:cs typeface="+mn-cs"/>
              </a:rPr>
              <a:t>作用</a:t>
            </a:r>
            <a:endParaRPr lang="en-US" altLang="zh-CN" sz="24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r>
              <a:rPr lang="zh-CN" altLang="en-US" sz="2000" kern="1200" dirty="0">
                <a:latin typeface="微软雅黑" pitchFamily="34" charset="-122"/>
                <a:ea typeface="微软雅黑" pitchFamily="34" charset="-122"/>
                <a:cs typeface="+mn-cs"/>
              </a:rPr>
              <a:t>提供产品质量证据、实现</a:t>
            </a:r>
            <a:r>
              <a:rPr lang="zh-CN" altLang="en-US" sz="2000" kern="1200" dirty="0" smtClean="0">
                <a:latin typeface="微软雅黑" pitchFamily="34" charset="-122"/>
                <a:ea typeface="微软雅黑" pitchFamily="34" charset="-122"/>
                <a:cs typeface="+mn-cs"/>
              </a:rPr>
              <a:t>质量保证</a:t>
            </a:r>
            <a:r>
              <a:rPr lang="zh-CN" altLang="en-US" sz="2000" kern="1200" dirty="0">
                <a:latin typeface="微软雅黑" pitchFamily="34" charset="-122"/>
                <a:ea typeface="微软雅黑" pitchFamily="34" charset="-122"/>
                <a:cs typeface="+mn-cs"/>
              </a:rPr>
              <a:t>的代表</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团队对外</a:t>
            </a:r>
            <a:r>
              <a:rPr lang="zh-CN" altLang="en-US" sz="2000" kern="1200" dirty="0">
                <a:latin typeface="微软雅黑" pitchFamily="34" charset="-122"/>
                <a:ea typeface="微软雅黑" pitchFamily="34" charset="-122"/>
                <a:cs typeface="+mn-cs"/>
              </a:rPr>
              <a:t>的客观性、公正性</a:t>
            </a:r>
            <a:r>
              <a:rPr lang="zh-CN" altLang="en-US" sz="2000" kern="1200" dirty="0" smtClean="0">
                <a:latin typeface="微软雅黑" pitchFamily="34" charset="-122"/>
                <a:ea typeface="微软雅黑" pitchFamily="34" charset="-122"/>
                <a:cs typeface="+mn-cs"/>
              </a:rPr>
              <a:t>代表。</a:t>
            </a:r>
            <a:endParaRPr lang="en-US" altLang="zh-CN" sz="20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维护</a:t>
            </a:r>
            <a:r>
              <a:rPr lang="zh-CN" altLang="en-US" sz="2000" kern="1200" dirty="0">
                <a:latin typeface="微软雅黑" pitchFamily="34" charset="-122"/>
                <a:ea typeface="微软雅黑" pitchFamily="34" charset="-122"/>
                <a:cs typeface="+mn-cs"/>
              </a:rPr>
              <a:t>人</a:t>
            </a:r>
            <a:r>
              <a:rPr lang="zh-CN" altLang="en-US" sz="2000" kern="1200" dirty="0" smtClean="0">
                <a:latin typeface="微软雅黑" pitchFamily="34" charset="-122"/>
                <a:ea typeface="微软雅黑" pitchFamily="34" charset="-122"/>
                <a:cs typeface="+mn-cs"/>
              </a:rPr>
              <a:t>民</a:t>
            </a:r>
            <a:r>
              <a:rPr lang="zh-CN" altLang="en-US" sz="2000" kern="1200" dirty="0">
                <a:latin typeface="微软雅黑" pitchFamily="34" charset="-122"/>
                <a:ea typeface="微软雅黑" pitchFamily="34" charset="-122"/>
                <a:cs typeface="+mn-cs"/>
              </a:rPr>
              <a:t>利益和国家利益的</a:t>
            </a:r>
            <a:r>
              <a:rPr lang="zh-CN" altLang="en-US" sz="2000" kern="1200" dirty="0" smtClean="0">
                <a:latin typeface="微软雅黑" pitchFamily="34" charset="-122"/>
                <a:ea typeface="微软雅黑" pitchFamily="34" charset="-122"/>
                <a:cs typeface="+mn-cs"/>
              </a:rPr>
              <a:t>部门。</a:t>
            </a:r>
            <a:endParaRPr lang="en-US" altLang="zh-CN" sz="20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endParaRPr lang="zh-CN" altLang="en-US" sz="2000" kern="1200" dirty="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endParaRPr lang="en-US" altLang="zh-CN" sz="2000" kern="1200" dirty="0" smtClean="0">
              <a:latin typeface="微软雅黑" pitchFamily="34" charset="-122"/>
              <a:ea typeface="微软雅黑" pitchFamily="34" charset="-122"/>
              <a:cs typeface="+mn-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质量检验机构及职责权限</a:t>
            </a:r>
            <a:endParaRPr lang="zh-CN" altLang="en-US" sz="2800" dirty="0" smtClean="0"/>
          </a:p>
        </p:txBody>
      </p:sp>
      <p:sp>
        <p:nvSpPr>
          <p:cNvPr id="9" name="文本占位符 8"/>
          <p:cNvSpPr>
            <a:spLocks noGrp="1"/>
          </p:cNvSpPr>
          <p:nvPr>
            <p:ph type="body" sz="half" idx="1"/>
          </p:nvPr>
        </p:nvSpPr>
        <p:spPr>
          <a:xfrm>
            <a:off x="457200" y="1219200"/>
            <a:ext cx="8458200" cy="4525963"/>
          </a:xfrm>
        </p:spPr>
        <p:txBody>
          <a:bodyPr/>
          <a:lstStyle/>
          <a:p>
            <a:pPr eaLnBrk="1" hangingPunct="1">
              <a:buFont typeface="Wingdings" pitchFamily="2" charset="2"/>
              <a:buChar char="p"/>
              <a:defRPr/>
            </a:pPr>
            <a:r>
              <a:rPr lang="zh-CN" altLang="en-US" sz="2800" dirty="0">
                <a:solidFill>
                  <a:srgbClr val="3333FF"/>
                </a:solidFill>
                <a:latin typeface="华文新魏" pitchFamily="2" charset="-122"/>
                <a:ea typeface="华文新魏" pitchFamily="2" charset="-122"/>
              </a:rPr>
              <a:t>质量检验机构设置基本</a:t>
            </a:r>
            <a:r>
              <a:rPr lang="zh-CN" altLang="en-US" sz="2800" dirty="0" smtClean="0">
                <a:solidFill>
                  <a:srgbClr val="3333FF"/>
                </a:solidFill>
                <a:latin typeface="华文新魏" pitchFamily="2" charset="-122"/>
                <a:ea typeface="华文新魏" pitchFamily="2" charset="-122"/>
              </a:rPr>
              <a:t>要求</a:t>
            </a:r>
            <a:endParaRPr lang="en-US" altLang="zh-CN" sz="2800" dirty="0" smtClean="0">
              <a:solidFill>
                <a:srgbClr val="3333FF"/>
              </a:solidFill>
              <a:latin typeface="华文新魏" pitchFamily="2" charset="-122"/>
              <a:ea typeface="华文新魏" pitchFamily="2" charset="-122"/>
            </a:endParaRPr>
          </a:p>
          <a:p>
            <a:pPr eaLnBrk="1" hangingPunct="1">
              <a:buFont typeface="Wingdings" pitchFamily="2" charset="2"/>
              <a:buChar char="p"/>
              <a:defRPr/>
            </a:pPr>
            <a:endParaRPr lang="en-US" altLang="zh-CN" sz="11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400" kern="1200" dirty="0">
                <a:latin typeface="微软雅黑" pitchFamily="34" charset="-122"/>
                <a:ea typeface="微软雅黑" pitchFamily="34" charset="-122"/>
                <a:cs typeface="+mn-cs"/>
              </a:rPr>
              <a:t>确保产品质量的一个</a:t>
            </a:r>
            <a:r>
              <a:rPr lang="zh-CN" altLang="en-US" sz="2400" kern="1200" dirty="0" smtClean="0">
                <a:solidFill>
                  <a:schemeClr val="accent6">
                    <a:lumMod val="75000"/>
                  </a:schemeClr>
                </a:solidFill>
                <a:latin typeface="微软雅黑" pitchFamily="34" charset="-122"/>
                <a:ea typeface="微软雅黑" pitchFamily="34" charset="-122"/>
                <a:cs typeface="+mn-cs"/>
              </a:rPr>
              <a:t>权威</a:t>
            </a:r>
            <a:r>
              <a:rPr lang="zh-CN" altLang="en-US" sz="2400" kern="1200" dirty="0" smtClean="0">
                <a:latin typeface="微软雅黑" pitchFamily="34" charset="-122"/>
                <a:ea typeface="微软雅黑" pitchFamily="34" charset="-122"/>
                <a:cs typeface="+mn-cs"/>
              </a:rPr>
              <a:t>机构。</a:t>
            </a:r>
            <a:endParaRPr lang="zh-CN" altLang="en-US" sz="2400" kern="1200" dirty="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保证能够独立、公正地行使职权。</a:t>
            </a:r>
            <a:endParaRPr lang="en-US" altLang="zh-CN" sz="24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内部设置科学合理，并建立完善的工作检验工作体系。</a:t>
            </a:r>
            <a:endParaRPr lang="zh-CN" altLang="en-US" sz="2400" kern="1200" dirty="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配备所需的合格的检验人员、计量器具、测试设备和其他相关资源。</a:t>
            </a:r>
            <a:endParaRPr lang="en-US" altLang="zh-CN" sz="24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400" kern="1200" dirty="0" smtClean="0">
                <a:latin typeface="微软雅黑" pitchFamily="34" charset="-122"/>
                <a:ea typeface="微软雅黑" pitchFamily="34" charset="-122"/>
                <a:cs typeface="+mn-cs"/>
              </a:rPr>
              <a:t>不断提高检验队伍素质。</a:t>
            </a:r>
            <a:endParaRPr lang="zh-CN" altLang="en-US" sz="2400" kern="1200" dirty="0">
              <a:latin typeface="微软雅黑" pitchFamily="34" charset="-122"/>
              <a:ea typeface="微软雅黑" pitchFamily="34" charset="-122"/>
              <a:cs typeface="+mn-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质量检验机构及职责权限</a:t>
            </a:r>
            <a:endParaRPr lang="zh-CN" altLang="en-US" sz="2800" dirty="0" smtClean="0"/>
          </a:p>
        </p:txBody>
      </p:sp>
      <p:sp>
        <p:nvSpPr>
          <p:cNvPr id="9" name="文本占位符 8"/>
          <p:cNvSpPr>
            <a:spLocks noGrp="1"/>
          </p:cNvSpPr>
          <p:nvPr>
            <p:ph type="body" sz="half" idx="1"/>
          </p:nvPr>
        </p:nvSpPr>
        <p:spPr>
          <a:xfrm>
            <a:off x="304800" y="1219200"/>
            <a:ext cx="8610600" cy="4525963"/>
          </a:xfrm>
        </p:spPr>
        <p:txBody>
          <a:bodyPr/>
          <a:lstStyle/>
          <a:p>
            <a:pPr eaLnBrk="1" hangingPunct="1">
              <a:buFont typeface="Wingdings" pitchFamily="2" charset="2"/>
              <a:buChar char="p"/>
              <a:defRPr/>
            </a:pPr>
            <a:r>
              <a:rPr lang="zh-CN" altLang="en-US" sz="2800" dirty="0">
                <a:solidFill>
                  <a:srgbClr val="3333FF"/>
                </a:solidFill>
                <a:latin typeface="华文新魏" pitchFamily="2" charset="-122"/>
                <a:ea typeface="华文新魏" pitchFamily="2" charset="-122"/>
              </a:rPr>
              <a:t>质量检验机构的</a:t>
            </a:r>
            <a:r>
              <a:rPr lang="zh-CN" altLang="en-US" sz="2800" dirty="0" smtClean="0">
                <a:solidFill>
                  <a:srgbClr val="3333FF"/>
                </a:solidFill>
                <a:latin typeface="华文新魏" pitchFamily="2" charset="-122"/>
                <a:ea typeface="华文新魏" pitchFamily="2" charset="-122"/>
              </a:rPr>
              <a:t>职责</a:t>
            </a:r>
            <a:endParaRPr lang="en-US" altLang="zh-CN" sz="11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endParaRPr lang="en-US" altLang="zh-CN" sz="1050" kern="1200" dirty="0">
              <a:latin typeface="微软雅黑" pitchFamily="34" charset="-122"/>
              <a:ea typeface="微软雅黑" pitchFamily="34" charset="-122"/>
              <a:cs typeface="+mn-cs"/>
            </a:endParaRPr>
          </a:p>
          <a:p>
            <a:pPr marL="812800" lvl="1" indent="-355600">
              <a:lnSpc>
                <a:spcPct val="150000"/>
              </a:lnSpc>
              <a:spcBef>
                <a:spcPct val="0"/>
              </a:spcBef>
              <a:buFont typeface="+mj-lt"/>
              <a:buAutoNum type="arabicPeriod"/>
              <a:defRPr/>
            </a:pPr>
            <a:r>
              <a:rPr lang="zh-CN" altLang="en-US" sz="2000" b="1" kern="1200" dirty="0" smtClean="0">
                <a:solidFill>
                  <a:srgbClr val="FF0000"/>
                </a:solidFill>
                <a:latin typeface="微软雅黑" pitchFamily="34" charset="-122"/>
                <a:ea typeface="微软雅黑" pitchFamily="34" charset="-122"/>
                <a:cs typeface="+mn-cs"/>
              </a:rPr>
              <a:t>组织</a:t>
            </a:r>
            <a:r>
              <a:rPr lang="zh-CN" altLang="en-US" sz="2000" kern="1200" dirty="0" smtClean="0">
                <a:latin typeface="微软雅黑" pitchFamily="34" charset="-122"/>
                <a:ea typeface="微软雅黑" pitchFamily="34" charset="-122"/>
                <a:cs typeface="+mn-cs"/>
              </a:rPr>
              <a:t>质量</a:t>
            </a:r>
            <a:r>
              <a:rPr lang="zh-CN" altLang="en-US" sz="2000" kern="1200" dirty="0">
                <a:latin typeface="微软雅黑" pitchFamily="34" charset="-122"/>
                <a:ea typeface="微软雅黑" pitchFamily="34" charset="-122"/>
                <a:cs typeface="+mn-cs"/>
              </a:rPr>
              <a:t>检验活动</a:t>
            </a:r>
            <a:r>
              <a:rPr lang="zh-CN" altLang="en-US" sz="2000" kern="1200" dirty="0" smtClean="0">
                <a:latin typeface="微软雅黑" pitchFamily="34" charset="-122"/>
                <a:ea typeface="微软雅黑" pitchFamily="34" charset="-122"/>
                <a:cs typeface="+mn-cs"/>
              </a:rPr>
              <a:t>；对产品</a:t>
            </a:r>
            <a:r>
              <a:rPr lang="zh-CN" altLang="en-US" sz="2000" kern="1200" dirty="0">
                <a:latin typeface="微软雅黑" pitchFamily="34" charset="-122"/>
                <a:ea typeface="微软雅黑" pitchFamily="34" charset="-122"/>
                <a:cs typeface="+mn-cs"/>
              </a:rPr>
              <a:t>质量事故</a:t>
            </a:r>
            <a:r>
              <a:rPr lang="zh-CN" altLang="en-US" sz="2000" kern="1200" dirty="0" smtClean="0">
                <a:latin typeface="微软雅黑" pitchFamily="34" charset="-122"/>
                <a:ea typeface="微软雅黑" pitchFamily="34" charset="-122"/>
                <a:cs typeface="+mn-cs"/>
              </a:rPr>
              <a:t>负责。</a:t>
            </a:r>
            <a:endParaRPr lang="zh-CN" altLang="en-US" sz="2000" kern="1200" dirty="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a:defRPr/>
            </a:pPr>
            <a:r>
              <a:rPr lang="zh-CN" altLang="en-US" sz="2000" kern="1200" dirty="0" smtClean="0">
                <a:latin typeface="微软雅黑" pitchFamily="34" charset="-122"/>
                <a:ea typeface="微软雅黑" pitchFamily="34" charset="-122"/>
                <a:cs typeface="+mn-cs"/>
              </a:rPr>
              <a:t>依规</a:t>
            </a:r>
            <a:r>
              <a:rPr lang="zh-CN" altLang="en-US" sz="2000" b="1" kern="1200" dirty="0" smtClean="0">
                <a:solidFill>
                  <a:srgbClr val="FF0000"/>
                </a:solidFill>
                <a:latin typeface="微软雅黑" pitchFamily="34" charset="-122"/>
                <a:ea typeface="微软雅黑" pitchFamily="34" charset="-122"/>
                <a:cs typeface="+mn-cs"/>
              </a:rPr>
              <a:t>实施</a:t>
            </a:r>
            <a:r>
              <a:rPr lang="zh-CN" altLang="en-US" sz="2000" kern="1200" dirty="0">
                <a:latin typeface="微软雅黑" pitchFamily="34" charset="-122"/>
                <a:ea typeface="微软雅黑" pitchFamily="34" charset="-122"/>
                <a:cs typeface="+mn-cs"/>
              </a:rPr>
              <a:t>质量检验</a:t>
            </a:r>
            <a:r>
              <a:rPr lang="zh-CN" altLang="en-US" sz="2000" kern="1200" dirty="0" smtClean="0">
                <a:latin typeface="微软雅黑" pitchFamily="34" charset="-122"/>
                <a:ea typeface="微软雅黑" pitchFamily="34" charset="-122"/>
                <a:cs typeface="+mn-cs"/>
              </a:rPr>
              <a:t>工作；对错</a:t>
            </a:r>
            <a:r>
              <a:rPr lang="zh-CN" altLang="en-US" sz="2000" kern="1200" dirty="0">
                <a:latin typeface="微软雅黑" pitchFamily="34" charset="-122"/>
                <a:ea typeface="微软雅黑" pitchFamily="34" charset="-122"/>
                <a:cs typeface="+mn-cs"/>
              </a:rPr>
              <a:t>检、漏检负责</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a:defRPr/>
            </a:pPr>
            <a:r>
              <a:rPr lang="zh-CN" altLang="en-US" sz="2000" dirty="0">
                <a:latin typeface="微软雅黑" pitchFamily="34" charset="-122"/>
                <a:ea typeface="微软雅黑" pitchFamily="34" charset="-122"/>
                <a:cs typeface="+mn-cs"/>
              </a:rPr>
              <a:t>对技术文件</a:t>
            </a:r>
            <a:r>
              <a:rPr lang="zh-CN" altLang="en-US" sz="2000" b="1" dirty="0">
                <a:solidFill>
                  <a:srgbClr val="FF0000"/>
                </a:solidFill>
                <a:latin typeface="微软雅黑" pitchFamily="34" charset="-122"/>
                <a:ea typeface="微软雅黑" pitchFamily="34" charset="-122"/>
                <a:cs typeface="+mn-cs"/>
              </a:rPr>
              <a:t>审查</a:t>
            </a:r>
            <a:r>
              <a:rPr lang="zh-CN" altLang="en-US" sz="2000" dirty="0">
                <a:latin typeface="微软雅黑" pitchFamily="34" charset="-122"/>
                <a:ea typeface="微软雅黑" pitchFamily="34" charset="-122"/>
                <a:cs typeface="+mn-cs"/>
              </a:rPr>
              <a:t>、会签；对正确性和可行性</a:t>
            </a:r>
            <a:r>
              <a:rPr lang="zh-CN" altLang="en-US" sz="2000" dirty="0" smtClean="0">
                <a:latin typeface="微软雅黑" pitchFamily="34" charset="-122"/>
                <a:ea typeface="微软雅黑" pitchFamily="34" charset="-122"/>
                <a:cs typeface="+mn-cs"/>
              </a:rPr>
              <a:t>负责。</a:t>
            </a:r>
            <a:endParaRPr lang="en-US" altLang="zh-CN" sz="2000" dirty="0" smtClean="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a:defRPr/>
            </a:pPr>
            <a:r>
              <a:rPr lang="zh-CN" altLang="en-US" sz="2000" kern="1200" dirty="0">
                <a:latin typeface="微软雅黑" pitchFamily="34" charset="-122"/>
                <a:ea typeface="微软雅黑" pitchFamily="34" charset="-122"/>
                <a:cs typeface="+mn-cs"/>
              </a:rPr>
              <a:t>负责外购</a:t>
            </a:r>
            <a:r>
              <a:rPr lang="zh-CN" altLang="en-US" sz="2000" kern="1200" dirty="0" smtClean="0">
                <a:latin typeface="微软雅黑" pitchFamily="34" charset="-122"/>
                <a:ea typeface="微软雅黑" pitchFamily="34" charset="-122"/>
                <a:cs typeface="+mn-cs"/>
              </a:rPr>
              <a:t>器材、</a:t>
            </a:r>
            <a:r>
              <a:rPr lang="zh-CN" altLang="en-US" sz="2000" b="1" kern="1200" dirty="0" smtClean="0">
                <a:solidFill>
                  <a:srgbClr val="FF0000"/>
                </a:solidFill>
                <a:latin typeface="微软雅黑" pitchFamily="34" charset="-122"/>
                <a:ea typeface="微软雅黑" pitchFamily="34" charset="-122"/>
                <a:cs typeface="+mn-cs"/>
              </a:rPr>
              <a:t>外协</a:t>
            </a:r>
            <a:r>
              <a:rPr lang="zh-CN" altLang="en-US" sz="2000" kern="1200" dirty="0">
                <a:latin typeface="微软雅黑" pitchFamily="34" charset="-122"/>
                <a:ea typeface="微软雅黑" pitchFamily="34" charset="-122"/>
                <a:cs typeface="+mn-cs"/>
              </a:rPr>
              <a:t>件的质量</a:t>
            </a:r>
            <a:r>
              <a:rPr lang="zh-CN" altLang="en-US" sz="2000" kern="1200" dirty="0" smtClean="0">
                <a:latin typeface="微软雅黑" pitchFamily="34" charset="-122"/>
                <a:ea typeface="微软雅黑" pitchFamily="34" charset="-122"/>
                <a:cs typeface="+mn-cs"/>
              </a:rPr>
              <a:t>检验。</a:t>
            </a:r>
            <a:endParaRPr lang="en-US" altLang="zh-CN" sz="2000" kern="1200" dirty="0" smtClean="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a:defRPr/>
            </a:pPr>
            <a:r>
              <a:rPr lang="zh-CN" altLang="en-US" sz="2000" kern="1200" dirty="0">
                <a:latin typeface="微软雅黑" pitchFamily="34" charset="-122"/>
                <a:ea typeface="微软雅黑" pitchFamily="34" charset="-122"/>
                <a:cs typeface="+mn-cs"/>
              </a:rPr>
              <a:t>对生产现场的“人、机、料、法、环、</a:t>
            </a:r>
            <a:r>
              <a:rPr lang="zh-CN" altLang="en-US" sz="2000" kern="1200" dirty="0" smtClean="0">
                <a:latin typeface="微软雅黑" pitchFamily="34" charset="-122"/>
                <a:ea typeface="微软雅黑" pitchFamily="34" charset="-122"/>
                <a:cs typeface="+mn-cs"/>
              </a:rPr>
              <a:t>测”实行</a:t>
            </a:r>
            <a:r>
              <a:rPr lang="zh-CN" altLang="en-US" sz="2000" b="1" kern="1200" dirty="0">
                <a:solidFill>
                  <a:srgbClr val="FF0000"/>
                </a:solidFill>
                <a:latin typeface="微软雅黑" pitchFamily="34" charset="-122"/>
                <a:ea typeface="微软雅黑" pitchFamily="34" charset="-122"/>
                <a:cs typeface="+mn-cs"/>
              </a:rPr>
              <a:t>监督</a:t>
            </a:r>
            <a:r>
              <a:rPr lang="zh-CN" altLang="en-US" sz="2000" kern="1200" dirty="0">
                <a:latin typeface="微软雅黑" pitchFamily="34" charset="-122"/>
                <a:ea typeface="微软雅黑" pitchFamily="34" charset="-122"/>
                <a:cs typeface="+mn-cs"/>
              </a:rPr>
              <a:t>。</a:t>
            </a:r>
          </a:p>
          <a:p>
            <a:pPr marL="800100" lvl="1" indent="-342900">
              <a:lnSpc>
                <a:spcPct val="150000"/>
              </a:lnSpc>
              <a:spcBef>
                <a:spcPct val="0"/>
              </a:spcBef>
              <a:buFont typeface="+mj-ea"/>
              <a:buAutoNum type="arabicPeriod"/>
              <a:defRPr/>
            </a:pPr>
            <a:r>
              <a:rPr lang="zh-CN" altLang="en-US" sz="2000" kern="1200" dirty="0">
                <a:latin typeface="微软雅黑" pitchFamily="34" charset="-122"/>
                <a:ea typeface="微软雅黑" pitchFamily="34" charset="-122"/>
                <a:cs typeface="+mn-cs"/>
              </a:rPr>
              <a:t>监督</a:t>
            </a:r>
            <a:r>
              <a:rPr lang="zh-CN" altLang="en-US" sz="2000" b="1" kern="1200" dirty="0">
                <a:solidFill>
                  <a:srgbClr val="FF0000"/>
                </a:solidFill>
                <a:latin typeface="微软雅黑" pitchFamily="34" charset="-122"/>
                <a:ea typeface="微软雅黑" pitchFamily="34" charset="-122"/>
                <a:cs typeface="+mn-cs"/>
              </a:rPr>
              <a:t>不合格品</a:t>
            </a:r>
            <a:r>
              <a:rPr lang="zh-CN" altLang="en-US" sz="2000" kern="1200" dirty="0" smtClean="0">
                <a:latin typeface="微软雅黑" pitchFamily="34" charset="-122"/>
                <a:ea typeface="微软雅黑" pitchFamily="34" charset="-122"/>
                <a:cs typeface="+mn-cs"/>
              </a:rPr>
              <a:t>的隔离</a:t>
            </a:r>
            <a:r>
              <a:rPr lang="zh-CN" altLang="en-US" sz="2000" kern="1200" dirty="0">
                <a:latin typeface="微软雅黑" pitchFamily="34" charset="-122"/>
                <a:ea typeface="微软雅黑" pitchFamily="34" charset="-122"/>
                <a:cs typeface="+mn-cs"/>
              </a:rPr>
              <a:t>处理；</a:t>
            </a:r>
            <a:r>
              <a:rPr lang="zh-CN" altLang="en-US" sz="2000" kern="1200" dirty="0" smtClean="0">
                <a:latin typeface="微软雅黑" pitchFamily="34" charset="-122"/>
                <a:ea typeface="微软雅黑" pitchFamily="34" charset="-122"/>
                <a:cs typeface="+mn-cs"/>
              </a:rPr>
              <a:t>对不合格品</a:t>
            </a:r>
            <a:r>
              <a:rPr lang="zh-CN" altLang="en-US" sz="2000" kern="1200" dirty="0">
                <a:latin typeface="微软雅黑" pitchFamily="34" charset="-122"/>
                <a:ea typeface="微软雅黑" pitchFamily="34" charset="-122"/>
                <a:cs typeface="+mn-cs"/>
              </a:rPr>
              <a:t>失控负责</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a:defRPr/>
            </a:pPr>
            <a:r>
              <a:rPr lang="zh-CN" altLang="en-US" sz="2000" kern="1200" dirty="0" smtClean="0">
                <a:latin typeface="微软雅黑" pitchFamily="34" charset="-122"/>
                <a:ea typeface="微软雅黑" pitchFamily="34" charset="-122"/>
                <a:cs typeface="+mn-cs"/>
              </a:rPr>
              <a:t>负责</a:t>
            </a:r>
            <a:r>
              <a:rPr lang="zh-CN" altLang="en-US" sz="2000" b="1" kern="1200" dirty="0">
                <a:solidFill>
                  <a:srgbClr val="FF0000"/>
                </a:solidFill>
                <a:latin typeface="微软雅黑" pitchFamily="34" charset="-122"/>
                <a:ea typeface="微软雅黑" pitchFamily="34" charset="-122"/>
                <a:cs typeface="+mn-cs"/>
              </a:rPr>
              <a:t>最终产品</a:t>
            </a:r>
            <a:r>
              <a:rPr lang="zh-CN" altLang="en-US" sz="2000" kern="1200" dirty="0">
                <a:latin typeface="微软雅黑" pitchFamily="34" charset="-122"/>
                <a:ea typeface="微软雅黑" pitchFamily="34" charset="-122"/>
                <a:cs typeface="+mn-cs"/>
              </a:rPr>
              <a:t>的质量检验；对验收出厂的产品质量负责。</a:t>
            </a:r>
          </a:p>
          <a:p>
            <a:pPr lvl="1">
              <a:lnSpc>
                <a:spcPct val="150000"/>
              </a:lnSpc>
              <a:spcBef>
                <a:spcPct val="0"/>
              </a:spcBef>
              <a:buFont typeface="Wingdings" pitchFamily="2" charset="2"/>
              <a:buChar char="Ø"/>
              <a:defRPr/>
            </a:pPr>
            <a:endParaRPr lang="zh-CN" altLang="en-US" sz="2400" kern="1200" dirty="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endParaRPr lang="zh-CN" altLang="en-US" sz="1800" kern="1200" dirty="0">
              <a:latin typeface="微软雅黑" pitchFamily="34" charset="-122"/>
              <a:ea typeface="微软雅黑" pitchFamily="34" charset="-122"/>
              <a:cs typeface="+mn-c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质量检验机构及职责权限</a:t>
            </a:r>
            <a:endParaRPr lang="zh-CN" altLang="en-US" sz="2800" dirty="0" smtClean="0"/>
          </a:p>
        </p:txBody>
      </p:sp>
      <p:sp>
        <p:nvSpPr>
          <p:cNvPr id="9" name="文本占位符 8"/>
          <p:cNvSpPr>
            <a:spLocks noGrp="1"/>
          </p:cNvSpPr>
          <p:nvPr>
            <p:ph type="body" sz="half" idx="1"/>
          </p:nvPr>
        </p:nvSpPr>
        <p:spPr>
          <a:xfrm>
            <a:off x="304800" y="1219200"/>
            <a:ext cx="8763000" cy="4525963"/>
          </a:xfrm>
        </p:spPr>
        <p:txBody>
          <a:bodyPr/>
          <a:lstStyle/>
          <a:p>
            <a:pPr eaLnBrk="1" hangingPunct="1">
              <a:buFont typeface="Wingdings" pitchFamily="2" charset="2"/>
              <a:buChar char="p"/>
              <a:defRPr/>
            </a:pPr>
            <a:r>
              <a:rPr lang="zh-CN" altLang="en-US" sz="2800" dirty="0">
                <a:solidFill>
                  <a:srgbClr val="3333FF"/>
                </a:solidFill>
                <a:latin typeface="华文新魏" pitchFamily="2" charset="-122"/>
                <a:ea typeface="华文新魏" pitchFamily="2" charset="-122"/>
              </a:rPr>
              <a:t>质量检验机构</a:t>
            </a:r>
            <a:r>
              <a:rPr lang="zh-CN" altLang="en-US" sz="2800" dirty="0" smtClean="0">
                <a:solidFill>
                  <a:srgbClr val="3333FF"/>
                </a:solidFill>
                <a:latin typeface="华文新魏" pitchFamily="2" charset="-122"/>
                <a:ea typeface="华文新魏" pitchFamily="2" charset="-122"/>
              </a:rPr>
              <a:t>的职责</a:t>
            </a:r>
            <a:endParaRPr lang="en-US" altLang="zh-CN" sz="11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endParaRPr lang="en-US" altLang="zh-CN" sz="1050" kern="1200" dirty="0">
              <a:latin typeface="微软雅黑" pitchFamily="34" charset="-122"/>
              <a:ea typeface="微软雅黑" pitchFamily="34" charset="-122"/>
              <a:cs typeface="+mn-cs"/>
            </a:endParaRPr>
          </a:p>
          <a:p>
            <a:pPr marL="800100" lvl="1" indent="-342900">
              <a:lnSpc>
                <a:spcPct val="150000"/>
              </a:lnSpc>
              <a:spcBef>
                <a:spcPct val="0"/>
              </a:spcBef>
              <a:buFont typeface="+mj-lt"/>
              <a:buAutoNum type="arabicPeriod" startAt="8"/>
              <a:defRPr/>
            </a:pPr>
            <a:r>
              <a:rPr lang="zh-CN" altLang="en-US" sz="2000" kern="1200" dirty="0" smtClean="0">
                <a:latin typeface="微软雅黑" pitchFamily="34" charset="-122"/>
                <a:ea typeface="微软雅黑" pitchFamily="34" charset="-122"/>
                <a:cs typeface="+mn-cs"/>
              </a:rPr>
              <a:t>负责</a:t>
            </a:r>
            <a:r>
              <a:rPr lang="zh-CN" altLang="en-US" sz="2000" kern="1200" dirty="0">
                <a:latin typeface="微软雅黑" pitchFamily="34" charset="-122"/>
                <a:ea typeface="微软雅黑" pitchFamily="34" charset="-122"/>
                <a:cs typeface="+mn-cs"/>
              </a:rPr>
              <a:t>产品合格证、</a:t>
            </a:r>
            <a:r>
              <a:rPr lang="zh-CN" altLang="en-US" sz="2000" b="1" kern="1200" dirty="0">
                <a:solidFill>
                  <a:srgbClr val="FF0000"/>
                </a:solidFill>
                <a:latin typeface="微软雅黑" pitchFamily="34" charset="-122"/>
                <a:ea typeface="微软雅黑" pitchFamily="34" charset="-122"/>
                <a:cs typeface="+mn-cs"/>
              </a:rPr>
              <a:t>检验印章</a:t>
            </a:r>
            <a:r>
              <a:rPr lang="zh-CN" altLang="en-US" sz="2000" kern="1200" dirty="0">
                <a:latin typeface="微软雅黑" pitchFamily="34" charset="-122"/>
                <a:ea typeface="微软雅黑" pitchFamily="34" charset="-122"/>
                <a:cs typeface="+mn-cs"/>
              </a:rPr>
              <a:t>的设计、制造、发放与管理</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startAt="8"/>
              <a:defRPr/>
            </a:pPr>
            <a:r>
              <a:rPr lang="zh-CN" altLang="en-US" sz="2000" kern="1200" dirty="0">
                <a:latin typeface="微软雅黑" pitchFamily="34" charset="-122"/>
                <a:ea typeface="微软雅黑" pitchFamily="34" charset="-122"/>
                <a:cs typeface="+mn-cs"/>
              </a:rPr>
              <a:t>负责组织、改进、研制、引进新的质量检验工具、仪表和</a:t>
            </a:r>
            <a:r>
              <a:rPr lang="zh-CN" altLang="en-US" sz="2000" b="1" kern="1200" dirty="0">
                <a:solidFill>
                  <a:srgbClr val="FF0000"/>
                </a:solidFill>
                <a:latin typeface="微软雅黑" pitchFamily="34" charset="-122"/>
                <a:ea typeface="微软雅黑" pitchFamily="34" charset="-122"/>
                <a:cs typeface="+mn-cs"/>
              </a:rPr>
              <a:t>设备</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startAt="8"/>
              <a:defRPr/>
            </a:pPr>
            <a:r>
              <a:rPr lang="zh-CN" altLang="en-US" sz="2000" kern="1200" dirty="0" smtClean="0">
                <a:latin typeface="微软雅黑" pitchFamily="34" charset="-122"/>
                <a:ea typeface="微软雅黑" pitchFamily="34" charset="-122"/>
                <a:cs typeface="+mn-cs"/>
              </a:rPr>
              <a:t>对产品有关</a:t>
            </a:r>
            <a:r>
              <a:rPr lang="zh-CN" altLang="en-US" sz="2000" b="1" kern="1200" dirty="0">
                <a:solidFill>
                  <a:srgbClr val="FF0000"/>
                </a:solidFill>
                <a:latin typeface="微软雅黑" pitchFamily="34" charset="-122"/>
                <a:ea typeface="微软雅黑" pitchFamily="34" charset="-122"/>
                <a:cs typeface="+mn-cs"/>
              </a:rPr>
              <a:t>质量信息</a:t>
            </a:r>
            <a:r>
              <a:rPr lang="zh-CN" altLang="en-US" sz="2000" kern="1200" dirty="0">
                <a:latin typeface="微软雅黑" pitchFamily="34" charset="-122"/>
                <a:ea typeface="微软雅黑" pitchFamily="34" charset="-122"/>
                <a:cs typeface="+mn-cs"/>
              </a:rPr>
              <a:t>及时进行收集</a:t>
            </a:r>
            <a:r>
              <a:rPr lang="zh-CN" altLang="en-US" sz="2000" kern="1200" dirty="0" smtClean="0">
                <a:latin typeface="微软雅黑" pitchFamily="34" charset="-122"/>
                <a:ea typeface="微软雅黑" pitchFamily="34" charset="-122"/>
                <a:cs typeface="+mn-cs"/>
              </a:rPr>
              <a:t>、分析</a:t>
            </a:r>
            <a:r>
              <a:rPr lang="zh-CN" altLang="en-US" sz="2000" kern="1200" dirty="0">
                <a:latin typeface="微软雅黑" pitchFamily="34" charset="-122"/>
                <a:ea typeface="微软雅黑" pitchFamily="34" charset="-122"/>
                <a:cs typeface="+mn-cs"/>
              </a:rPr>
              <a:t>、传递、反馈、保存</a:t>
            </a:r>
            <a:r>
              <a:rPr lang="zh-CN" altLang="en-US" sz="2000" kern="1200" dirty="0" smtClean="0">
                <a:latin typeface="微软雅黑" pitchFamily="34" charset="-122"/>
                <a:ea typeface="微软雅黑" pitchFamily="34" charset="-122"/>
                <a:cs typeface="+mn-cs"/>
              </a:rPr>
              <a:t>、       存档</a:t>
            </a:r>
            <a:r>
              <a:rPr lang="zh-CN" altLang="en-US" sz="2000" kern="1200" dirty="0">
                <a:latin typeface="微软雅黑" pitchFamily="34" charset="-122"/>
                <a:ea typeface="微软雅黑" pitchFamily="34" charset="-122"/>
                <a:cs typeface="+mn-cs"/>
              </a:rPr>
              <a:t>；对质量信息的正确性负责</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startAt="8"/>
              <a:defRPr/>
            </a:pPr>
            <a:r>
              <a:rPr lang="zh-CN" altLang="en-US" sz="2000" kern="1200" dirty="0">
                <a:latin typeface="微软雅黑" pitchFamily="34" charset="-122"/>
                <a:ea typeface="微软雅黑" pitchFamily="34" charset="-122"/>
                <a:cs typeface="+mn-cs"/>
              </a:rPr>
              <a:t>组织质量检验</a:t>
            </a:r>
            <a:r>
              <a:rPr lang="zh-CN" altLang="en-US" sz="2000" b="1" kern="1200" dirty="0">
                <a:solidFill>
                  <a:srgbClr val="FF0000"/>
                </a:solidFill>
                <a:latin typeface="微软雅黑" pitchFamily="34" charset="-122"/>
                <a:ea typeface="微软雅黑" pitchFamily="34" charset="-122"/>
                <a:cs typeface="+mn-cs"/>
              </a:rPr>
              <a:t>人员</a:t>
            </a:r>
            <a:r>
              <a:rPr lang="zh-CN" altLang="en-US" sz="2000" kern="1200" dirty="0">
                <a:latin typeface="微软雅黑" pitchFamily="34" charset="-122"/>
                <a:ea typeface="微软雅黑" pitchFamily="34" charset="-122"/>
                <a:cs typeface="+mn-cs"/>
              </a:rPr>
              <a:t>的</a:t>
            </a:r>
            <a:r>
              <a:rPr lang="zh-CN" altLang="en-US" sz="2000" b="1" kern="1200" dirty="0">
                <a:solidFill>
                  <a:srgbClr val="FF0000"/>
                </a:solidFill>
                <a:latin typeface="微软雅黑" pitchFamily="34" charset="-122"/>
                <a:ea typeface="微软雅黑" pitchFamily="34" charset="-122"/>
                <a:cs typeface="+mn-cs"/>
              </a:rPr>
              <a:t>再学习</a:t>
            </a:r>
            <a:r>
              <a:rPr lang="zh-CN" altLang="en-US" sz="2000" kern="1200" dirty="0">
                <a:latin typeface="微软雅黑" pitchFamily="34" charset="-122"/>
                <a:ea typeface="微软雅黑" pitchFamily="34" charset="-122"/>
                <a:cs typeface="+mn-cs"/>
              </a:rPr>
              <a:t>、再教育，提高检验人员的素质。</a:t>
            </a:r>
            <a:endParaRPr lang="en-US" altLang="zh-CN" sz="2000" kern="1200" dirty="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startAt="8"/>
              <a:defRPr/>
            </a:pPr>
            <a:r>
              <a:rPr lang="zh-CN" altLang="en-US" sz="2000" kern="1200" dirty="0">
                <a:latin typeface="微软雅黑" pitchFamily="34" charset="-122"/>
                <a:ea typeface="微软雅黑" pitchFamily="34" charset="-122"/>
                <a:cs typeface="+mn-cs"/>
              </a:rPr>
              <a:t>组织质量检验</a:t>
            </a:r>
            <a:r>
              <a:rPr lang="zh-CN" altLang="en-US" sz="2000" b="1" kern="1200" dirty="0">
                <a:solidFill>
                  <a:srgbClr val="FF0000"/>
                </a:solidFill>
                <a:latin typeface="微软雅黑" pitchFamily="34" charset="-122"/>
                <a:ea typeface="微软雅黑" pitchFamily="34" charset="-122"/>
                <a:cs typeface="+mn-cs"/>
              </a:rPr>
              <a:t>人员</a:t>
            </a:r>
            <a:r>
              <a:rPr lang="zh-CN" altLang="en-US" sz="2000" kern="1200" dirty="0">
                <a:latin typeface="微软雅黑" pitchFamily="34" charset="-122"/>
                <a:ea typeface="微软雅黑" pitchFamily="34" charset="-122"/>
                <a:cs typeface="+mn-cs"/>
              </a:rPr>
              <a:t>的资格</a:t>
            </a:r>
            <a:r>
              <a:rPr lang="zh-CN" altLang="en-US" sz="2000" b="1" kern="1200" dirty="0">
                <a:solidFill>
                  <a:srgbClr val="FF0000"/>
                </a:solidFill>
                <a:latin typeface="微软雅黑" pitchFamily="34" charset="-122"/>
                <a:ea typeface="微软雅黑" pitchFamily="34" charset="-122"/>
                <a:cs typeface="+mn-cs"/>
              </a:rPr>
              <a:t>考核</a:t>
            </a:r>
            <a:r>
              <a:rPr lang="zh-CN" altLang="en-US" sz="2000" kern="1200" dirty="0">
                <a:latin typeface="微软雅黑" pitchFamily="34" charset="-122"/>
                <a:ea typeface="微软雅黑" pitchFamily="34" charset="-122"/>
                <a:cs typeface="+mn-cs"/>
              </a:rPr>
              <a:t>及定期考核，确认其资格的有效性。</a:t>
            </a:r>
            <a:endParaRPr lang="en-US" altLang="zh-CN" sz="2000" kern="1200" dirty="0">
              <a:latin typeface="微软雅黑" pitchFamily="34" charset="-122"/>
              <a:ea typeface="微软雅黑" pitchFamily="34" charset="-122"/>
              <a:cs typeface="+mn-cs"/>
            </a:endParaRPr>
          </a:p>
          <a:p>
            <a:pPr marL="800100" lvl="1" indent="-342900">
              <a:lnSpc>
                <a:spcPct val="150000"/>
              </a:lnSpc>
              <a:spcBef>
                <a:spcPct val="0"/>
              </a:spcBef>
              <a:buFont typeface="+mj-ea"/>
              <a:buAutoNum type="arabicPeriod" startAt="8"/>
              <a:defRPr/>
            </a:pPr>
            <a:r>
              <a:rPr lang="zh-CN" altLang="en-US" sz="2000" b="1" kern="1200" dirty="0">
                <a:solidFill>
                  <a:srgbClr val="FF0000"/>
                </a:solidFill>
                <a:latin typeface="微软雅黑" pitchFamily="34" charset="-122"/>
                <a:ea typeface="微软雅黑" pitchFamily="34" charset="-122"/>
                <a:cs typeface="+mn-cs"/>
              </a:rPr>
              <a:t>及时上报</a:t>
            </a:r>
            <a:r>
              <a:rPr lang="zh-CN" altLang="en-US" sz="2000" kern="1200" dirty="0">
                <a:latin typeface="微软雅黑" pitchFamily="34" charset="-122"/>
                <a:ea typeface="微软雅黑" pitchFamily="34" charset="-122"/>
                <a:cs typeface="+mn-cs"/>
              </a:rPr>
              <a:t>产品质量情况和有关质量信息：对上报信息</a:t>
            </a:r>
            <a:r>
              <a:rPr lang="zh-CN" altLang="en-US" sz="2000" kern="1200" dirty="0" smtClean="0">
                <a:latin typeface="微软雅黑" pitchFamily="34" charset="-122"/>
                <a:ea typeface="微软雅黑" pitchFamily="34" charset="-122"/>
                <a:cs typeface="+mn-cs"/>
              </a:rPr>
              <a:t>的</a:t>
            </a:r>
            <a:r>
              <a:rPr lang="zh-CN" altLang="en-US" sz="2000" kern="1200" dirty="0">
                <a:latin typeface="微软雅黑" pitchFamily="34" charset="-122"/>
                <a:ea typeface="微软雅黑" pitchFamily="34" charset="-122"/>
              </a:rPr>
              <a:t>正确性负责。</a:t>
            </a:r>
            <a:endParaRPr lang="en-US" altLang="zh-CN" sz="20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endParaRPr lang="en-US" altLang="zh-CN" sz="18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endParaRPr lang="zh-CN" altLang="en-US" sz="1800" kern="1200" dirty="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endParaRPr lang="zh-CN" altLang="en-US" sz="1800" kern="1200" dirty="0">
              <a:latin typeface="微软雅黑" pitchFamily="34" charset="-122"/>
              <a:ea typeface="微软雅黑" pitchFamily="34" charset="-122"/>
              <a:cs typeface="+mn-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标题 1"/>
          <p:cNvSpPr>
            <a:spLocks noGrp="1"/>
          </p:cNvSpPr>
          <p:nvPr>
            <p:ph type="title"/>
          </p:nvPr>
        </p:nvSpPr>
        <p:spPr bwMode="auto">
          <a:xfrm>
            <a:off x="1524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质量检验机构及职责权限</a:t>
            </a:r>
            <a:endParaRPr lang="zh-CN" altLang="en-US" sz="2800" dirty="0" smtClean="0"/>
          </a:p>
        </p:txBody>
      </p:sp>
      <p:sp>
        <p:nvSpPr>
          <p:cNvPr id="9" name="文本占位符 8"/>
          <p:cNvSpPr>
            <a:spLocks noGrp="1"/>
          </p:cNvSpPr>
          <p:nvPr>
            <p:ph type="body" sz="half" idx="1"/>
          </p:nvPr>
        </p:nvSpPr>
        <p:spPr>
          <a:xfrm>
            <a:off x="304800" y="1219200"/>
            <a:ext cx="8610600" cy="4525963"/>
          </a:xfrm>
        </p:spPr>
        <p:txBody>
          <a:bodyPr vert="horz" wrap="square" lIns="91440" tIns="45720" rIns="91440" bIns="45720" numCol="1" anchor="t" anchorCtr="0" compatLnSpc="1">
            <a:prstTxWarp prst="textNoShape">
              <a:avLst/>
            </a:prstTxWarp>
          </a:bodyPr>
          <a:lstStyle/>
          <a:p>
            <a:pPr eaLnBrk="1" hangingPunct="1">
              <a:buFont typeface="Wingdings" pitchFamily="2" charset="2"/>
              <a:buChar char="p"/>
            </a:pPr>
            <a:r>
              <a:rPr lang="zh-CN" altLang="en-US" sz="2800" dirty="0" smtClean="0">
                <a:solidFill>
                  <a:srgbClr val="3333FF"/>
                </a:solidFill>
                <a:latin typeface="华文新魏" pitchFamily="2" charset="-122"/>
                <a:ea typeface="华文新魏" pitchFamily="2" charset="-122"/>
              </a:rPr>
              <a:t>质量检验机构的权限</a:t>
            </a:r>
            <a:endParaRPr lang="en-US" altLang="zh-CN" sz="2800" dirty="0" smtClean="0">
              <a:solidFill>
                <a:srgbClr val="3333FF"/>
              </a:solidFill>
              <a:latin typeface="华文新魏" pitchFamily="2" charset="-122"/>
              <a:ea typeface="华文新魏" pitchFamily="2" charset="-122"/>
            </a:endParaRPr>
          </a:p>
          <a:p>
            <a:pPr eaLnBrk="1" hangingPunct="1">
              <a:buFont typeface="Wingdings" pitchFamily="2" charset="2"/>
              <a:buChar char="p"/>
            </a:pPr>
            <a:endParaRPr lang="en-US" altLang="zh-CN" sz="1000" dirty="0" smtClean="0">
              <a:latin typeface="微软雅黑" pitchFamily="34" charset="-122"/>
              <a:ea typeface="微软雅黑" pitchFamily="34" charset="-122"/>
            </a:endParaRPr>
          </a:p>
          <a:p>
            <a:pPr marL="812800" lvl="1" indent="-355600">
              <a:lnSpc>
                <a:spcPct val="150000"/>
              </a:lnSpc>
              <a:spcBef>
                <a:spcPct val="0"/>
              </a:spcBef>
              <a:buFontTx/>
              <a:buAutoNum type="arabicPeriod"/>
            </a:pPr>
            <a:r>
              <a:rPr lang="zh-CN" altLang="en-US" sz="2000" dirty="0" smtClean="0">
                <a:latin typeface="微软雅黑" pitchFamily="34" charset="-122"/>
                <a:ea typeface="微软雅黑" pitchFamily="34" charset="-122"/>
              </a:rPr>
              <a:t>在内部</a:t>
            </a:r>
            <a:r>
              <a:rPr lang="zh-CN" altLang="en-US" sz="2000" b="1" dirty="0" smtClean="0">
                <a:solidFill>
                  <a:srgbClr val="FF0000"/>
                </a:solidFill>
                <a:latin typeface="微软雅黑" pitchFamily="34" charset="-122"/>
                <a:ea typeface="微软雅黑" pitchFamily="34" charset="-122"/>
              </a:rPr>
              <a:t>贯彻</a:t>
            </a:r>
            <a:r>
              <a:rPr lang="zh-CN" altLang="en-US" sz="2000" dirty="0" smtClean="0">
                <a:latin typeface="微软雅黑" pitchFamily="34" charset="-122"/>
                <a:ea typeface="微软雅黑" pitchFamily="34" charset="-122"/>
              </a:rPr>
              <a:t>质量法规、政策、有关标准、制度等。</a:t>
            </a:r>
            <a:endParaRPr lang="en-US" altLang="zh-CN" sz="2000" dirty="0" smtClean="0">
              <a:latin typeface="微软雅黑" pitchFamily="34" charset="-122"/>
              <a:ea typeface="微软雅黑" pitchFamily="34" charset="-122"/>
            </a:endParaRPr>
          </a:p>
          <a:p>
            <a:pPr marL="812800" lvl="1" indent="-355600">
              <a:lnSpc>
                <a:spcPct val="150000"/>
              </a:lnSpc>
              <a:spcBef>
                <a:spcPct val="0"/>
              </a:spcBef>
              <a:buFontTx/>
              <a:buAutoNum type="arabicPeriod"/>
            </a:pPr>
            <a:r>
              <a:rPr lang="zh-CN" altLang="en-US" sz="2000" dirty="0" smtClean="0">
                <a:latin typeface="微软雅黑" pitchFamily="34" charset="-122"/>
                <a:ea typeface="微软雅黑" pitchFamily="34" charset="-122"/>
              </a:rPr>
              <a:t>对违反工艺、规定加工的以及国家明令禁用的产品</a:t>
            </a:r>
            <a:r>
              <a:rPr lang="zh-CN" altLang="en-US" sz="2000" b="1" dirty="0" smtClean="0">
                <a:solidFill>
                  <a:srgbClr val="FF0000"/>
                </a:solidFill>
                <a:latin typeface="微软雅黑" pitchFamily="34" charset="-122"/>
                <a:ea typeface="微软雅黑" pitchFamily="34" charset="-122"/>
              </a:rPr>
              <a:t>拒绝</a:t>
            </a:r>
            <a:r>
              <a:rPr lang="zh-CN" altLang="en-US" sz="2000" dirty="0" smtClean="0">
                <a:latin typeface="微软雅黑" pitchFamily="34" charset="-122"/>
                <a:ea typeface="微软雅黑" pitchFamily="34" charset="-122"/>
              </a:rPr>
              <a:t>组织检验。</a:t>
            </a:r>
            <a:endParaRPr lang="en-US" altLang="zh-CN" sz="2000" dirty="0" smtClean="0">
              <a:latin typeface="微软雅黑" pitchFamily="34" charset="-122"/>
              <a:ea typeface="微软雅黑" pitchFamily="34" charset="-122"/>
            </a:endParaRPr>
          </a:p>
          <a:p>
            <a:pPr marL="812800" lvl="1" indent="-355600">
              <a:lnSpc>
                <a:spcPct val="150000"/>
              </a:lnSpc>
              <a:spcBef>
                <a:spcPct val="0"/>
              </a:spcBef>
              <a:buFont typeface="宋体" charset="-122"/>
              <a:buAutoNum type="arabicPeriod"/>
            </a:pPr>
            <a:r>
              <a:rPr lang="zh-CN" altLang="en-US" sz="2000" dirty="0" smtClean="0">
                <a:latin typeface="微软雅黑" pitchFamily="34" charset="-122"/>
                <a:ea typeface="微软雅黑" pitchFamily="34" charset="-122"/>
              </a:rPr>
              <a:t>有权参与产品代用、不合格品审理等</a:t>
            </a:r>
            <a:r>
              <a:rPr lang="zh-CN" altLang="en-US" sz="2000" b="1" dirty="0" smtClean="0">
                <a:solidFill>
                  <a:srgbClr val="FF0000"/>
                </a:solidFill>
                <a:latin typeface="微软雅黑" pitchFamily="34" charset="-122"/>
                <a:ea typeface="微软雅黑" pitchFamily="34" charset="-122"/>
              </a:rPr>
              <a:t>质量管理</a:t>
            </a:r>
            <a:r>
              <a:rPr lang="zh-CN" altLang="en-US" sz="2000" dirty="0" smtClean="0">
                <a:latin typeface="微软雅黑" pitchFamily="34" charset="-122"/>
                <a:ea typeface="微软雅黑" pitchFamily="34" charset="-122"/>
              </a:rPr>
              <a:t>活动。</a:t>
            </a:r>
          </a:p>
          <a:p>
            <a:pPr marL="812800" lvl="1" indent="-355600">
              <a:lnSpc>
                <a:spcPct val="150000"/>
              </a:lnSpc>
              <a:spcBef>
                <a:spcPct val="0"/>
              </a:spcBef>
              <a:buFont typeface="宋体" charset="-122"/>
              <a:buAutoNum type="arabicPeriod"/>
            </a:pPr>
            <a:r>
              <a:rPr lang="zh-CN" altLang="en-US" sz="2000" dirty="0" smtClean="0">
                <a:latin typeface="微软雅黑" pitchFamily="34" charset="-122"/>
                <a:ea typeface="微软雅黑" pitchFamily="34" charset="-122"/>
              </a:rPr>
              <a:t>有权对质量事故和问题</a:t>
            </a:r>
            <a:r>
              <a:rPr lang="zh-CN" altLang="en-US" sz="2000" b="1" dirty="0" smtClean="0">
                <a:solidFill>
                  <a:srgbClr val="FF0000"/>
                </a:solidFill>
                <a:latin typeface="微软雅黑" pitchFamily="34" charset="-122"/>
                <a:ea typeface="微软雅黑" pitchFamily="34" charset="-122"/>
              </a:rPr>
              <a:t>追查</a:t>
            </a:r>
            <a:r>
              <a:rPr lang="zh-CN" altLang="en-US" sz="2000" dirty="0" smtClean="0">
                <a:latin typeface="微软雅黑" pitchFamily="34" charset="-122"/>
                <a:ea typeface="微软雅黑" pitchFamily="34" charset="-122"/>
              </a:rPr>
              <a:t>原因，提出处理建议。</a:t>
            </a:r>
            <a:endParaRPr lang="en-US" altLang="zh-CN" sz="2000" dirty="0" smtClean="0">
              <a:latin typeface="微软雅黑" pitchFamily="34" charset="-122"/>
              <a:ea typeface="微软雅黑" pitchFamily="34" charset="-122"/>
            </a:endParaRPr>
          </a:p>
          <a:p>
            <a:pPr marL="812800" lvl="1" indent="-355600">
              <a:lnSpc>
                <a:spcPct val="150000"/>
              </a:lnSpc>
              <a:spcBef>
                <a:spcPct val="0"/>
              </a:spcBef>
              <a:buFont typeface="宋体" charset="-122"/>
              <a:buAutoNum type="arabicPeriod"/>
            </a:pPr>
            <a:r>
              <a:rPr lang="zh-CN" altLang="en-US" sz="2000" dirty="0" smtClean="0">
                <a:latin typeface="微软雅黑" pitchFamily="34" charset="-122"/>
                <a:ea typeface="微软雅黑" pitchFamily="34" charset="-122"/>
              </a:rPr>
              <a:t>有权提出</a:t>
            </a:r>
            <a:r>
              <a:rPr lang="zh-CN" altLang="en-US" sz="2000" b="1" dirty="0" smtClean="0">
                <a:solidFill>
                  <a:srgbClr val="FF0000"/>
                </a:solidFill>
                <a:latin typeface="微软雅黑" pitchFamily="34" charset="-122"/>
                <a:ea typeface="微软雅黑" pitchFamily="34" charset="-122"/>
              </a:rPr>
              <a:t>停产</a:t>
            </a:r>
            <a:r>
              <a:rPr lang="zh-CN" altLang="en-US" sz="2000" dirty="0" smtClean="0">
                <a:latin typeface="微软雅黑" pitchFamily="34" charset="-122"/>
                <a:ea typeface="微软雅黑" pitchFamily="34" charset="-122"/>
              </a:rPr>
              <a:t>建议，特别严重时有权现场停止有关工序的生产。</a:t>
            </a:r>
            <a:endParaRPr lang="en-US" altLang="zh-CN" sz="2000" dirty="0" smtClean="0">
              <a:latin typeface="微软雅黑" pitchFamily="34" charset="-122"/>
              <a:ea typeface="微软雅黑" pitchFamily="34" charset="-122"/>
            </a:endParaRPr>
          </a:p>
          <a:p>
            <a:pPr marL="812800" lvl="1" indent="-355600">
              <a:lnSpc>
                <a:spcPct val="150000"/>
              </a:lnSpc>
              <a:spcBef>
                <a:spcPct val="0"/>
              </a:spcBef>
              <a:buFont typeface="宋体" charset="-122"/>
              <a:buAutoNum type="arabicPeriod"/>
            </a:pPr>
            <a:r>
              <a:rPr lang="zh-CN" altLang="en-US" sz="2000" dirty="0" smtClean="0">
                <a:latin typeface="微软雅黑" pitchFamily="34" charset="-122"/>
                <a:ea typeface="微软雅黑" pitchFamily="34" charset="-122"/>
              </a:rPr>
              <a:t>要求领导对质量问题处理时署</a:t>
            </a:r>
            <a:r>
              <a:rPr lang="zh-CN" altLang="en-US" sz="2000" b="1" dirty="0" smtClean="0">
                <a:solidFill>
                  <a:srgbClr val="FF0000"/>
                </a:solidFill>
                <a:latin typeface="微软雅黑" pitchFamily="34" charset="-122"/>
                <a:ea typeface="微软雅黑" pitchFamily="34" charset="-122"/>
              </a:rPr>
              <a:t>书面</a:t>
            </a:r>
            <a:r>
              <a:rPr lang="zh-CN" altLang="en-US" sz="2000" dirty="0" smtClean="0">
                <a:latin typeface="微软雅黑" pitchFamily="34" charset="-122"/>
                <a:ea typeface="微软雅黑" pitchFamily="34" charset="-122"/>
              </a:rPr>
              <a:t>意见，在执行的同时有权报上级主管部门。</a:t>
            </a:r>
          </a:p>
          <a:p>
            <a:pPr marL="812800" lvl="1" indent="-355600">
              <a:lnSpc>
                <a:spcPct val="150000"/>
              </a:lnSpc>
              <a:spcBef>
                <a:spcPct val="0"/>
              </a:spcBef>
              <a:buFontTx/>
              <a:buNone/>
            </a:pPr>
            <a:endParaRPr lang="zh-CN" altLang="en-US" sz="2000" dirty="0" smtClean="0">
              <a:latin typeface="微软雅黑" pitchFamily="34" charset="-122"/>
              <a:ea typeface="微软雅黑" pitchFamily="34" charset="-122"/>
            </a:endParaRPr>
          </a:p>
          <a:p>
            <a:pPr marL="812800" lvl="1" indent="-355600">
              <a:lnSpc>
                <a:spcPct val="150000"/>
              </a:lnSpc>
              <a:spcBef>
                <a:spcPct val="0"/>
              </a:spcBef>
              <a:buFont typeface="Wingdings" pitchFamily="2" charset="2"/>
              <a:buChar char="Ø"/>
            </a:pPr>
            <a:endParaRPr lang="zh-CN" altLang="en-US" sz="2400" dirty="0" smtClean="0">
              <a:latin typeface="微软雅黑" pitchFamily="34" charset="-122"/>
              <a:ea typeface="微软雅黑" pitchFamily="34" charset="-122"/>
            </a:endParaRPr>
          </a:p>
          <a:p>
            <a:pPr marL="812800" lvl="1" indent="-355600">
              <a:lnSpc>
                <a:spcPct val="150000"/>
              </a:lnSpc>
              <a:spcBef>
                <a:spcPct val="0"/>
              </a:spcBef>
              <a:buFont typeface="Wingdings" pitchFamily="2" charset="2"/>
              <a:buChar char="Ø"/>
            </a:pPr>
            <a:endParaRPr lang="zh-CN" altLang="en-US"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lstStyle/>
          <a:p>
            <a:pPr algn="l" eaLnBrk="1" hangingPunct="1"/>
            <a:r>
              <a:rPr lang="zh-CN" altLang="en-US" sz="3600" dirty="0">
                <a:solidFill>
                  <a:schemeClr val="accent2"/>
                </a:solidFill>
                <a:latin typeface="华文新魏" pitchFamily="2" charset="-122"/>
                <a:ea typeface="华文新魏" pitchFamily="2" charset="-122"/>
              </a:rPr>
              <a:t>职责划分</a:t>
            </a:r>
          </a:p>
        </p:txBody>
      </p:sp>
      <p:sp>
        <p:nvSpPr>
          <p:cNvPr id="3" name="内容占位符 2"/>
          <p:cNvSpPr>
            <a:spLocks noGrp="1"/>
          </p:cNvSpPr>
          <p:nvPr>
            <p:ph idx="1"/>
          </p:nvPr>
        </p:nvSpPr>
        <p:spPr>
          <a:xfrm>
            <a:off x="-152400" y="1264568"/>
            <a:ext cx="8928992" cy="5517232"/>
          </a:xfrm>
        </p:spPr>
        <p:txBody>
          <a:bodyPr>
            <a:noAutofit/>
          </a:bodyPr>
          <a:lstStyle/>
          <a:p>
            <a:pPr lvl="1">
              <a:lnSpc>
                <a:spcPct val="120000"/>
              </a:lnSpc>
              <a:spcBef>
                <a:spcPts val="600"/>
              </a:spcBef>
              <a:buFont typeface="Wingdings" pitchFamily="2" charset="2"/>
              <a:buChar char="Ø"/>
              <a:defRPr/>
            </a:pPr>
            <a:r>
              <a:rPr lang="zh-CN" altLang="zh-CN" sz="2400" dirty="0">
                <a:solidFill>
                  <a:srgbClr val="3333FF"/>
                </a:solidFill>
                <a:latin typeface="华文新魏" pitchFamily="2" charset="-122"/>
                <a:ea typeface="华文新魏" pitchFamily="2" charset="-122"/>
                <a:cs typeface="+mn-cs"/>
              </a:rPr>
              <a:t>项目</a:t>
            </a:r>
            <a:r>
              <a:rPr lang="zh-CN" altLang="zh-CN" sz="2400" dirty="0" smtClean="0">
                <a:solidFill>
                  <a:srgbClr val="3333FF"/>
                </a:solidFill>
                <a:latin typeface="华文新魏" pitchFamily="2" charset="-122"/>
                <a:ea typeface="华文新魏" pitchFamily="2" charset="-122"/>
                <a:cs typeface="+mn-cs"/>
              </a:rPr>
              <a:t>负责人</a:t>
            </a:r>
            <a:r>
              <a:rPr lang="en-US" altLang="zh-CN" sz="2400" dirty="0" smtClean="0">
                <a:solidFill>
                  <a:srgbClr val="3333FF"/>
                </a:solidFill>
                <a:latin typeface="华文新魏" pitchFamily="2" charset="-122"/>
                <a:ea typeface="华文新魏" pitchFamily="2" charset="-122"/>
                <a:cs typeface="+mn-cs"/>
              </a:rPr>
              <a:t>:</a:t>
            </a:r>
            <a:r>
              <a:rPr lang="zh-CN" altLang="zh-CN" sz="1800" kern="1200" dirty="0" smtClean="0">
                <a:latin typeface="微软雅黑" pitchFamily="34" charset="-122"/>
                <a:ea typeface="微软雅黑" pitchFamily="34" charset="-122"/>
                <a:cs typeface="+mn-cs"/>
              </a:rPr>
              <a:t>负责</a:t>
            </a:r>
            <a:r>
              <a:rPr lang="zh-CN" altLang="zh-CN" sz="1800" kern="1200" dirty="0">
                <a:latin typeface="微软雅黑" pitchFamily="34" charset="-122"/>
                <a:ea typeface="微软雅黑" pitchFamily="34" charset="-122"/>
                <a:cs typeface="+mn-cs"/>
              </a:rPr>
              <a:t>组织编制进货阶段、生产过程和最终交付阶段的产品的检验规范，对</a:t>
            </a:r>
            <a:r>
              <a:rPr lang="zh-CN" altLang="zh-CN" sz="1800" kern="1200" dirty="0" smtClean="0">
                <a:latin typeface="微软雅黑" pitchFamily="34" charset="-122"/>
                <a:ea typeface="微软雅黑" pitchFamily="34" charset="-122"/>
                <a:cs typeface="+mn-cs"/>
              </a:rPr>
              <a:t>进货、</a:t>
            </a:r>
            <a:r>
              <a:rPr lang="zh-CN" altLang="zh-CN" sz="1800" kern="1200" dirty="0">
                <a:latin typeface="微软雅黑" pitchFamily="34" charset="-122"/>
                <a:ea typeface="微软雅黑" pitchFamily="34" charset="-122"/>
                <a:cs typeface="+mn-cs"/>
              </a:rPr>
              <a:t>过程检验规范组织评审和会签，组织开展</a:t>
            </a:r>
            <a:r>
              <a:rPr lang="zh-CN" altLang="zh-CN" sz="1800" kern="1200" dirty="0" smtClean="0">
                <a:latin typeface="微软雅黑" pitchFamily="34" charset="-122"/>
                <a:ea typeface="微软雅黑" pitchFamily="34" charset="-122"/>
                <a:cs typeface="+mn-cs"/>
              </a:rPr>
              <a:t>进货和</a:t>
            </a:r>
            <a:r>
              <a:rPr lang="zh-CN" altLang="zh-CN" sz="1800" kern="1200" dirty="0">
                <a:latin typeface="微软雅黑" pitchFamily="34" charset="-122"/>
                <a:ea typeface="微软雅黑" pitchFamily="34" charset="-122"/>
                <a:cs typeface="+mn-cs"/>
              </a:rPr>
              <a:t>过程检验。</a:t>
            </a:r>
          </a:p>
          <a:p>
            <a:pPr lvl="1">
              <a:lnSpc>
                <a:spcPct val="120000"/>
              </a:lnSpc>
              <a:spcBef>
                <a:spcPts val="600"/>
              </a:spcBef>
              <a:buFont typeface="Wingdings" pitchFamily="2" charset="2"/>
              <a:buChar char="Ø"/>
              <a:defRPr/>
            </a:pPr>
            <a:r>
              <a:rPr lang="en-US" altLang="zh-CN" sz="1800" kern="1200" dirty="0">
                <a:latin typeface="微软雅黑" pitchFamily="34" charset="-122"/>
                <a:ea typeface="微软雅黑" pitchFamily="34" charset="-122"/>
                <a:cs typeface="+mn-cs"/>
              </a:rPr>
              <a:t> </a:t>
            </a:r>
            <a:r>
              <a:rPr lang="zh-CN" altLang="zh-CN" sz="2400" dirty="0">
                <a:solidFill>
                  <a:srgbClr val="3333FF"/>
                </a:solidFill>
                <a:latin typeface="华文新魏" pitchFamily="2" charset="-122"/>
                <a:ea typeface="华文新魏" pitchFamily="2" charset="-122"/>
                <a:cs typeface="+mn-cs"/>
              </a:rPr>
              <a:t>业务主管</a:t>
            </a:r>
            <a:r>
              <a:rPr lang="zh-CN" altLang="zh-CN" sz="2400" dirty="0" smtClean="0">
                <a:solidFill>
                  <a:srgbClr val="3333FF"/>
                </a:solidFill>
                <a:latin typeface="华文新魏" pitchFamily="2" charset="-122"/>
                <a:ea typeface="华文新魏" pitchFamily="2" charset="-122"/>
                <a:cs typeface="+mn-cs"/>
              </a:rPr>
              <a:t>部门</a:t>
            </a:r>
            <a:r>
              <a:rPr lang="en-US" altLang="zh-CN" sz="2400" dirty="0" smtClean="0">
                <a:solidFill>
                  <a:srgbClr val="3333FF"/>
                </a:solidFill>
                <a:latin typeface="华文新魏" pitchFamily="2" charset="-122"/>
                <a:ea typeface="华文新魏" pitchFamily="2" charset="-122"/>
                <a:cs typeface="+mn-cs"/>
              </a:rPr>
              <a:t>:</a:t>
            </a:r>
            <a:r>
              <a:rPr lang="zh-CN" altLang="zh-CN" sz="1800" kern="1200" dirty="0" smtClean="0">
                <a:latin typeface="微软雅黑" pitchFamily="34" charset="-122"/>
                <a:ea typeface="微软雅黑" pitchFamily="34" charset="-122"/>
                <a:cs typeface="+mn-cs"/>
              </a:rPr>
              <a:t>负责</a:t>
            </a:r>
            <a:r>
              <a:rPr lang="zh-CN" altLang="zh-CN" sz="1800" kern="1200" dirty="0">
                <a:latin typeface="微软雅黑" pitchFamily="34" charset="-122"/>
                <a:ea typeface="微软雅黑" pitchFamily="34" charset="-122"/>
                <a:cs typeface="+mn-cs"/>
              </a:rPr>
              <a:t>组织各类项目最终产品检验规范的评审。</a:t>
            </a:r>
          </a:p>
          <a:p>
            <a:pPr lvl="1">
              <a:lnSpc>
                <a:spcPct val="120000"/>
              </a:lnSpc>
              <a:spcBef>
                <a:spcPts val="600"/>
              </a:spcBef>
              <a:buFont typeface="Wingdings" pitchFamily="2" charset="2"/>
              <a:buChar char="Ø"/>
              <a:defRPr/>
            </a:pPr>
            <a:r>
              <a:rPr lang="zh-CN" altLang="zh-CN" sz="2400" dirty="0">
                <a:solidFill>
                  <a:srgbClr val="3333FF"/>
                </a:solidFill>
                <a:latin typeface="华文新魏" pitchFamily="2" charset="-122"/>
                <a:ea typeface="华文新魏" pitchFamily="2" charset="-122"/>
                <a:cs typeface="+mn-cs"/>
              </a:rPr>
              <a:t>质管</a:t>
            </a:r>
            <a:r>
              <a:rPr lang="zh-CN" altLang="zh-CN" sz="2400" dirty="0" smtClean="0">
                <a:solidFill>
                  <a:srgbClr val="3333FF"/>
                </a:solidFill>
                <a:latin typeface="华文新魏" pitchFamily="2" charset="-122"/>
                <a:ea typeface="华文新魏" pitchFamily="2" charset="-122"/>
                <a:cs typeface="+mn-cs"/>
              </a:rPr>
              <a:t>办</a:t>
            </a:r>
            <a:r>
              <a:rPr lang="en-US" altLang="zh-CN" sz="2400" dirty="0" smtClean="0">
                <a:solidFill>
                  <a:srgbClr val="3333FF"/>
                </a:solidFill>
                <a:latin typeface="华文新魏" pitchFamily="2" charset="-122"/>
                <a:ea typeface="华文新魏" pitchFamily="2" charset="-122"/>
                <a:cs typeface="+mn-cs"/>
              </a:rPr>
              <a:t>:</a:t>
            </a:r>
            <a:r>
              <a:rPr lang="zh-CN" altLang="zh-CN" sz="1800" kern="1200" dirty="0" smtClean="0">
                <a:latin typeface="微软雅黑" pitchFamily="34" charset="-122"/>
                <a:ea typeface="微软雅黑" pitchFamily="34" charset="-122"/>
                <a:cs typeface="+mn-cs"/>
              </a:rPr>
              <a:t>负责组织高技术</a:t>
            </a:r>
            <a:r>
              <a:rPr lang="en-US" altLang="zh-CN" sz="1800" kern="1200" dirty="0">
                <a:latin typeface="微软雅黑" pitchFamily="34" charset="-122"/>
                <a:ea typeface="微软雅黑" pitchFamily="34" charset="-122"/>
                <a:cs typeface="+mn-cs"/>
              </a:rPr>
              <a:t>A</a:t>
            </a:r>
            <a:r>
              <a:rPr lang="zh-CN" altLang="zh-CN" sz="1800" kern="1200" dirty="0">
                <a:latin typeface="微软雅黑" pitchFamily="34" charset="-122"/>
                <a:ea typeface="微软雅黑" pitchFamily="34" charset="-122"/>
                <a:cs typeface="+mn-cs"/>
              </a:rPr>
              <a:t>类项目的最终检验，</a:t>
            </a:r>
            <a:r>
              <a:rPr lang="zh-CN" altLang="zh-CN" sz="1800" kern="1200" dirty="0" smtClean="0">
                <a:latin typeface="微软雅黑" pitchFamily="34" charset="-122"/>
                <a:ea typeface="微软雅黑" pitchFamily="34" charset="-122"/>
                <a:cs typeface="+mn-cs"/>
              </a:rPr>
              <a:t>对检测</a:t>
            </a:r>
            <a:r>
              <a:rPr lang="zh-CN" altLang="zh-CN" sz="1800" kern="1200" dirty="0">
                <a:latin typeface="微软雅黑" pitchFamily="34" charset="-122"/>
                <a:ea typeface="微软雅黑" pitchFamily="34" charset="-122"/>
                <a:cs typeface="+mn-cs"/>
              </a:rPr>
              <a:t>报告（合格证）负责</a:t>
            </a:r>
            <a:r>
              <a:rPr lang="zh-CN" altLang="zh-CN" sz="1800" kern="1200" dirty="0" smtClean="0">
                <a:latin typeface="微软雅黑" pitchFamily="34" charset="-122"/>
                <a:ea typeface="微软雅黑" pitchFamily="34" charset="-122"/>
                <a:cs typeface="+mn-cs"/>
              </a:rPr>
              <a:t>；对</a:t>
            </a:r>
            <a:r>
              <a:rPr lang="en-US" altLang="zh-CN" sz="1800" kern="1200" dirty="0">
                <a:latin typeface="微软雅黑" pitchFamily="34" charset="-122"/>
                <a:ea typeface="微软雅黑" pitchFamily="34" charset="-122"/>
                <a:cs typeface="+mn-cs"/>
              </a:rPr>
              <a:t>A</a:t>
            </a:r>
            <a:r>
              <a:rPr lang="zh-CN" altLang="zh-CN" sz="1800" kern="1200" dirty="0">
                <a:latin typeface="微软雅黑" pitchFamily="34" charset="-122"/>
                <a:ea typeface="微软雅黑" pitchFamily="34" charset="-122"/>
                <a:cs typeface="+mn-cs"/>
              </a:rPr>
              <a:t>类项目的</a:t>
            </a:r>
            <a:r>
              <a:rPr lang="zh-CN" altLang="zh-CN" sz="1800" kern="1200" dirty="0" smtClean="0">
                <a:latin typeface="微软雅黑" pitchFamily="34" charset="-122"/>
                <a:ea typeface="微软雅黑" pitchFamily="34" charset="-122"/>
                <a:cs typeface="+mn-cs"/>
              </a:rPr>
              <a:t>进货、</a:t>
            </a:r>
            <a:r>
              <a:rPr lang="zh-CN" altLang="zh-CN" sz="1800" kern="1200" dirty="0">
                <a:latin typeface="微软雅黑" pitchFamily="34" charset="-122"/>
                <a:ea typeface="微软雅黑" pitchFamily="34" charset="-122"/>
                <a:cs typeface="+mn-cs"/>
              </a:rPr>
              <a:t>过程检验进行监督；统一制作、发放、管理检验印章</a:t>
            </a:r>
            <a:r>
              <a:rPr lang="zh-CN" altLang="en-US" sz="1800" kern="1200" dirty="0">
                <a:latin typeface="微软雅黑" pitchFamily="34" charset="-122"/>
                <a:ea typeface="微软雅黑" pitchFamily="34" charset="-122"/>
                <a:cs typeface="+mn-cs"/>
              </a:rPr>
              <a:t>。</a:t>
            </a:r>
            <a:endParaRPr lang="zh-CN" altLang="zh-CN" sz="1800" kern="1200" dirty="0">
              <a:latin typeface="微软雅黑" pitchFamily="34" charset="-122"/>
              <a:ea typeface="微软雅黑" pitchFamily="34" charset="-122"/>
              <a:cs typeface="+mn-cs"/>
            </a:endParaRPr>
          </a:p>
          <a:p>
            <a:pPr lvl="1">
              <a:lnSpc>
                <a:spcPct val="120000"/>
              </a:lnSpc>
              <a:spcBef>
                <a:spcPts val="600"/>
              </a:spcBef>
              <a:buFont typeface="Wingdings" pitchFamily="2" charset="2"/>
              <a:buChar char="Ø"/>
              <a:defRPr/>
            </a:pPr>
            <a:r>
              <a:rPr lang="en-US" altLang="zh-CN" sz="1800" kern="1200" dirty="0">
                <a:latin typeface="微软雅黑" pitchFamily="34" charset="-122"/>
                <a:ea typeface="微软雅黑" pitchFamily="34" charset="-122"/>
                <a:cs typeface="+mn-cs"/>
              </a:rPr>
              <a:t> </a:t>
            </a:r>
            <a:r>
              <a:rPr lang="zh-CN" altLang="zh-CN" sz="2400" dirty="0">
                <a:solidFill>
                  <a:srgbClr val="3333FF"/>
                </a:solidFill>
                <a:latin typeface="华文新魏" pitchFamily="2" charset="-122"/>
                <a:ea typeface="华文新魏" pitchFamily="2" charset="-122"/>
                <a:cs typeface="+mn-cs"/>
              </a:rPr>
              <a:t>所质量管理</a:t>
            </a:r>
            <a:r>
              <a:rPr lang="zh-CN" altLang="zh-CN" sz="2400" dirty="0" smtClean="0">
                <a:solidFill>
                  <a:srgbClr val="3333FF"/>
                </a:solidFill>
                <a:latin typeface="华文新魏" pitchFamily="2" charset="-122"/>
                <a:ea typeface="华文新魏" pitchFamily="2" charset="-122"/>
                <a:cs typeface="+mn-cs"/>
              </a:rPr>
              <a:t>部门</a:t>
            </a:r>
            <a:r>
              <a:rPr lang="en-US" altLang="zh-CN" sz="2400" dirty="0" smtClean="0">
                <a:solidFill>
                  <a:srgbClr val="3333FF"/>
                </a:solidFill>
                <a:latin typeface="华文新魏" pitchFamily="2" charset="-122"/>
                <a:ea typeface="华文新魏" pitchFamily="2" charset="-122"/>
                <a:cs typeface="+mn-cs"/>
              </a:rPr>
              <a:t>:</a:t>
            </a:r>
            <a:r>
              <a:rPr lang="zh-CN" altLang="zh-CN" sz="1800" kern="1200" dirty="0" smtClean="0">
                <a:latin typeface="微软雅黑" pitchFamily="34" charset="-122"/>
                <a:ea typeface="微软雅黑" pitchFamily="34" charset="-122"/>
                <a:cs typeface="+mn-cs"/>
              </a:rPr>
              <a:t>负责组织除</a:t>
            </a:r>
            <a:r>
              <a:rPr lang="zh-CN" altLang="zh-CN" sz="1800" kern="1200" dirty="0">
                <a:latin typeface="微软雅黑" pitchFamily="34" charset="-122"/>
                <a:ea typeface="微软雅黑" pitchFamily="34" charset="-122"/>
                <a:cs typeface="+mn-cs"/>
              </a:rPr>
              <a:t>高技术</a:t>
            </a:r>
            <a:r>
              <a:rPr lang="en-US" altLang="zh-CN" sz="1800" kern="1200" dirty="0">
                <a:latin typeface="微软雅黑" pitchFamily="34" charset="-122"/>
                <a:ea typeface="微软雅黑" pitchFamily="34" charset="-122"/>
                <a:cs typeface="+mn-cs"/>
              </a:rPr>
              <a:t>A</a:t>
            </a:r>
            <a:r>
              <a:rPr lang="zh-CN" altLang="zh-CN" sz="1800" kern="1200" dirty="0">
                <a:latin typeface="微软雅黑" pitchFamily="34" charset="-122"/>
                <a:ea typeface="微软雅黑" pitchFamily="34" charset="-122"/>
                <a:cs typeface="+mn-cs"/>
              </a:rPr>
              <a:t>类项目以外产品的最终检验，对该类产品的检测报告（合格证）负责，对该类项目</a:t>
            </a:r>
            <a:r>
              <a:rPr lang="zh-CN" altLang="zh-CN" sz="1800" kern="1200" dirty="0" smtClean="0">
                <a:latin typeface="微软雅黑" pitchFamily="34" charset="-122"/>
                <a:ea typeface="微软雅黑" pitchFamily="34" charset="-122"/>
                <a:cs typeface="+mn-cs"/>
              </a:rPr>
              <a:t>进货、</a:t>
            </a:r>
            <a:r>
              <a:rPr lang="zh-CN" altLang="zh-CN" sz="1800" kern="1200" dirty="0">
                <a:latin typeface="微软雅黑" pitchFamily="34" charset="-122"/>
                <a:ea typeface="微软雅黑" pitchFamily="34" charset="-122"/>
                <a:cs typeface="+mn-cs"/>
              </a:rPr>
              <a:t>过程检验进行监督；对本所检验印章的发放、使用进行跟踪管理。</a:t>
            </a:r>
          </a:p>
          <a:p>
            <a:pPr lvl="1">
              <a:lnSpc>
                <a:spcPct val="120000"/>
              </a:lnSpc>
              <a:spcBef>
                <a:spcPts val="600"/>
              </a:spcBef>
              <a:buFont typeface="Wingdings" pitchFamily="2" charset="2"/>
              <a:buChar char="Ø"/>
              <a:defRPr/>
            </a:pPr>
            <a:r>
              <a:rPr lang="zh-CN" altLang="zh-CN" sz="2400" dirty="0">
                <a:solidFill>
                  <a:srgbClr val="3333FF"/>
                </a:solidFill>
                <a:latin typeface="华文新魏" pitchFamily="2" charset="-122"/>
                <a:ea typeface="华文新魏" pitchFamily="2" charset="-122"/>
                <a:cs typeface="+mn-cs"/>
              </a:rPr>
              <a:t>检验</a:t>
            </a:r>
            <a:r>
              <a:rPr lang="zh-CN" altLang="zh-CN" sz="2400" dirty="0" smtClean="0">
                <a:solidFill>
                  <a:srgbClr val="3333FF"/>
                </a:solidFill>
                <a:latin typeface="华文新魏" pitchFamily="2" charset="-122"/>
                <a:ea typeface="华文新魏" pitchFamily="2" charset="-122"/>
                <a:cs typeface="+mn-cs"/>
              </a:rPr>
              <a:t>人员</a:t>
            </a:r>
            <a:r>
              <a:rPr lang="en-US" altLang="zh-CN" sz="2400" dirty="0" smtClean="0">
                <a:solidFill>
                  <a:srgbClr val="3333FF"/>
                </a:solidFill>
                <a:latin typeface="华文新魏" pitchFamily="2" charset="-122"/>
                <a:ea typeface="华文新魏" pitchFamily="2" charset="-122"/>
                <a:cs typeface="+mn-cs"/>
              </a:rPr>
              <a:t>:</a:t>
            </a:r>
            <a:r>
              <a:rPr lang="zh-CN" altLang="zh-CN" sz="1800" kern="1200" dirty="0" smtClean="0">
                <a:latin typeface="微软雅黑" pitchFamily="34" charset="-122"/>
                <a:ea typeface="微软雅黑" pitchFamily="34" charset="-122"/>
                <a:cs typeface="+mn-cs"/>
              </a:rPr>
              <a:t>负责</a:t>
            </a:r>
            <a:r>
              <a:rPr lang="zh-CN" altLang="zh-CN" sz="1800" kern="1200" dirty="0">
                <a:latin typeface="微软雅黑" pitchFamily="34" charset="-122"/>
                <a:ea typeface="微软雅黑" pitchFamily="34" charset="-122"/>
                <a:cs typeface="+mn-cs"/>
              </a:rPr>
              <a:t>按照检验规范实施产品检验。</a:t>
            </a:r>
          </a:p>
          <a:p>
            <a:pPr lvl="1">
              <a:lnSpc>
                <a:spcPct val="120000"/>
              </a:lnSpc>
              <a:spcBef>
                <a:spcPts val="600"/>
              </a:spcBef>
              <a:buFont typeface="Wingdings" pitchFamily="2" charset="2"/>
              <a:buChar char="Ø"/>
              <a:defRPr/>
            </a:pPr>
            <a:r>
              <a:rPr lang="en-US" altLang="zh-CN" sz="1800" kern="1200" dirty="0">
                <a:latin typeface="微软雅黑" pitchFamily="34" charset="-122"/>
                <a:ea typeface="微软雅黑" pitchFamily="34" charset="-122"/>
                <a:cs typeface="+mn-cs"/>
              </a:rPr>
              <a:t> </a:t>
            </a:r>
            <a:r>
              <a:rPr lang="zh-CN" altLang="zh-CN" sz="2400" dirty="0">
                <a:solidFill>
                  <a:srgbClr val="3333FF"/>
                </a:solidFill>
                <a:latin typeface="华文新魏" pitchFamily="2" charset="-122"/>
                <a:ea typeface="华文新魏" pitchFamily="2" charset="-122"/>
                <a:cs typeface="+mn-cs"/>
              </a:rPr>
              <a:t>项目质量</a:t>
            </a:r>
            <a:r>
              <a:rPr lang="zh-CN" altLang="zh-CN" sz="2400" dirty="0" smtClean="0">
                <a:solidFill>
                  <a:srgbClr val="3333FF"/>
                </a:solidFill>
                <a:latin typeface="华文新魏" pitchFamily="2" charset="-122"/>
                <a:ea typeface="华文新魏" pitchFamily="2" charset="-122"/>
                <a:cs typeface="+mn-cs"/>
              </a:rPr>
              <a:t>人员</a:t>
            </a:r>
            <a:r>
              <a:rPr lang="en-US" altLang="zh-CN" sz="2400" dirty="0" smtClean="0">
                <a:solidFill>
                  <a:srgbClr val="3333FF"/>
                </a:solidFill>
                <a:latin typeface="华文新魏" pitchFamily="2" charset="-122"/>
                <a:ea typeface="华文新魏" pitchFamily="2" charset="-122"/>
                <a:cs typeface="+mn-cs"/>
              </a:rPr>
              <a:t>:</a:t>
            </a:r>
            <a:r>
              <a:rPr lang="zh-CN" altLang="zh-CN" sz="1800" kern="1200" dirty="0" smtClean="0">
                <a:latin typeface="微软雅黑" pitchFamily="34" charset="-122"/>
                <a:ea typeface="微软雅黑" pitchFamily="34" charset="-122"/>
                <a:cs typeface="+mn-cs"/>
              </a:rPr>
              <a:t>负责</a:t>
            </a:r>
            <a:r>
              <a:rPr lang="zh-CN" altLang="zh-CN" sz="1800" kern="1200" dirty="0">
                <a:latin typeface="微软雅黑" pitchFamily="34" charset="-122"/>
                <a:ea typeface="微软雅黑" pitchFamily="34" charset="-122"/>
                <a:cs typeface="+mn-cs"/>
              </a:rPr>
              <a:t>收集、保管检验记录，汇总统计一次校验合格率等检验数据，并传递给质量主管部门。</a:t>
            </a:r>
          </a:p>
        </p:txBody>
      </p:sp>
    </p:spTree>
    <p:extLst>
      <p:ext uri="{BB962C8B-B14F-4D97-AF65-F5344CB8AC3E}">
        <p14:creationId xmlns="" xmlns:p14="http://schemas.microsoft.com/office/powerpoint/2010/main" val="19653429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2123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检验员</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资质及要求</a:t>
            </a:r>
            <a:endParaRPr 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305544186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检验员资质及要求</a:t>
            </a:r>
            <a:endParaRPr lang="zh-CN" altLang="en-US" sz="2800" smtClean="0"/>
          </a:p>
        </p:txBody>
      </p:sp>
      <p:sp>
        <p:nvSpPr>
          <p:cNvPr id="9" name="文本占位符 8"/>
          <p:cNvSpPr>
            <a:spLocks noGrp="1"/>
          </p:cNvSpPr>
          <p:nvPr>
            <p:ph type="body" sz="half" idx="1"/>
          </p:nvPr>
        </p:nvSpPr>
        <p:spPr>
          <a:xfrm>
            <a:off x="304800" y="1219200"/>
            <a:ext cx="6096000" cy="4724400"/>
          </a:xfrm>
        </p:spPr>
        <p:txBody>
          <a:bodyPr/>
          <a:lstStyle/>
          <a:p>
            <a:pPr eaLnBrk="1" hangingPunct="1">
              <a:buFont typeface="Wingdings" pitchFamily="2" charset="2"/>
              <a:buChar char="p"/>
              <a:defRPr/>
            </a:pPr>
            <a:r>
              <a:rPr lang="zh-CN" altLang="en-US" sz="2800" dirty="0">
                <a:solidFill>
                  <a:srgbClr val="3333FF"/>
                </a:solidFill>
                <a:latin typeface="华文新魏" pitchFamily="2" charset="-122"/>
                <a:ea typeface="华文新魏" pitchFamily="2" charset="-122"/>
              </a:rPr>
              <a:t>检验员素质</a:t>
            </a:r>
            <a:r>
              <a:rPr lang="zh-CN" altLang="en-US" sz="2800" dirty="0" smtClean="0">
                <a:solidFill>
                  <a:srgbClr val="3333FF"/>
                </a:solidFill>
                <a:latin typeface="华文新魏" pitchFamily="2" charset="-122"/>
                <a:ea typeface="华文新魏" pitchFamily="2" charset="-122"/>
              </a:rPr>
              <a:t>要求</a:t>
            </a:r>
            <a:endParaRPr lang="en-US" altLang="zh-CN" sz="2800" dirty="0" smtClean="0">
              <a:solidFill>
                <a:srgbClr val="3333FF"/>
              </a:solidFill>
              <a:latin typeface="华文新魏" pitchFamily="2" charset="-122"/>
              <a:ea typeface="华文新魏" pitchFamily="2" charset="-122"/>
            </a:endParaRPr>
          </a:p>
          <a:p>
            <a:pPr eaLnBrk="1" hangingPunct="1">
              <a:buFont typeface="Wingdings" pitchFamily="2" charset="2"/>
              <a:buChar char="p"/>
              <a:defRPr/>
            </a:pPr>
            <a:endParaRPr lang="en-US" altLang="zh-CN" sz="9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热爱</a:t>
            </a:r>
            <a:r>
              <a:rPr lang="zh-CN" altLang="en-US" sz="2000" kern="1200" dirty="0">
                <a:latin typeface="微软雅黑" pitchFamily="34" charset="-122"/>
                <a:ea typeface="微软雅黑" pitchFamily="34" charset="-122"/>
                <a:cs typeface="+mn-cs"/>
              </a:rPr>
              <a:t>检验工作，</a:t>
            </a:r>
            <a:r>
              <a:rPr lang="zh-CN" altLang="en-US" sz="2000" b="1" kern="1200" dirty="0">
                <a:solidFill>
                  <a:srgbClr val="FF0000"/>
                </a:solidFill>
                <a:latin typeface="微软雅黑" pitchFamily="34" charset="-122"/>
                <a:ea typeface="微软雅黑" pitchFamily="34" charset="-122"/>
                <a:cs typeface="+mn-cs"/>
              </a:rPr>
              <a:t>责任心</a:t>
            </a:r>
            <a:r>
              <a:rPr lang="zh-CN" altLang="en-US" sz="2000" kern="1200" dirty="0">
                <a:latin typeface="微软雅黑" pitchFamily="34" charset="-122"/>
                <a:ea typeface="微软雅黑" pitchFamily="34" charset="-122"/>
                <a:cs typeface="+mn-cs"/>
              </a:rPr>
              <a:t>强，有事业心</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b="1" kern="1200" dirty="0">
                <a:solidFill>
                  <a:srgbClr val="FF0000"/>
                </a:solidFill>
                <a:latin typeface="微软雅黑" pitchFamily="34" charset="-122"/>
                <a:ea typeface="微软雅黑" pitchFamily="34" charset="-122"/>
                <a:cs typeface="+mn-cs"/>
              </a:rPr>
              <a:t>质量意识</a:t>
            </a:r>
            <a:r>
              <a:rPr lang="zh-CN" altLang="en-US" sz="2000" kern="1200" dirty="0">
                <a:latin typeface="微软雅黑" pitchFamily="34" charset="-122"/>
                <a:ea typeface="微软雅黑" pitchFamily="34" charset="-122"/>
                <a:cs typeface="+mn-cs"/>
              </a:rPr>
              <a:t>强</a:t>
            </a:r>
            <a:r>
              <a:rPr lang="zh-CN" altLang="en-US" sz="2000" kern="1200" dirty="0" smtClean="0">
                <a:latin typeface="微软雅黑" pitchFamily="34" charset="-122"/>
                <a:ea typeface="微软雅黑" pitchFamily="34" charset="-122"/>
                <a:cs typeface="+mn-cs"/>
              </a:rPr>
              <a:t>，办事</a:t>
            </a:r>
            <a:r>
              <a:rPr lang="zh-CN" altLang="en-US" sz="2000" kern="1200" dirty="0">
                <a:latin typeface="微软雅黑" pitchFamily="34" charset="-122"/>
                <a:ea typeface="微软雅黑" pitchFamily="34" charset="-122"/>
                <a:cs typeface="+mn-cs"/>
              </a:rPr>
              <a:t>公道，</a:t>
            </a:r>
            <a:r>
              <a:rPr lang="zh-CN" altLang="en-US" sz="2000" kern="1200" dirty="0" smtClean="0">
                <a:latin typeface="微软雅黑" pitchFamily="34" charset="-122"/>
                <a:ea typeface="微软雅黑" pitchFamily="34" charset="-122"/>
                <a:cs typeface="+mn-cs"/>
              </a:rPr>
              <a:t>铁面无私。</a:t>
            </a:r>
            <a:endParaRPr lang="en-US" altLang="zh-CN" sz="20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具有</a:t>
            </a:r>
            <a:r>
              <a:rPr lang="zh-CN" altLang="en-US" sz="2000" b="1" kern="1200" dirty="0" smtClean="0">
                <a:solidFill>
                  <a:srgbClr val="FF0000"/>
                </a:solidFill>
                <a:latin typeface="微软雅黑" pitchFamily="34" charset="-122"/>
                <a:ea typeface="微软雅黑" pitchFamily="34" charset="-122"/>
                <a:cs typeface="+mn-cs"/>
              </a:rPr>
              <a:t>书面</a:t>
            </a:r>
            <a:r>
              <a:rPr lang="zh-CN" altLang="en-US" sz="2000" b="1" kern="1200" dirty="0">
                <a:solidFill>
                  <a:srgbClr val="FF0000"/>
                </a:solidFill>
                <a:latin typeface="微软雅黑" pitchFamily="34" charset="-122"/>
                <a:ea typeface="微软雅黑" pitchFamily="34" charset="-122"/>
                <a:cs typeface="+mn-cs"/>
              </a:rPr>
              <a:t>表达</a:t>
            </a:r>
            <a:r>
              <a:rPr lang="zh-CN" altLang="en-US" sz="2000" kern="1200" dirty="0">
                <a:latin typeface="微软雅黑" pitchFamily="34" charset="-122"/>
                <a:ea typeface="微软雅黑" pitchFamily="34" charset="-122"/>
                <a:cs typeface="+mn-cs"/>
              </a:rPr>
              <a:t>能力，有</a:t>
            </a:r>
            <a:r>
              <a:rPr lang="zh-CN" altLang="en-US" sz="2000" kern="1200" dirty="0" smtClean="0">
                <a:latin typeface="微软雅黑" pitchFamily="34" charset="-122"/>
                <a:ea typeface="微软雅黑" pitchFamily="34" charset="-122"/>
                <a:cs typeface="+mn-cs"/>
              </a:rPr>
              <a:t>较丰富</a:t>
            </a:r>
            <a:r>
              <a:rPr lang="zh-CN" altLang="en-US" sz="2000" kern="1200" dirty="0">
                <a:latin typeface="微软雅黑" pitchFamily="34" charset="-122"/>
                <a:ea typeface="微软雅黑" pitchFamily="34" charset="-122"/>
                <a:cs typeface="+mn-cs"/>
              </a:rPr>
              <a:t>的本检验工种工作经验和较强的</a:t>
            </a:r>
            <a:r>
              <a:rPr lang="zh-CN" altLang="en-US" sz="2000" b="1" kern="1200" dirty="0">
                <a:solidFill>
                  <a:srgbClr val="FF0000"/>
                </a:solidFill>
                <a:latin typeface="微软雅黑" pitchFamily="34" charset="-122"/>
                <a:ea typeface="微软雅黑" pitchFamily="34" charset="-122"/>
                <a:cs typeface="+mn-cs"/>
              </a:rPr>
              <a:t>分析</a:t>
            </a:r>
            <a:r>
              <a:rPr lang="zh-CN" altLang="en-US" sz="2000" kern="1200" dirty="0">
                <a:latin typeface="微软雅黑" pitchFamily="34" charset="-122"/>
                <a:ea typeface="微软雅黑" pitchFamily="34" charset="-122"/>
                <a:cs typeface="+mn-cs"/>
              </a:rPr>
              <a:t>能力</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技术</a:t>
            </a:r>
            <a:r>
              <a:rPr lang="zh-CN" altLang="en-US" sz="2000" b="1" kern="1200" dirty="0">
                <a:solidFill>
                  <a:srgbClr val="FF0000"/>
                </a:solidFill>
                <a:latin typeface="微软雅黑" pitchFamily="34" charset="-122"/>
                <a:ea typeface="微软雅黑" pitchFamily="34" charset="-122"/>
                <a:cs typeface="+mn-cs"/>
              </a:rPr>
              <a:t>业务素质</a:t>
            </a:r>
            <a:r>
              <a:rPr lang="zh-CN" altLang="en-US" sz="2000" kern="1200" dirty="0">
                <a:latin typeface="微软雅黑" pitchFamily="34" charset="-122"/>
                <a:ea typeface="微软雅黑" pitchFamily="34" charset="-122"/>
                <a:cs typeface="+mn-cs"/>
              </a:rPr>
              <a:t>过硬</a:t>
            </a:r>
            <a:r>
              <a:rPr lang="zh-CN" altLang="en-US" sz="2000" kern="1200" dirty="0" smtClean="0">
                <a:latin typeface="微软雅黑" pitchFamily="34" charset="-122"/>
                <a:ea typeface="微软雅黑" pitchFamily="34" charset="-122"/>
                <a:cs typeface="+mn-cs"/>
              </a:rPr>
              <a:t>，掌握检测技术。</a:t>
            </a:r>
            <a:endParaRPr lang="en-US" altLang="zh-CN" sz="20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身体</a:t>
            </a:r>
            <a:r>
              <a:rPr lang="zh-CN" altLang="en-US" sz="2000" b="1" kern="1200" dirty="0">
                <a:solidFill>
                  <a:srgbClr val="FF0000"/>
                </a:solidFill>
                <a:latin typeface="微软雅黑" pitchFamily="34" charset="-122"/>
                <a:ea typeface="微软雅黑" pitchFamily="34" charset="-122"/>
                <a:cs typeface="+mn-cs"/>
              </a:rPr>
              <a:t>健康</a:t>
            </a:r>
            <a:r>
              <a:rPr lang="zh-CN" altLang="en-US" sz="2000" kern="1200" dirty="0">
                <a:latin typeface="微软雅黑" pitchFamily="34" charset="-122"/>
                <a:ea typeface="微软雅黑" pitchFamily="34" charset="-122"/>
                <a:cs typeface="+mn-cs"/>
              </a:rPr>
              <a:t>，无色盲、高度近视</a:t>
            </a:r>
            <a:r>
              <a:rPr lang="zh-CN" altLang="en-US" sz="2000" kern="1200" dirty="0" smtClean="0">
                <a:latin typeface="微软雅黑" pitchFamily="34" charset="-122"/>
                <a:ea typeface="微软雅黑" pitchFamily="34" charset="-122"/>
                <a:cs typeface="+mn-cs"/>
              </a:rPr>
              <a:t>等。</a:t>
            </a:r>
            <a:endParaRPr lang="zh-CN" altLang="en-US" sz="2000" kern="1200" dirty="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通过</a:t>
            </a:r>
            <a:r>
              <a:rPr lang="zh-CN" altLang="en-US" sz="2000" kern="1200" dirty="0">
                <a:latin typeface="微软雅黑" pitchFamily="34" charset="-122"/>
                <a:ea typeface="微软雅黑" pitchFamily="34" charset="-122"/>
                <a:cs typeface="+mn-cs"/>
              </a:rPr>
              <a:t>考核，持有</a:t>
            </a:r>
            <a:r>
              <a:rPr lang="zh-CN" altLang="en-US" sz="2000" b="1" kern="1200" dirty="0">
                <a:solidFill>
                  <a:srgbClr val="FF0000"/>
                </a:solidFill>
                <a:latin typeface="微软雅黑" pitchFamily="34" charset="-122"/>
                <a:ea typeface="微软雅黑" pitchFamily="34" charset="-122"/>
                <a:cs typeface="+mn-cs"/>
              </a:rPr>
              <a:t>有效</a:t>
            </a:r>
            <a:r>
              <a:rPr lang="zh-CN" altLang="en-US" sz="2000" kern="1200" dirty="0">
                <a:latin typeface="微软雅黑" pitchFamily="34" charset="-122"/>
                <a:ea typeface="微软雅黑" pitchFamily="34" charset="-122"/>
                <a:cs typeface="+mn-cs"/>
              </a:rPr>
              <a:t>的“检验员资格证书”。</a:t>
            </a:r>
            <a:endParaRPr lang="en-US" altLang="zh-CN" sz="2000" kern="1200" dirty="0" smtClean="0">
              <a:latin typeface="微软雅黑" pitchFamily="34" charset="-122"/>
              <a:ea typeface="微软雅黑" pitchFamily="34" charset="-122"/>
              <a:cs typeface="+mn-cs"/>
            </a:endParaRPr>
          </a:p>
          <a:p>
            <a:pPr lvl="2">
              <a:lnSpc>
                <a:spcPct val="150000"/>
              </a:lnSpc>
              <a:spcBef>
                <a:spcPct val="0"/>
              </a:spcBef>
              <a:buFont typeface="Wingdings" pitchFamily="2" charset="2"/>
              <a:buChar char="Ø"/>
              <a:defRPr/>
            </a:pPr>
            <a:endParaRPr lang="en-US" altLang="zh-CN" sz="1800" kern="1200" dirty="0" smtClean="0">
              <a:latin typeface="微软雅黑" pitchFamily="34" charset="-122"/>
              <a:ea typeface="微软雅黑" pitchFamily="34" charset="-122"/>
              <a:cs typeface="+mn-cs"/>
            </a:endParaRPr>
          </a:p>
        </p:txBody>
      </p:sp>
      <p:grpSp>
        <p:nvGrpSpPr>
          <p:cNvPr id="60420" name="Gruppe 26"/>
          <p:cNvGrpSpPr>
            <a:grpSpLocks/>
          </p:cNvGrpSpPr>
          <p:nvPr/>
        </p:nvGrpSpPr>
        <p:grpSpPr bwMode="auto">
          <a:xfrm>
            <a:off x="5918200" y="1433513"/>
            <a:ext cx="3073400" cy="4357687"/>
            <a:chOff x="268288" y="1312760"/>
            <a:chExt cx="3770311" cy="5345533"/>
          </a:xfrm>
        </p:grpSpPr>
        <p:grpSp>
          <p:nvGrpSpPr>
            <p:cNvPr id="60421" name="Gruppe 23"/>
            <p:cNvGrpSpPr>
              <a:grpSpLocks/>
            </p:cNvGrpSpPr>
            <p:nvPr/>
          </p:nvGrpSpPr>
          <p:grpSpPr bwMode="auto">
            <a:xfrm>
              <a:off x="715962" y="1312760"/>
              <a:ext cx="3322637" cy="5142016"/>
              <a:chOff x="715962" y="1312760"/>
              <a:chExt cx="3322637" cy="5142016"/>
            </a:xfrm>
          </p:grpSpPr>
          <p:grpSp>
            <p:nvGrpSpPr>
              <p:cNvPr id="60428" name="Gruppe 19"/>
              <p:cNvGrpSpPr>
                <a:grpSpLocks/>
              </p:cNvGrpSpPr>
              <p:nvPr/>
            </p:nvGrpSpPr>
            <p:grpSpPr bwMode="auto">
              <a:xfrm>
                <a:off x="715962" y="1312760"/>
                <a:ext cx="3322637" cy="5142016"/>
                <a:chOff x="8240713" y="-3600450"/>
                <a:chExt cx="3136900" cy="4854575"/>
              </a:xfrm>
            </p:grpSpPr>
            <p:sp>
              <p:nvSpPr>
                <p:cNvPr id="60435" name="Freeform 55"/>
                <p:cNvSpPr>
                  <a:spLocks/>
                </p:cNvSpPr>
                <p:nvPr/>
              </p:nvSpPr>
              <p:spPr bwMode="auto">
                <a:xfrm>
                  <a:off x="8240713" y="-3600450"/>
                  <a:ext cx="3136900" cy="4854575"/>
                </a:xfrm>
                <a:custGeom>
                  <a:avLst/>
                  <a:gdLst>
                    <a:gd name="T0" fmla="*/ 2147483647 w 1976"/>
                    <a:gd name="T1" fmla="*/ 2147483647 h 3058"/>
                    <a:gd name="T2" fmla="*/ 2147483647 w 1976"/>
                    <a:gd name="T3" fmla="*/ 2147483647 h 3058"/>
                    <a:gd name="T4" fmla="*/ 2147483647 w 1976"/>
                    <a:gd name="T5" fmla="*/ 2147483647 h 3058"/>
                    <a:gd name="T6" fmla="*/ 2147483647 w 1976"/>
                    <a:gd name="T7" fmla="*/ 2147483647 h 3058"/>
                    <a:gd name="T8" fmla="*/ 2147483647 w 1976"/>
                    <a:gd name="T9" fmla="*/ 2147483647 h 3058"/>
                    <a:gd name="T10" fmla="*/ 2147483647 w 1976"/>
                    <a:gd name="T11" fmla="*/ 2147483647 h 3058"/>
                    <a:gd name="T12" fmla="*/ 2147483647 w 1976"/>
                    <a:gd name="T13" fmla="*/ 2147483647 h 3058"/>
                    <a:gd name="T14" fmla="*/ 2147483647 w 1976"/>
                    <a:gd name="T15" fmla="*/ 2147483647 h 3058"/>
                    <a:gd name="T16" fmla="*/ 2147483647 w 1976"/>
                    <a:gd name="T17" fmla="*/ 2147483647 h 3058"/>
                    <a:gd name="T18" fmla="*/ 2147483647 w 1976"/>
                    <a:gd name="T19" fmla="*/ 2147483647 h 3058"/>
                    <a:gd name="T20" fmla="*/ 2147483647 w 1976"/>
                    <a:gd name="T21" fmla="*/ 2147483647 h 3058"/>
                    <a:gd name="T22" fmla="*/ 2147483647 w 1976"/>
                    <a:gd name="T23" fmla="*/ 2147483647 h 3058"/>
                    <a:gd name="T24" fmla="*/ 2147483647 w 1976"/>
                    <a:gd name="T25" fmla="*/ 2147483647 h 3058"/>
                    <a:gd name="T26" fmla="*/ 2147483647 w 1976"/>
                    <a:gd name="T27" fmla="*/ 2147483647 h 3058"/>
                    <a:gd name="T28" fmla="*/ 2147483647 w 1976"/>
                    <a:gd name="T29" fmla="*/ 2147483647 h 3058"/>
                    <a:gd name="T30" fmla="*/ 2147483647 w 1976"/>
                    <a:gd name="T31" fmla="*/ 2147483647 h 3058"/>
                    <a:gd name="T32" fmla="*/ 2147483647 w 1976"/>
                    <a:gd name="T33" fmla="*/ 2147483647 h 3058"/>
                    <a:gd name="T34" fmla="*/ 2147483647 w 1976"/>
                    <a:gd name="T35" fmla="*/ 2147483647 h 3058"/>
                    <a:gd name="T36" fmla="*/ 2147483647 w 1976"/>
                    <a:gd name="T37" fmla="*/ 2147483647 h 3058"/>
                    <a:gd name="T38" fmla="*/ 2147483647 w 1976"/>
                    <a:gd name="T39" fmla="*/ 2147483647 h 3058"/>
                    <a:gd name="T40" fmla="*/ 2147483647 w 1976"/>
                    <a:gd name="T41" fmla="*/ 2147483647 h 3058"/>
                    <a:gd name="T42" fmla="*/ 2147483647 w 1976"/>
                    <a:gd name="T43" fmla="*/ 2147483647 h 3058"/>
                    <a:gd name="T44" fmla="*/ 2147483647 w 1976"/>
                    <a:gd name="T45" fmla="*/ 2147483647 h 3058"/>
                    <a:gd name="T46" fmla="*/ 2147483647 w 1976"/>
                    <a:gd name="T47" fmla="*/ 2147483647 h 3058"/>
                    <a:gd name="T48" fmla="*/ 2147483647 w 1976"/>
                    <a:gd name="T49" fmla="*/ 2147483647 h 3058"/>
                    <a:gd name="T50" fmla="*/ 2147483647 w 1976"/>
                    <a:gd name="T51" fmla="*/ 2147483647 h 3058"/>
                    <a:gd name="T52" fmla="*/ 2147483647 w 1976"/>
                    <a:gd name="T53" fmla="*/ 2147483647 h 3058"/>
                    <a:gd name="T54" fmla="*/ 2147483647 w 1976"/>
                    <a:gd name="T55" fmla="*/ 2147483647 h 3058"/>
                    <a:gd name="T56" fmla="*/ 2147483647 w 1976"/>
                    <a:gd name="T57" fmla="*/ 2147483647 h 3058"/>
                    <a:gd name="T58" fmla="*/ 2147483647 w 1976"/>
                    <a:gd name="T59" fmla="*/ 2147483647 h 3058"/>
                    <a:gd name="T60" fmla="*/ 2147483647 w 1976"/>
                    <a:gd name="T61" fmla="*/ 2147483647 h 3058"/>
                    <a:gd name="T62" fmla="*/ 2147483647 w 1976"/>
                    <a:gd name="T63" fmla="*/ 2147483647 h 3058"/>
                    <a:gd name="T64" fmla="*/ 2147483647 w 1976"/>
                    <a:gd name="T65" fmla="*/ 2147483647 h 3058"/>
                    <a:gd name="T66" fmla="*/ 2147483647 w 1976"/>
                    <a:gd name="T67" fmla="*/ 2147483647 h 3058"/>
                    <a:gd name="T68" fmla="*/ 2147483647 w 1976"/>
                    <a:gd name="T69" fmla="*/ 2147483647 h 3058"/>
                    <a:gd name="T70" fmla="*/ 2147483647 w 1976"/>
                    <a:gd name="T71" fmla="*/ 2147483647 h 3058"/>
                    <a:gd name="T72" fmla="*/ 2147483647 w 1976"/>
                    <a:gd name="T73" fmla="*/ 2147483647 h 3058"/>
                    <a:gd name="T74" fmla="*/ 2147483647 w 1976"/>
                    <a:gd name="T75" fmla="*/ 2147483647 h 3058"/>
                    <a:gd name="T76" fmla="*/ 2147483647 w 1976"/>
                    <a:gd name="T77" fmla="*/ 2147483647 h 3058"/>
                    <a:gd name="T78" fmla="*/ 2147483647 w 1976"/>
                    <a:gd name="T79" fmla="*/ 2147483647 h 3058"/>
                    <a:gd name="T80" fmla="*/ 2147483647 w 1976"/>
                    <a:gd name="T81" fmla="*/ 2147483647 h 3058"/>
                    <a:gd name="T82" fmla="*/ 2147483647 w 1976"/>
                    <a:gd name="T83" fmla="*/ 2147483647 h 3058"/>
                    <a:gd name="T84" fmla="*/ 2147483647 w 1976"/>
                    <a:gd name="T85" fmla="*/ 2147483647 h 3058"/>
                    <a:gd name="T86" fmla="*/ 2147483647 w 1976"/>
                    <a:gd name="T87" fmla="*/ 2147483647 h 3058"/>
                    <a:gd name="T88" fmla="*/ 2147483647 w 1976"/>
                    <a:gd name="T89" fmla="*/ 2147483647 h 3058"/>
                    <a:gd name="T90" fmla="*/ 2147483647 w 1976"/>
                    <a:gd name="T91" fmla="*/ 2147483647 h 3058"/>
                    <a:gd name="T92" fmla="*/ 2147483647 w 1976"/>
                    <a:gd name="T93" fmla="*/ 2147483647 h 3058"/>
                    <a:gd name="T94" fmla="*/ 2147483647 w 1976"/>
                    <a:gd name="T95" fmla="*/ 2147483647 h 3058"/>
                    <a:gd name="T96" fmla="*/ 2147483647 w 1976"/>
                    <a:gd name="T97" fmla="*/ 2147483647 h 3058"/>
                    <a:gd name="T98" fmla="*/ 2147483647 w 1976"/>
                    <a:gd name="T99" fmla="*/ 2147483647 h 3058"/>
                    <a:gd name="T100" fmla="*/ 2147483647 w 1976"/>
                    <a:gd name="T101" fmla="*/ 2147483647 h 3058"/>
                    <a:gd name="T102" fmla="*/ 2147483647 w 1976"/>
                    <a:gd name="T103" fmla="*/ 2147483647 h 3058"/>
                    <a:gd name="T104" fmla="*/ 2147483647 w 1976"/>
                    <a:gd name="T105" fmla="*/ 2147483647 h 3058"/>
                    <a:gd name="T106" fmla="*/ 2147483647 w 1976"/>
                    <a:gd name="T107" fmla="*/ 2147483647 h 3058"/>
                    <a:gd name="T108" fmla="*/ 2147483647 w 1976"/>
                    <a:gd name="T109" fmla="*/ 2147483647 h 3058"/>
                    <a:gd name="T110" fmla="*/ 2147483647 w 1976"/>
                    <a:gd name="T111" fmla="*/ 2147483647 h 3058"/>
                    <a:gd name="T112" fmla="*/ 2147483647 w 1976"/>
                    <a:gd name="T113" fmla="*/ 2147483647 h 3058"/>
                    <a:gd name="T114" fmla="*/ 2147483647 w 1976"/>
                    <a:gd name="T115" fmla="*/ 2147483647 h 30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976"/>
                    <a:gd name="T175" fmla="*/ 0 h 3058"/>
                    <a:gd name="T176" fmla="*/ 1976 w 1976"/>
                    <a:gd name="T177" fmla="*/ 3058 h 30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976" h="3058">
                      <a:moveTo>
                        <a:pt x="588" y="4"/>
                      </a:moveTo>
                      <a:lnTo>
                        <a:pt x="566" y="8"/>
                      </a:lnTo>
                      <a:lnTo>
                        <a:pt x="558" y="12"/>
                      </a:lnTo>
                      <a:lnTo>
                        <a:pt x="550" y="16"/>
                      </a:lnTo>
                      <a:lnTo>
                        <a:pt x="542" y="20"/>
                      </a:lnTo>
                      <a:lnTo>
                        <a:pt x="534" y="24"/>
                      </a:lnTo>
                      <a:lnTo>
                        <a:pt x="526" y="28"/>
                      </a:lnTo>
                      <a:lnTo>
                        <a:pt x="514" y="30"/>
                      </a:lnTo>
                      <a:lnTo>
                        <a:pt x="510" y="34"/>
                      </a:lnTo>
                      <a:lnTo>
                        <a:pt x="506" y="38"/>
                      </a:lnTo>
                      <a:lnTo>
                        <a:pt x="502" y="42"/>
                      </a:lnTo>
                      <a:lnTo>
                        <a:pt x="500" y="46"/>
                      </a:lnTo>
                      <a:lnTo>
                        <a:pt x="492" y="50"/>
                      </a:lnTo>
                      <a:lnTo>
                        <a:pt x="488" y="54"/>
                      </a:lnTo>
                      <a:lnTo>
                        <a:pt x="484" y="58"/>
                      </a:lnTo>
                      <a:lnTo>
                        <a:pt x="476" y="62"/>
                      </a:lnTo>
                      <a:lnTo>
                        <a:pt x="476" y="70"/>
                      </a:lnTo>
                      <a:lnTo>
                        <a:pt x="468" y="70"/>
                      </a:lnTo>
                      <a:lnTo>
                        <a:pt x="464" y="82"/>
                      </a:lnTo>
                      <a:lnTo>
                        <a:pt x="464" y="90"/>
                      </a:lnTo>
                      <a:lnTo>
                        <a:pt x="464" y="94"/>
                      </a:lnTo>
                      <a:lnTo>
                        <a:pt x="460" y="98"/>
                      </a:lnTo>
                      <a:lnTo>
                        <a:pt x="460" y="104"/>
                      </a:lnTo>
                      <a:lnTo>
                        <a:pt x="460" y="116"/>
                      </a:lnTo>
                      <a:lnTo>
                        <a:pt x="456" y="168"/>
                      </a:lnTo>
                      <a:lnTo>
                        <a:pt x="452" y="178"/>
                      </a:lnTo>
                      <a:lnTo>
                        <a:pt x="452" y="182"/>
                      </a:lnTo>
                      <a:lnTo>
                        <a:pt x="456" y="256"/>
                      </a:lnTo>
                      <a:lnTo>
                        <a:pt x="460" y="260"/>
                      </a:lnTo>
                      <a:lnTo>
                        <a:pt x="464" y="264"/>
                      </a:lnTo>
                      <a:lnTo>
                        <a:pt x="468" y="276"/>
                      </a:lnTo>
                      <a:lnTo>
                        <a:pt x="472" y="284"/>
                      </a:lnTo>
                      <a:lnTo>
                        <a:pt x="444" y="284"/>
                      </a:lnTo>
                      <a:lnTo>
                        <a:pt x="436" y="288"/>
                      </a:lnTo>
                      <a:lnTo>
                        <a:pt x="428" y="292"/>
                      </a:lnTo>
                      <a:lnTo>
                        <a:pt x="424" y="296"/>
                      </a:lnTo>
                      <a:lnTo>
                        <a:pt x="422" y="304"/>
                      </a:lnTo>
                      <a:lnTo>
                        <a:pt x="418" y="308"/>
                      </a:lnTo>
                      <a:lnTo>
                        <a:pt x="414" y="312"/>
                      </a:lnTo>
                      <a:lnTo>
                        <a:pt x="410" y="320"/>
                      </a:lnTo>
                      <a:lnTo>
                        <a:pt x="406" y="324"/>
                      </a:lnTo>
                      <a:lnTo>
                        <a:pt x="402" y="332"/>
                      </a:lnTo>
                      <a:lnTo>
                        <a:pt x="398" y="334"/>
                      </a:lnTo>
                      <a:lnTo>
                        <a:pt x="394" y="338"/>
                      </a:lnTo>
                      <a:lnTo>
                        <a:pt x="390" y="342"/>
                      </a:lnTo>
                      <a:lnTo>
                        <a:pt x="386" y="350"/>
                      </a:lnTo>
                      <a:lnTo>
                        <a:pt x="382" y="354"/>
                      </a:lnTo>
                      <a:lnTo>
                        <a:pt x="378" y="358"/>
                      </a:lnTo>
                      <a:lnTo>
                        <a:pt x="348" y="362"/>
                      </a:lnTo>
                      <a:lnTo>
                        <a:pt x="320" y="366"/>
                      </a:lnTo>
                      <a:lnTo>
                        <a:pt x="300" y="370"/>
                      </a:lnTo>
                      <a:lnTo>
                        <a:pt x="292" y="374"/>
                      </a:lnTo>
                      <a:lnTo>
                        <a:pt x="284" y="378"/>
                      </a:lnTo>
                      <a:lnTo>
                        <a:pt x="276" y="382"/>
                      </a:lnTo>
                      <a:lnTo>
                        <a:pt x="230" y="386"/>
                      </a:lnTo>
                      <a:lnTo>
                        <a:pt x="210" y="390"/>
                      </a:lnTo>
                      <a:lnTo>
                        <a:pt x="196" y="394"/>
                      </a:lnTo>
                      <a:lnTo>
                        <a:pt x="184" y="398"/>
                      </a:lnTo>
                      <a:lnTo>
                        <a:pt x="168" y="402"/>
                      </a:lnTo>
                      <a:lnTo>
                        <a:pt x="156" y="406"/>
                      </a:lnTo>
                      <a:lnTo>
                        <a:pt x="144" y="408"/>
                      </a:lnTo>
                      <a:lnTo>
                        <a:pt x="140" y="412"/>
                      </a:lnTo>
                      <a:lnTo>
                        <a:pt x="128" y="416"/>
                      </a:lnTo>
                      <a:lnTo>
                        <a:pt x="118" y="420"/>
                      </a:lnTo>
                      <a:lnTo>
                        <a:pt x="114" y="424"/>
                      </a:lnTo>
                      <a:lnTo>
                        <a:pt x="110" y="428"/>
                      </a:lnTo>
                      <a:lnTo>
                        <a:pt x="106" y="436"/>
                      </a:lnTo>
                      <a:lnTo>
                        <a:pt x="102" y="448"/>
                      </a:lnTo>
                      <a:lnTo>
                        <a:pt x="98" y="468"/>
                      </a:lnTo>
                      <a:lnTo>
                        <a:pt x="94" y="526"/>
                      </a:lnTo>
                      <a:lnTo>
                        <a:pt x="94" y="542"/>
                      </a:lnTo>
                      <a:lnTo>
                        <a:pt x="98" y="550"/>
                      </a:lnTo>
                      <a:lnTo>
                        <a:pt x="102" y="558"/>
                      </a:lnTo>
                      <a:lnTo>
                        <a:pt x="102" y="600"/>
                      </a:lnTo>
                      <a:lnTo>
                        <a:pt x="94" y="604"/>
                      </a:lnTo>
                      <a:lnTo>
                        <a:pt x="90" y="608"/>
                      </a:lnTo>
                      <a:lnTo>
                        <a:pt x="86" y="612"/>
                      </a:lnTo>
                      <a:lnTo>
                        <a:pt x="82" y="616"/>
                      </a:lnTo>
                      <a:lnTo>
                        <a:pt x="78" y="646"/>
                      </a:lnTo>
                      <a:lnTo>
                        <a:pt x="66" y="650"/>
                      </a:lnTo>
                      <a:lnTo>
                        <a:pt x="62" y="654"/>
                      </a:lnTo>
                      <a:lnTo>
                        <a:pt x="58" y="658"/>
                      </a:lnTo>
                      <a:lnTo>
                        <a:pt x="54" y="662"/>
                      </a:lnTo>
                      <a:lnTo>
                        <a:pt x="50" y="678"/>
                      </a:lnTo>
                      <a:lnTo>
                        <a:pt x="46" y="694"/>
                      </a:lnTo>
                      <a:lnTo>
                        <a:pt x="44" y="706"/>
                      </a:lnTo>
                      <a:lnTo>
                        <a:pt x="40" y="712"/>
                      </a:lnTo>
                      <a:lnTo>
                        <a:pt x="36" y="724"/>
                      </a:lnTo>
                      <a:lnTo>
                        <a:pt x="32" y="732"/>
                      </a:lnTo>
                      <a:lnTo>
                        <a:pt x="28" y="744"/>
                      </a:lnTo>
                      <a:lnTo>
                        <a:pt x="24" y="752"/>
                      </a:lnTo>
                      <a:lnTo>
                        <a:pt x="20" y="760"/>
                      </a:lnTo>
                      <a:lnTo>
                        <a:pt x="16" y="772"/>
                      </a:lnTo>
                      <a:lnTo>
                        <a:pt x="12" y="780"/>
                      </a:lnTo>
                      <a:lnTo>
                        <a:pt x="8" y="790"/>
                      </a:lnTo>
                      <a:lnTo>
                        <a:pt x="4" y="802"/>
                      </a:lnTo>
                      <a:lnTo>
                        <a:pt x="0" y="826"/>
                      </a:lnTo>
                      <a:lnTo>
                        <a:pt x="0" y="884"/>
                      </a:lnTo>
                      <a:lnTo>
                        <a:pt x="4" y="912"/>
                      </a:lnTo>
                      <a:lnTo>
                        <a:pt x="8" y="920"/>
                      </a:lnTo>
                      <a:lnTo>
                        <a:pt x="12" y="928"/>
                      </a:lnTo>
                      <a:lnTo>
                        <a:pt x="16" y="936"/>
                      </a:lnTo>
                      <a:lnTo>
                        <a:pt x="20" y="938"/>
                      </a:lnTo>
                      <a:lnTo>
                        <a:pt x="24" y="946"/>
                      </a:lnTo>
                      <a:lnTo>
                        <a:pt x="28" y="950"/>
                      </a:lnTo>
                      <a:lnTo>
                        <a:pt x="32" y="954"/>
                      </a:lnTo>
                      <a:lnTo>
                        <a:pt x="40" y="958"/>
                      </a:lnTo>
                      <a:lnTo>
                        <a:pt x="44" y="962"/>
                      </a:lnTo>
                      <a:lnTo>
                        <a:pt x="46" y="966"/>
                      </a:lnTo>
                      <a:lnTo>
                        <a:pt x="50" y="970"/>
                      </a:lnTo>
                      <a:lnTo>
                        <a:pt x="66" y="974"/>
                      </a:lnTo>
                      <a:lnTo>
                        <a:pt x="118" y="978"/>
                      </a:lnTo>
                      <a:lnTo>
                        <a:pt x="128" y="982"/>
                      </a:lnTo>
                      <a:lnTo>
                        <a:pt x="148" y="986"/>
                      </a:lnTo>
                      <a:lnTo>
                        <a:pt x="164" y="990"/>
                      </a:lnTo>
                      <a:lnTo>
                        <a:pt x="176" y="990"/>
                      </a:lnTo>
                      <a:lnTo>
                        <a:pt x="176" y="1012"/>
                      </a:lnTo>
                      <a:lnTo>
                        <a:pt x="180" y="1028"/>
                      </a:lnTo>
                      <a:lnTo>
                        <a:pt x="180" y="1044"/>
                      </a:lnTo>
                      <a:lnTo>
                        <a:pt x="176" y="1106"/>
                      </a:lnTo>
                      <a:lnTo>
                        <a:pt x="172" y="1126"/>
                      </a:lnTo>
                      <a:lnTo>
                        <a:pt x="168" y="1146"/>
                      </a:lnTo>
                      <a:lnTo>
                        <a:pt x="164" y="1164"/>
                      </a:lnTo>
                      <a:lnTo>
                        <a:pt x="160" y="1192"/>
                      </a:lnTo>
                      <a:lnTo>
                        <a:pt x="156" y="1208"/>
                      </a:lnTo>
                      <a:lnTo>
                        <a:pt x="152" y="1220"/>
                      </a:lnTo>
                      <a:lnTo>
                        <a:pt x="148" y="1236"/>
                      </a:lnTo>
                      <a:lnTo>
                        <a:pt x="144" y="1246"/>
                      </a:lnTo>
                      <a:lnTo>
                        <a:pt x="140" y="1332"/>
                      </a:lnTo>
                      <a:lnTo>
                        <a:pt x="136" y="1462"/>
                      </a:lnTo>
                      <a:lnTo>
                        <a:pt x="132" y="1628"/>
                      </a:lnTo>
                      <a:lnTo>
                        <a:pt x="132" y="1640"/>
                      </a:lnTo>
                      <a:lnTo>
                        <a:pt x="152" y="1644"/>
                      </a:lnTo>
                      <a:lnTo>
                        <a:pt x="160" y="1644"/>
                      </a:lnTo>
                      <a:lnTo>
                        <a:pt x="156" y="1660"/>
                      </a:lnTo>
                      <a:lnTo>
                        <a:pt x="156" y="1726"/>
                      </a:lnTo>
                      <a:lnTo>
                        <a:pt x="160" y="1758"/>
                      </a:lnTo>
                      <a:lnTo>
                        <a:pt x="164" y="1788"/>
                      </a:lnTo>
                      <a:lnTo>
                        <a:pt x="168" y="1816"/>
                      </a:lnTo>
                      <a:lnTo>
                        <a:pt x="172" y="1844"/>
                      </a:lnTo>
                      <a:lnTo>
                        <a:pt x="176" y="1932"/>
                      </a:lnTo>
                      <a:lnTo>
                        <a:pt x="180" y="1948"/>
                      </a:lnTo>
                      <a:lnTo>
                        <a:pt x="184" y="1960"/>
                      </a:lnTo>
                      <a:lnTo>
                        <a:pt x="188" y="1968"/>
                      </a:lnTo>
                      <a:lnTo>
                        <a:pt x="192" y="2018"/>
                      </a:lnTo>
                      <a:lnTo>
                        <a:pt x="196" y="2038"/>
                      </a:lnTo>
                      <a:lnTo>
                        <a:pt x="196" y="2062"/>
                      </a:lnTo>
                      <a:lnTo>
                        <a:pt x="192" y="2080"/>
                      </a:lnTo>
                      <a:lnTo>
                        <a:pt x="188" y="2096"/>
                      </a:lnTo>
                      <a:lnTo>
                        <a:pt x="184" y="2112"/>
                      </a:lnTo>
                      <a:lnTo>
                        <a:pt x="180" y="2128"/>
                      </a:lnTo>
                      <a:lnTo>
                        <a:pt x="176" y="2178"/>
                      </a:lnTo>
                      <a:lnTo>
                        <a:pt x="172" y="2198"/>
                      </a:lnTo>
                      <a:lnTo>
                        <a:pt x="168" y="2220"/>
                      </a:lnTo>
                      <a:lnTo>
                        <a:pt x="164" y="2244"/>
                      </a:lnTo>
                      <a:lnTo>
                        <a:pt x="160" y="2272"/>
                      </a:lnTo>
                      <a:lnTo>
                        <a:pt x="156" y="2298"/>
                      </a:lnTo>
                      <a:lnTo>
                        <a:pt x="152" y="2322"/>
                      </a:lnTo>
                      <a:lnTo>
                        <a:pt x="148" y="2354"/>
                      </a:lnTo>
                      <a:lnTo>
                        <a:pt x="148" y="2466"/>
                      </a:lnTo>
                      <a:lnTo>
                        <a:pt x="152" y="2518"/>
                      </a:lnTo>
                      <a:lnTo>
                        <a:pt x="156" y="2548"/>
                      </a:lnTo>
                      <a:lnTo>
                        <a:pt x="160" y="2572"/>
                      </a:lnTo>
                      <a:lnTo>
                        <a:pt x="160" y="2626"/>
                      </a:lnTo>
                      <a:lnTo>
                        <a:pt x="160" y="2744"/>
                      </a:lnTo>
                      <a:lnTo>
                        <a:pt x="164" y="2774"/>
                      </a:lnTo>
                      <a:lnTo>
                        <a:pt x="168" y="2798"/>
                      </a:lnTo>
                      <a:lnTo>
                        <a:pt x="172" y="2826"/>
                      </a:lnTo>
                      <a:lnTo>
                        <a:pt x="176" y="2872"/>
                      </a:lnTo>
                      <a:lnTo>
                        <a:pt x="176" y="2914"/>
                      </a:lnTo>
                      <a:lnTo>
                        <a:pt x="172" y="2918"/>
                      </a:lnTo>
                      <a:lnTo>
                        <a:pt x="168" y="2926"/>
                      </a:lnTo>
                      <a:lnTo>
                        <a:pt x="164" y="2930"/>
                      </a:lnTo>
                      <a:lnTo>
                        <a:pt x="160" y="2934"/>
                      </a:lnTo>
                      <a:lnTo>
                        <a:pt x="156" y="2938"/>
                      </a:lnTo>
                      <a:lnTo>
                        <a:pt x="152" y="2942"/>
                      </a:lnTo>
                      <a:lnTo>
                        <a:pt x="148" y="2946"/>
                      </a:lnTo>
                      <a:lnTo>
                        <a:pt x="144" y="2950"/>
                      </a:lnTo>
                      <a:lnTo>
                        <a:pt x="140" y="2954"/>
                      </a:lnTo>
                      <a:lnTo>
                        <a:pt x="136" y="2958"/>
                      </a:lnTo>
                      <a:lnTo>
                        <a:pt x="132" y="2966"/>
                      </a:lnTo>
                      <a:lnTo>
                        <a:pt x="128" y="2970"/>
                      </a:lnTo>
                      <a:lnTo>
                        <a:pt x="124" y="2974"/>
                      </a:lnTo>
                      <a:lnTo>
                        <a:pt x="122" y="2980"/>
                      </a:lnTo>
                      <a:lnTo>
                        <a:pt x="118" y="3012"/>
                      </a:lnTo>
                      <a:lnTo>
                        <a:pt x="114" y="3020"/>
                      </a:lnTo>
                      <a:lnTo>
                        <a:pt x="114" y="3052"/>
                      </a:lnTo>
                      <a:lnTo>
                        <a:pt x="118" y="3054"/>
                      </a:lnTo>
                      <a:lnTo>
                        <a:pt x="124" y="3058"/>
                      </a:lnTo>
                      <a:lnTo>
                        <a:pt x="160" y="3058"/>
                      </a:lnTo>
                      <a:lnTo>
                        <a:pt x="234" y="3054"/>
                      </a:lnTo>
                      <a:lnTo>
                        <a:pt x="276" y="3052"/>
                      </a:lnTo>
                      <a:lnTo>
                        <a:pt x="288" y="3048"/>
                      </a:lnTo>
                      <a:lnTo>
                        <a:pt x="300" y="3044"/>
                      </a:lnTo>
                      <a:lnTo>
                        <a:pt x="308" y="3040"/>
                      </a:lnTo>
                      <a:lnTo>
                        <a:pt x="312" y="3036"/>
                      </a:lnTo>
                      <a:lnTo>
                        <a:pt x="316" y="3032"/>
                      </a:lnTo>
                      <a:lnTo>
                        <a:pt x="320" y="3028"/>
                      </a:lnTo>
                      <a:lnTo>
                        <a:pt x="324" y="3024"/>
                      </a:lnTo>
                      <a:lnTo>
                        <a:pt x="328" y="3020"/>
                      </a:lnTo>
                      <a:lnTo>
                        <a:pt x="332" y="3012"/>
                      </a:lnTo>
                      <a:lnTo>
                        <a:pt x="332" y="3000"/>
                      </a:lnTo>
                      <a:lnTo>
                        <a:pt x="348" y="2996"/>
                      </a:lnTo>
                      <a:lnTo>
                        <a:pt x="358" y="2992"/>
                      </a:lnTo>
                      <a:lnTo>
                        <a:pt x="366" y="2988"/>
                      </a:lnTo>
                      <a:lnTo>
                        <a:pt x="370" y="2984"/>
                      </a:lnTo>
                      <a:lnTo>
                        <a:pt x="374" y="2980"/>
                      </a:lnTo>
                      <a:lnTo>
                        <a:pt x="382" y="2978"/>
                      </a:lnTo>
                      <a:lnTo>
                        <a:pt x="386" y="2970"/>
                      </a:lnTo>
                      <a:lnTo>
                        <a:pt x="386" y="2962"/>
                      </a:lnTo>
                      <a:lnTo>
                        <a:pt x="382" y="2926"/>
                      </a:lnTo>
                      <a:lnTo>
                        <a:pt x="378" y="2910"/>
                      </a:lnTo>
                      <a:lnTo>
                        <a:pt x="374" y="2896"/>
                      </a:lnTo>
                      <a:lnTo>
                        <a:pt x="382" y="2896"/>
                      </a:lnTo>
                      <a:lnTo>
                        <a:pt x="386" y="2864"/>
                      </a:lnTo>
                      <a:lnTo>
                        <a:pt x="390" y="2848"/>
                      </a:lnTo>
                      <a:lnTo>
                        <a:pt x="394" y="2826"/>
                      </a:lnTo>
                      <a:lnTo>
                        <a:pt x="398" y="2818"/>
                      </a:lnTo>
                      <a:lnTo>
                        <a:pt x="402" y="2806"/>
                      </a:lnTo>
                      <a:lnTo>
                        <a:pt x="406" y="2790"/>
                      </a:lnTo>
                      <a:lnTo>
                        <a:pt x="410" y="2778"/>
                      </a:lnTo>
                      <a:lnTo>
                        <a:pt x="414" y="2762"/>
                      </a:lnTo>
                      <a:lnTo>
                        <a:pt x="418" y="2750"/>
                      </a:lnTo>
                      <a:lnTo>
                        <a:pt x="422" y="2736"/>
                      </a:lnTo>
                      <a:lnTo>
                        <a:pt x="424" y="2720"/>
                      </a:lnTo>
                      <a:lnTo>
                        <a:pt x="428" y="2700"/>
                      </a:lnTo>
                      <a:lnTo>
                        <a:pt x="432" y="2676"/>
                      </a:lnTo>
                      <a:lnTo>
                        <a:pt x="436" y="2654"/>
                      </a:lnTo>
                      <a:lnTo>
                        <a:pt x="440" y="2630"/>
                      </a:lnTo>
                      <a:lnTo>
                        <a:pt x="444" y="2588"/>
                      </a:lnTo>
                      <a:lnTo>
                        <a:pt x="448" y="2514"/>
                      </a:lnTo>
                      <a:lnTo>
                        <a:pt x="448" y="2408"/>
                      </a:lnTo>
                      <a:lnTo>
                        <a:pt x="444" y="2272"/>
                      </a:lnTo>
                      <a:lnTo>
                        <a:pt x="440" y="2162"/>
                      </a:lnTo>
                      <a:lnTo>
                        <a:pt x="440" y="1948"/>
                      </a:lnTo>
                      <a:lnTo>
                        <a:pt x="444" y="1918"/>
                      </a:lnTo>
                      <a:lnTo>
                        <a:pt x="448" y="1906"/>
                      </a:lnTo>
                      <a:lnTo>
                        <a:pt x="452" y="1894"/>
                      </a:lnTo>
                      <a:lnTo>
                        <a:pt x="456" y="1878"/>
                      </a:lnTo>
                      <a:lnTo>
                        <a:pt x="460" y="1866"/>
                      </a:lnTo>
                      <a:lnTo>
                        <a:pt x="464" y="1850"/>
                      </a:lnTo>
                      <a:lnTo>
                        <a:pt x="468" y="1840"/>
                      </a:lnTo>
                      <a:lnTo>
                        <a:pt x="472" y="1832"/>
                      </a:lnTo>
                      <a:lnTo>
                        <a:pt x="476" y="1824"/>
                      </a:lnTo>
                      <a:lnTo>
                        <a:pt x="480" y="1816"/>
                      </a:lnTo>
                      <a:lnTo>
                        <a:pt x="484" y="1808"/>
                      </a:lnTo>
                      <a:lnTo>
                        <a:pt x="488" y="1792"/>
                      </a:lnTo>
                      <a:lnTo>
                        <a:pt x="492" y="1780"/>
                      </a:lnTo>
                      <a:lnTo>
                        <a:pt x="496" y="1764"/>
                      </a:lnTo>
                      <a:lnTo>
                        <a:pt x="500" y="1746"/>
                      </a:lnTo>
                      <a:lnTo>
                        <a:pt x="502" y="1730"/>
                      </a:lnTo>
                      <a:lnTo>
                        <a:pt x="502" y="1754"/>
                      </a:lnTo>
                      <a:lnTo>
                        <a:pt x="506" y="1784"/>
                      </a:lnTo>
                      <a:lnTo>
                        <a:pt x="510" y="1812"/>
                      </a:lnTo>
                      <a:lnTo>
                        <a:pt x="514" y="1836"/>
                      </a:lnTo>
                      <a:lnTo>
                        <a:pt x="518" y="1854"/>
                      </a:lnTo>
                      <a:lnTo>
                        <a:pt x="522" y="1878"/>
                      </a:lnTo>
                      <a:lnTo>
                        <a:pt x="526" y="1898"/>
                      </a:lnTo>
                      <a:lnTo>
                        <a:pt x="530" y="1918"/>
                      </a:lnTo>
                      <a:lnTo>
                        <a:pt x="534" y="1936"/>
                      </a:lnTo>
                      <a:lnTo>
                        <a:pt x="538" y="1952"/>
                      </a:lnTo>
                      <a:lnTo>
                        <a:pt x="542" y="1968"/>
                      </a:lnTo>
                      <a:lnTo>
                        <a:pt x="546" y="2038"/>
                      </a:lnTo>
                      <a:lnTo>
                        <a:pt x="550" y="2140"/>
                      </a:lnTo>
                      <a:lnTo>
                        <a:pt x="550" y="2182"/>
                      </a:lnTo>
                      <a:lnTo>
                        <a:pt x="546" y="2220"/>
                      </a:lnTo>
                      <a:lnTo>
                        <a:pt x="542" y="2264"/>
                      </a:lnTo>
                      <a:lnTo>
                        <a:pt x="538" y="2338"/>
                      </a:lnTo>
                      <a:lnTo>
                        <a:pt x="538" y="2580"/>
                      </a:lnTo>
                      <a:lnTo>
                        <a:pt x="542" y="2626"/>
                      </a:lnTo>
                      <a:lnTo>
                        <a:pt x="546" y="2658"/>
                      </a:lnTo>
                      <a:lnTo>
                        <a:pt x="550" y="2680"/>
                      </a:lnTo>
                      <a:lnTo>
                        <a:pt x="554" y="2704"/>
                      </a:lnTo>
                      <a:lnTo>
                        <a:pt x="558" y="2732"/>
                      </a:lnTo>
                      <a:lnTo>
                        <a:pt x="562" y="2748"/>
                      </a:lnTo>
                      <a:lnTo>
                        <a:pt x="566" y="2762"/>
                      </a:lnTo>
                      <a:lnTo>
                        <a:pt x="570" y="2778"/>
                      </a:lnTo>
                      <a:lnTo>
                        <a:pt x="574" y="2794"/>
                      </a:lnTo>
                      <a:lnTo>
                        <a:pt x="576" y="2806"/>
                      </a:lnTo>
                      <a:lnTo>
                        <a:pt x="580" y="2826"/>
                      </a:lnTo>
                      <a:lnTo>
                        <a:pt x="584" y="2840"/>
                      </a:lnTo>
                      <a:lnTo>
                        <a:pt x="588" y="2848"/>
                      </a:lnTo>
                      <a:lnTo>
                        <a:pt x="592" y="2860"/>
                      </a:lnTo>
                      <a:lnTo>
                        <a:pt x="596" y="2868"/>
                      </a:lnTo>
                      <a:lnTo>
                        <a:pt x="596" y="2884"/>
                      </a:lnTo>
                      <a:lnTo>
                        <a:pt x="592" y="2922"/>
                      </a:lnTo>
                      <a:lnTo>
                        <a:pt x="592" y="2938"/>
                      </a:lnTo>
                      <a:lnTo>
                        <a:pt x="596" y="2942"/>
                      </a:lnTo>
                      <a:lnTo>
                        <a:pt x="600" y="2946"/>
                      </a:lnTo>
                      <a:lnTo>
                        <a:pt x="608" y="2950"/>
                      </a:lnTo>
                      <a:lnTo>
                        <a:pt x="620" y="2954"/>
                      </a:lnTo>
                      <a:lnTo>
                        <a:pt x="640" y="2954"/>
                      </a:lnTo>
                      <a:lnTo>
                        <a:pt x="640" y="2974"/>
                      </a:lnTo>
                      <a:lnTo>
                        <a:pt x="644" y="2980"/>
                      </a:lnTo>
                      <a:lnTo>
                        <a:pt x="652" y="2984"/>
                      </a:lnTo>
                      <a:lnTo>
                        <a:pt x="654" y="2988"/>
                      </a:lnTo>
                      <a:lnTo>
                        <a:pt x="658" y="2992"/>
                      </a:lnTo>
                      <a:lnTo>
                        <a:pt x="666" y="2996"/>
                      </a:lnTo>
                      <a:lnTo>
                        <a:pt x="686" y="3000"/>
                      </a:lnTo>
                      <a:lnTo>
                        <a:pt x="698" y="3000"/>
                      </a:lnTo>
                      <a:lnTo>
                        <a:pt x="752" y="2996"/>
                      </a:lnTo>
                      <a:lnTo>
                        <a:pt x="796" y="2992"/>
                      </a:lnTo>
                      <a:lnTo>
                        <a:pt x="826" y="2988"/>
                      </a:lnTo>
                      <a:lnTo>
                        <a:pt x="838" y="2984"/>
                      </a:lnTo>
                      <a:lnTo>
                        <a:pt x="842" y="2980"/>
                      </a:lnTo>
                      <a:lnTo>
                        <a:pt x="846" y="2974"/>
                      </a:lnTo>
                      <a:lnTo>
                        <a:pt x="846" y="2962"/>
                      </a:lnTo>
                      <a:lnTo>
                        <a:pt x="842" y="2942"/>
                      </a:lnTo>
                      <a:lnTo>
                        <a:pt x="838" y="2938"/>
                      </a:lnTo>
                      <a:lnTo>
                        <a:pt x="834" y="2914"/>
                      </a:lnTo>
                      <a:lnTo>
                        <a:pt x="830" y="2906"/>
                      </a:lnTo>
                      <a:lnTo>
                        <a:pt x="826" y="2902"/>
                      </a:lnTo>
                      <a:lnTo>
                        <a:pt x="822" y="2900"/>
                      </a:lnTo>
                      <a:lnTo>
                        <a:pt x="818" y="2896"/>
                      </a:lnTo>
                      <a:lnTo>
                        <a:pt x="814" y="2892"/>
                      </a:lnTo>
                      <a:lnTo>
                        <a:pt x="810" y="2888"/>
                      </a:lnTo>
                      <a:lnTo>
                        <a:pt x="806" y="2884"/>
                      </a:lnTo>
                      <a:lnTo>
                        <a:pt x="804" y="2880"/>
                      </a:lnTo>
                      <a:lnTo>
                        <a:pt x="800" y="2876"/>
                      </a:lnTo>
                      <a:lnTo>
                        <a:pt x="796" y="2872"/>
                      </a:lnTo>
                      <a:lnTo>
                        <a:pt x="796" y="2860"/>
                      </a:lnTo>
                      <a:lnTo>
                        <a:pt x="800" y="2844"/>
                      </a:lnTo>
                      <a:lnTo>
                        <a:pt x="804" y="2828"/>
                      </a:lnTo>
                      <a:lnTo>
                        <a:pt x="806" y="2822"/>
                      </a:lnTo>
                      <a:lnTo>
                        <a:pt x="810" y="2810"/>
                      </a:lnTo>
                      <a:lnTo>
                        <a:pt x="814" y="2798"/>
                      </a:lnTo>
                      <a:lnTo>
                        <a:pt x="818" y="2790"/>
                      </a:lnTo>
                      <a:lnTo>
                        <a:pt x="822" y="2778"/>
                      </a:lnTo>
                      <a:lnTo>
                        <a:pt x="826" y="2766"/>
                      </a:lnTo>
                      <a:lnTo>
                        <a:pt x="830" y="2744"/>
                      </a:lnTo>
                      <a:lnTo>
                        <a:pt x="830" y="2528"/>
                      </a:lnTo>
                      <a:lnTo>
                        <a:pt x="830" y="2502"/>
                      </a:lnTo>
                      <a:lnTo>
                        <a:pt x="834" y="2482"/>
                      </a:lnTo>
                      <a:lnTo>
                        <a:pt x="838" y="2458"/>
                      </a:lnTo>
                      <a:lnTo>
                        <a:pt x="842" y="2428"/>
                      </a:lnTo>
                      <a:lnTo>
                        <a:pt x="842" y="2268"/>
                      </a:lnTo>
                      <a:lnTo>
                        <a:pt x="838" y="2236"/>
                      </a:lnTo>
                      <a:lnTo>
                        <a:pt x="838" y="1968"/>
                      </a:lnTo>
                      <a:lnTo>
                        <a:pt x="842" y="1932"/>
                      </a:lnTo>
                      <a:lnTo>
                        <a:pt x="846" y="1902"/>
                      </a:lnTo>
                      <a:lnTo>
                        <a:pt x="850" y="1866"/>
                      </a:lnTo>
                      <a:lnTo>
                        <a:pt x="854" y="1824"/>
                      </a:lnTo>
                      <a:lnTo>
                        <a:pt x="854" y="1628"/>
                      </a:lnTo>
                      <a:lnTo>
                        <a:pt x="850" y="1578"/>
                      </a:lnTo>
                      <a:lnTo>
                        <a:pt x="870" y="1578"/>
                      </a:lnTo>
                      <a:lnTo>
                        <a:pt x="912" y="1578"/>
                      </a:lnTo>
                      <a:lnTo>
                        <a:pt x="920" y="1582"/>
                      </a:lnTo>
                      <a:lnTo>
                        <a:pt x="928" y="1586"/>
                      </a:lnTo>
                      <a:lnTo>
                        <a:pt x="940" y="1590"/>
                      </a:lnTo>
                      <a:lnTo>
                        <a:pt x="948" y="1594"/>
                      </a:lnTo>
                      <a:lnTo>
                        <a:pt x="954" y="1598"/>
                      </a:lnTo>
                      <a:lnTo>
                        <a:pt x="962" y="1602"/>
                      </a:lnTo>
                      <a:lnTo>
                        <a:pt x="974" y="1606"/>
                      </a:lnTo>
                      <a:lnTo>
                        <a:pt x="986" y="1610"/>
                      </a:lnTo>
                      <a:lnTo>
                        <a:pt x="998" y="1614"/>
                      </a:lnTo>
                      <a:lnTo>
                        <a:pt x="1010" y="1616"/>
                      </a:lnTo>
                      <a:lnTo>
                        <a:pt x="1022" y="1620"/>
                      </a:lnTo>
                      <a:lnTo>
                        <a:pt x="1032" y="1624"/>
                      </a:lnTo>
                      <a:lnTo>
                        <a:pt x="1048" y="1628"/>
                      </a:lnTo>
                      <a:lnTo>
                        <a:pt x="1060" y="1632"/>
                      </a:lnTo>
                      <a:lnTo>
                        <a:pt x="1076" y="1636"/>
                      </a:lnTo>
                      <a:lnTo>
                        <a:pt x="1092" y="1640"/>
                      </a:lnTo>
                      <a:lnTo>
                        <a:pt x="1096" y="1644"/>
                      </a:lnTo>
                      <a:lnTo>
                        <a:pt x="1104" y="1648"/>
                      </a:lnTo>
                      <a:lnTo>
                        <a:pt x="1106" y="1652"/>
                      </a:lnTo>
                      <a:lnTo>
                        <a:pt x="1114" y="1656"/>
                      </a:lnTo>
                      <a:lnTo>
                        <a:pt x="1126" y="1656"/>
                      </a:lnTo>
                      <a:lnTo>
                        <a:pt x="1130" y="1652"/>
                      </a:lnTo>
                      <a:lnTo>
                        <a:pt x="1130" y="1640"/>
                      </a:lnTo>
                      <a:lnTo>
                        <a:pt x="1126" y="1620"/>
                      </a:lnTo>
                      <a:lnTo>
                        <a:pt x="1122" y="1610"/>
                      </a:lnTo>
                      <a:lnTo>
                        <a:pt x="1118" y="1598"/>
                      </a:lnTo>
                      <a:lnTo>
                        <a:pt x="1114" y="1582"/>
                      </a:lnTo>
                      <a:lnTo>
                        <a:pt x="1110" y="1562"/>
                      </a:lnTo>
                      <a:lnTo>
                        <a:pt x="1106" y="1542"/>
                      </a:lnTo>
                      <a:lnTo>
                        <a:pt x="1104" y="1524"/>
                      </a:lnTo>
                      <a:lnTo>
                        <a:pt x="1100" y="1504"/>
                      </a:lnTo>
                      <a:lnTo>
                        <a:pt x="1096" y="1480"/>
                      </a:lnTo>
                      <a:lnTo>
                        <a:pt x="1092" y="1462"/>
                      </a:lnTo>
                      <a:lnTo>
                        <a:pt x="1088" y="1438"/>
                      </a:lnTo>
                      <a:lnTo>
                        <a:pt x="1084" y="1414"/>
                      </a:lnTo>
                      <a:lnTo>
                        <a:pt x="1080" y="1392"/>
                      </a:lnTo>
                      <a:lnTo>
                        <a:pt x="1076" y="1364"/>
                      </a:lnTo>
                      <a:lnTo>
                        <a:pt x="1072" y="1348"/>
                      </a:lnTo>
                      <a:lnTo>
                        <a:pt x="1080" y="1348"/>
                      </a:lnTo>
                      <a:lnTo>
                        <a:pt x="1154" y="1344"/>
                      </a:lnTo>
                      <a:lnTo>
                        <a:pt x="1228" y="1340"/>
                      </a:lnTo>
                      <a:lnTo>
                        <a:pt x="1302" y="1336"/>
                      </a:lnTo>
                      <a:lnTo>
                        <a:pt x="1384" y="1332"/>
                      </a:lnTo>
                      <a:lnTo>
                        <a:pt x="1466" y="1328"/>
                      </a:lnTo>
                      <a:lnTo>
                        <a:pt x="1536" y="1324"/>
                      </a:lnTo>
                      <a:lnTo>
                        <a:pt x="1606" y="1320"/>
                      </a:lnTo>
                      <a:lnTo>
                        <a:pt x="1688" y="1316"/>
                      </a:lnTo>
                      <a:lnTo>
                        <a:pt x="1774" y="1314"/>
                      </a:lnTo>
                      <a:lnTo>
                        <a:pt x="1836" y="1310"/>
                      </a:lnTo>
                      <a:lnTo>
                        <a:pt x="1898" y="1306"/>
                      </a:lnTo>
                      <a:lnTo>
                        <a:pt x="1976" y="1302"/>
                      </a:lnTo>
                      <a:lnTo>
                        <a:pt x="1976" y="1278"/>
                      </a:lnTo>
                      <a:lnTo>
                        <a:pt x="1972" y="1246"/>
                      </a:lnTo>
                      <a:lnTo>
                        <a:pt x="1968" y="1216"/>
                      </a:lnTo>
                      <a:lnTo>
                        <a:pt x="1964" y="1180"/>
                      </a:lnTo>
                      <a:lnTo>
                        <a:pt x="1960" y="1150"/>
                      </a:lnTo>
                      <a:lnTo>
                        <a:pt x="1956" y="1114"/>
                      </a:lnTo>
                      <a:lnTo>
                        <a:pt x="1952" y="1084"/>
                      </a:lnTo>
                      <a:lnTo>
                        <a:pt x="1948" y="1048"/>
                      </a:lnTo>
                      <a:lnTo>
                        <a:pt x="1944" y="1016"/>
                      </a:lnTo>
                      <a:lnTo>
                        <a:pt x="1940" y="982"/>
                      </a:lnTo>
                      <a:lnTo>
                        <a:pt x="1938" y="950"/>
                      </a:lnTo>
                      <a:lnTo>
                        <a:pt x="1934" y="916"/>
                      </a:lnTo>
                      <a:lnTo>
                        <a:pt x="1930" y="884"/>
                      </a:lnTo>
                      <a:lnTo>
                        <a:pt x="1926" y="850"/>
                      </a:lnTo>
                      <a:lnTo>
                        <a:pt x="1926" y="826"/>
                      </a:lnTo>
                      <a:lnTo>
                        <a:pt x="1930" y="822"/>
                      </a:lnTo>
                      <a:lnTo>
                        <a:pt x="1930" y="806"/>
                      </a:lnTo>
                      <a:lnTo>
                        <a:pt x="1926" y="802"/>
                      </a:lnTo>
                      <a:lnTo>
                        <a:pt x="1918" y="802"/>
                      </a:lnTo>
                      <a:lnTo>
                        <a:pt x="1922" y="790"/>
                      </a:lnTo>
                      <a:lnTo>
                        <a:pt x="1934" y="786"/>
                      </a:lnTo>
                      <a:lnTo>
                        <a:pt x="1938" y="784"/>
                      </a:lnTo>
                      <a:lnTo>
                        <a:pt x="1938" y="764"/>
                      </a:lnTo>
                      <a:lnTo>
                        <a:pt x="1934" y="760"/>
                      </a:lnTo>
                      <a:lnTo>
                        <a:pt x="1930" y="756"/>
                      </a:lnTo>
                      <a:lnTo>
                        <a:pt x="1914" y="756"/>
                      </a:lnTo>
                      <a:lnTo>
                        <a:pt x="1914" y="744"/>
                      </a:lnTo>
                      <a:lnTo>
                        <a:pt x="1910" y="724"/>
                      </a:lnTo>
                      <a:lnTo>
                        <a:pt x="1922" y="724"/>
                      </a:lnTo>
                      <a:lnTo>
                        <a:pt x="1926" y="720"/>
                      </a:lnTo>
                      <a:lnTo>
                        <a:pt x="1930" y="716"/>
                      </a:lnTo>
                      <a:lnTo>
                        <a:pt x="1930" y="702"/>
                      </a:lnTo>
                      <a:lnTo>
                        <a:pt x="1926" y="698"/>
                      </a:lnTo>
                      <a:lnTo>
                        <a:pt x="1918" y="694"/>
                      </a:lnTo>
                      <a:lnTo>
                        <a:pt x="1906" y="694"/>
                      </a:lnTo>
                      <a:lnTo>
                        <a:pt x="1906" y="670"/>
                      </a:lnTo>
                      <a:lnTo>
                        <a:pt x="1902" y="632"/>
                      </a:lnTo>
                      <a:lnTo>
                        <a:pt x="1898" y="588"/>
                      </a:lnTo>
                      <a:lnTo>
                        <a:pt x="1894" y="550"/>
                      </a:lnTo>
                      <a:lnTo>
                        <a:pt x="1890" y="518"/>
                      </a:lnTo>
                      <a:lnTo>
                        <a:pt x="1886" y="502"/>
                      </a:lnTo>
                      <a:lnTo>
                        <a:pt x="1824" y="502"/>
                      </a:lnTo>
                      <a:lnTo>
                        <a:pt x="1726" y="506"/>
                      </a:lnTo>
                      <a:lnTo>
                        <a:pt x="1626" y="510"/>
                      </a:lnTo>
                      <a:lnTo>
                        <a:pt x="1524" y="514"/>
                      </a:lnTo>
                      <a:lnTo>
                        <a:pt x="1410" y="518"/>
                      </a:lnTo>
                      <a:lnTo>
                        <a:pt x="1302" y="522"/>
                      </a:lnTo>
                      <a:lnTo>
                        <a:pt x="1200" y="526"/>
                      </a:lnTo>
                      <a:lnTo>
                        <a:pt x="1064" y="530"/>
                      </a:lnTo>
                      <a:lnTo>
                        <a:pt x="962" y="534"/>
                      </a:lnTo>
                      <a:lnTo>
                        <a:pt x="962" y="526"/>
                      </a:lnTo>
                      <a:lnTo>
                        <a:pt x="958" y="518"/>
                      </a:lnTo>
                      <a:lnTo>
                        <a:pt x="954" y="510"/>
                      </a:lnTo>
                      <a:lnTo>
                        <a:pt x="952" y="506"/>
                      </a:lnTo>
                      <a:lnTo>
                        <a:pt x="948" y="498"/>
                      </a:lnTo>
                      <a:lnTo>
                        <a:pt x="944" y="490"/>
                      </a:lnTo>
                      <a:lnTo>
                        <a:pt x="940" y="486"/>
                      </a:lnTo>
                      <a:lnTo>
                        <a:pt x="936" y="484"/>
                      </a:lnTo>
                      <a:lnTo>
                        <a:pt x="932" y="480"/>
                      </a:lnTo>
                      <a:lnTo>
                        <a:pt x="928" y="476"/>
                      </a:lnTo>
                      <a:lnTo>
                        <a:pt x="924" y="472"/>
                      </a:lnTo>
                      <a:lnTo>
                        <a:pt x="920" y="468"/>
                      </a:lnTo>
                      <a:lnTo>
                        <a:pt x="916" y="464"/>
                      </a:lnTo>
                      <a:lnTo>
                        <a:pt x="908" y="460"/>
                      </a:lnTo>
                      <a:lnTo>
                        <a:pt x="892" y="456"/>
                      </a:lnTo>
                      <a:lnTo>
                        <a:pt x="888" y="452"/>
                      </a:lnTo>
                      <a:lnTo>
                        <a:pt x="880" y="448"/>
                      </a:lnTo>
                      <a:lnTo>
                        <a:pt x="874" y="444"/>
                      </a:lnTo>
                      <a:lnTo>
                        <a:pt x="866" y="440"/>
                      </a:lnTo>
                      <a:lnTo>
                        <a:pt x="854" y="436"/>
                      </a:lnTo>
                      <a:lnTo>
                        <a:pt x="842" y="432"/>
                      </a:lnTo>
                      <a:lnTo>
                        <a:pt x="822" y="428"/>
                      </a:lnTo>
                      <a:lnTo>
                        <a:pt x="806" y="424"/>
                      </a:lnTo>
                      <a:lnTo>
                        <a:pt x="796" y="420"/>
                      </a:lnTo>
                      <a:lnTo>
                        <a:pt x="776" y="416"/>
                      </a:lnTo>
                      <a:lnTo>
                        <a:pt x="760" y="412"/>
                      </a:lnTo>
                      <a:lnTo>
                        <a:pt x="744" y="408"/>
                      </a:lnTo>
                      <a:lnTo>
                        <a:pt x="744" y="402"/>
                      </a:lnTo>
                      <a:lnTo>
                        <a:pt x="748" y="386"/>
                      </a:lnTo>
                      <a:lnTo>
                        <a:pt x="748" y="378"/>
                      </a:lnTo>
                      <a:lnTo>
                        <a:pt x="760" y="378"/>
                      </a:lnTo>
                      <a:lnTo>
                        <a:pt x="768" y="374"/>
                      </a:lnTo>
                      <a:lnTo>
                        <a:pt x="772" y="366"/>
                      </a:lnTo>
                      <a:lnTo>
                        <a:pt x="772" y="354"/>
                      </a:lnTo>
                      <a:lnTo>
                        <a:pt x="768" y="342"/>
                      </a:lnTo>
                      <a:lnTo>
                        <a:pt x="768" y="334"/>
                      </a:lnTo>
                      <a:lnTo>
                        <a:pt x="772" y="320"/>
                      </a:lnTo>
                      <a:lnTo>
                        <a:pt x="772" y="292"/>
                      </a:lnTo>
                      <a:lnTo>
                        <a:pt x="772" y="288"/>
                      </a:lnTo>
                      <a:lnTo>
                        <a:pt x="772" y="276"/>
                      </a:lnTo>
                      <a:lnTo>
                        <a:pt x="780" y="280"/>
                      </a:lnTo>
                      <a:lnTo>
                        <a:pt x="788" y="280"/>
                      </a:lnTo>
                      <a:lnTo>
                        <a:pt x="788" y="276"/>
                      </a:lnTo>
                      <a:lnTo>
                        <a:pt x="784" y="272"/>
                      </a:lnTo>
                      <a:lnTo>
                        <a:pt x="780" y="264"/>
                      </a:lnTo>
                      <a:lnTo>
                        <a:pt x="784" y="260"/>
                      </a:lnTo>
                      <a:lnTo>
                        <a:pt x="788" y="256"/>
                      </a:lnTo>
                      <a:lnTo>
                        <a:pt x="792" y="254"/>
                      </a:lnTo>
                      <a:lnTo>
                        <a:pt x="796" y="250"/>
                      </a:lnTo>
                      <a:lnTo>
                        <a:pt x="800" y="246"/>
                      </a:lnTo>
                      <a:lnTo>
                        <a:pt x="800" y="238"/>
                      </a:lnTo>
                      <a:lnTo>
                        <a:pt x="796" y="194"/>
                      </a:lnTo>
                      <a:lnTo>
                        <a:pt x="792" y="164"/>
                      </a:lnTo>
                      <a:lnTo>
                        <a:pt x="788" y="152"/>
                      </a:lnTo>
                      <a:lnTo>
                        <a:pt x="784" y="120"/>
                      </a:lnTo>
                      <a:lnTo>
                        <a:pt x="780" y="108"/>
                      </a:lnTo>
                      <a:lnTo>
                        <a:pt x="776" y="98"/>
                      </a:lnTo>
                      <a:lnTo>
                        <a:pt x="772" y="90"/>
                      </a:lnTo>
                      <a:lnTo>
                        <a:pt x="768" y="82"/>
                      </a:lnTo>
                      <a:lnTo>
                        <a:pt x="764" y="78"/>
                      </a:lnTo>
                      <a:lnTo>
                        <a:pt x="760" y="70"/>
                      </a:lnTo>
                      <a:lnTo>
                        <a:pt x="756" y="66"/>
                      </a:lnTo>
                      <a:lnTo>
                        <a:pt x="752" y="58"/>
                      </a:lnTo>
                      <a:lnTo>
                        <a:pt x="748" y="54"/>
                      </a:lnTo>
                      <a:lnTo>
                        <a:pt x="744" y="50"/>
                      </a:lnTo>
                      <a:lnTo>
                        <a:pt x="740" y="46"/>
                      </a:lnTo>
                      <a:lnTo>
                        <a:pt x="736" y="42"/>
                      </a:lnTo>
                      <a:lnTo>
                        <a:pt x="732" y="38"/>
                      </a:lnTo>
                      <a:lnTo>
                        <a:pt x="726" y="34"/>
                      </a:lnTo>
                      <a:lnTo>
                        <a:pt x="722" y="30"/>
                      </a:lnTo>
                      <a:lnTo>
                        <a:pt x="714" y="28"/>
                      </a:lnTo>
                      <a:lnTo>
                        <a:pt x="710" y="24"/>
                      </a:lnTo>
                      <a:lnTo>
                        <a:pt x="702" y="20"/>
                      </a:lnTo>
                      <a:lnTo>
                        <a:pt x="694" y="16"/>
                      </a:lnTo>
                      <a:lnTo>
                        <a:pt x="686" y="12"/>
                      </a:lnTo>
                      <a:lnTo>
                        <a:pt x="674" y="8"/>
                      </a:lnTo>
                      <a:lnTo>
                        <a:pt x="654" y="4"/>
                      </a:lnTo>
                      <a:lnTo>
                        <a:pt x="640" y="0"/>
                      </a:lnTo>
                      <a:lnTo>
                        <a:pt x="600" y="0"/>
                      </a:lnTo>
                      <a:lnTo>
                        <a:pt x="588" y="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p>
              </p:txBody>
            </p:sp>
            <p:sp>
              <p:nvSpPr>
                <p:cNvPr id="60436" name="Freeform 60"/>
                <p:cNvSpPr>
                  <a:spLocks/>
                </p:cNvSpPr>
                <p:nvPr/>
              </p:nvSpPr>
              <p:spPr bwMode="auto">
                <a:xfrm>
                  <a:off x="9345298" y="-2756583"/>
                  <a:ext cx="2032315" cy="1996634"/>
                </a:xfrm>
                <a:custGeom>
                  <a:avLst/>
                  <a:gdLst>
                    <a:gd name="T0" fmla="*/ 2147483647 w 1248"/>
                    <a:gd name="T1" fmla="*/ 2147483647 h 792"/>
                    <a:gd name="T2" fmla="*/ 2147483647 w 1248"/>
                    <a:gd name="T3" fmla="*/ 2147483647 h 792"/>
                    <a:gd name="T4" fmla="*/ 2147483647 w 1248"/>
                    <a:gd name="T5" fmla="*/ 0 h 792"/>
                    <a:gd name="T6" fmla="*/ 0 w 1248"/>
                    <a:gd name="T7" fmla="*/ 2147483647 h 792"/>
                    <a:gd name="T8" fmla="*/ 2147483647 w 1248"/>
                    <a:gd name="T9" fmla="*/ 2147483647 h 792"/>
                    <a:gd name="T10" fmla="*/ 2147483647 w 1248"/>
                    <a:gd name="T11" fmla="*/ 2147483647 h 792"/>
                    <a:gd name="T12" fmla="*/ 2147483647 w 1248"/>
                    <a:gd name="T13" fmla="*/ 2147483647 h 792"/>
                    <a:gd name="T14" fmla="*/ 2147483647 w 1248"/>
                    <a:gd name="T15" fmla="*/ 2147483647 h 792"/>
                    <a:gd name="T16" fmla="*/ 2147483647 w 1248"/>
                    <a:gd name="T17" fmla="*/ 2147483647 h 792"/>
                    <a:gd name="T18" fmla="*/ 2147483647 w 1248"/>
                    <a:gd name="T19" fmla="*/ 2147483647 h 792"/>
                    <a:gd name="T20" fmla="*/ 2147483647 w 1248"/>
                    <a:gd name="T21" fmla="*/ 2147483647 h 792"/>
                    <a:gd name="T22" fmla="*/ 2147483647 w 1248"/>
                    <a:gd name="T23" fmla="*/ 2147483647 h 792"/>
                    <a:gd name="T24" fmla="*/ 2147483647 w 1248"/>
                    <a:gd name="T25" fmla="*/ 2147483647 h 792"/>
                    <a:gd name="T26" fmla="*/ 2147483647 w 1248"/>
                    <a:gd name="T27" fmla="*/ 2147483647 h 792"/>
                    <a:gd name="T28" fmla="*/ 2147483647 w 1248"/>
                    <a:gd name="T29" fmla="*/ 2147483647 h 792"/>
                    <a:gd name="T30" fmla="*/ 2147483647 w 1248"/>
                    <a:gd name="T31" fmla="*/ 2147483647 h 792"/>
                    <a:gd name="T32" fmla="*/ 2147483647 w 1248"/>
                    <a:gd name="T33" fmla="*/ 2147483647 h 792"/>
                    <a:gd name="T34" fmla="*/ 2147483647 w 1248"/>
                    <a:gd name="T35" fmla="*/ 2147483647 h 792"/>
                    <a:gd name="T36" fmla="*/ 2147483647 w 1248"/>
                    <a:gd name="T37" fmla="*/ 2147483647 h 792"/>
                    <a:gd name="T38" fmla="*/ 2147483647 w 1248"/>
                    <a:gd name="T39" fmla="*/ 2147483647 h 792"/>
                    <a:gd name="T40" fmla="*/ 2147483647 w 1248"/>
                    <a:gd name="T41" fmla="*/ 2147483647 h 792"/>
                    <a:gd name="T42" fmla="*/ 2147483647 w 1248"/>
                    <a:gd name="T43" fmla="*/ 2147483647 h 792"/>
                    <a:gd name="T44" fmla="*/ 2147483647 w 1248"/>
                    <a:gd name="T45" fmla="*/ 2147483647 h 792"/>
                    <a:gd name="T46" fmla="*/ 2147483647 w 1248"/>
                    <a:gd name="T47" fmla="*/ 2147483647 h 792"/>
                    <a:gd name="T48" fmla="*/ 2147483647 w 1248"/>
                    <a:gd name="T49" fmla="*/ 2147483647 h 792"/>
                    <a:gd name="T50" fmla="*/ 2147483647 w 1248"/>
                    <a:gd name="T51" fmla="*/ 2147483647 h 792"/>
                    <a:gd name="T52" fmla="*/ 2147483647 w 1248"/>
                    <a:gd name="T53" fmla="*/ 2147483647 h 792"/>
                    <a:gd name="T54" fmla="*/ 2147483647 w 1248"/>
                    <a:gd name="T55" fmla="*/ 2147483647 h 792"/>
                    <a:gd name="T56" fmla="*/ 2147483647 w 1248"/>
                    <a:gd name="T57" fmla="*/ 2147483647 h 792"/>
                    <a:gd name="T58" fmla="*/ 2147483647 w 1248"/>
                    <a:gd name="T59" fmla="*/ 2147483647 h 792"/>
                    <a:gd name="T60" fmla="*/ 2147483647 w 1248"/>
                    <a:gd name="T61" fmla="*/ 2147483647 h 792"/>
                    <a:gd name="T62" fmla="*/ 2147483647 w 1248"/>
                    <a:gd name="T63" fmla="*/ 2147483647 h 792"/>
                    <a:gd name="T64" fmla="*/ 2147483647 w 1248"/>
                    <a:gd name="T65" fmla="*/ 2147483647 h 792"/>
                    <a:gd name="T66" fmla="*/ 2147483647 w 1248"/>
                    <a:gd name="T67" fmla="*/ 2147483647 h 792"/>
                    <a:gd name="T68" fmla="*/ 2147483647 w 1248"/>
                    <a:gd name="T69" fmla="*/ 2147483647 h 792"/>
                    <a:gd name="T70" fmla="*/ 2147483647 w 1248"/>
                    <a:gd name="T71" fmla="*/ 2147483647 h 792"/>
                    <a:gd name="T72" fmla="*/ 2147483647 w 1248"/>
                    <a:gd name="T73" fmla="*/ 2147483647 h 792"/>
                    <a:gd name="T74" fmla="*/ 2147483647 w 1248"/>
                    <a:gd name="T75" fmla="*/ 2147483647 h 792"/>
                    <a:gd name="T76" fmla="*/ 2147483647 w 1248"/>
                    <a:gd name="T77" fmla="*/ 2147483647 h 792"/>
                    <a:gd name="T78" fmla="*/ 2147483647 w 1248"/>
                    <a:gd name="T79" fmla="*/ 2147483647 h 792"/>
                    <a:gd name="T80" fmla="*/ 2147483647 w 1248"/>
                    <a:gd name="T81" fmla="*/ 2147483647 h 792"/>
                    <a:gd name="T82" fmla="*/ 2147483647 w 1248"/>
                    <a:gd name="T83" fmla="*/ 2147483647 h 79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48"/>
                    <a:gd name="T127" fmla="*/ 0 h 792"/>
                    <a:gd name="T128" fmla="*/ 1248 w 1248"/>
                    <a:gd name="T129" fmla="*/ 792 h 79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48" h="792">
                      <a:moveTo>
                        <a:pt x="60" y="792"/>
                      </a:moveTo>
                      <a:lnTo>
                        <a:pt x="1248" y="734"/>
                      </a:lnTo>
                      <a:lnTo>
                        <a:pt x="1164" y="0"/>
                      </a:lnTo>
                      <a:lnTo>
                        <a:pt x="0" y="38"/>
                      </a:lnTo>
                      <a:lnTo>
                        <a:pt x="12" y="212"/>
                      </a:lnTo>
                      <a:lnTo>
                        <a:pt x="18" y="218"/>
                      </a:lnTo>
                      <a:lnTo>
                        <a:pt x="22" y="218"/>
                      </a:lnTo>
                      <a:lnTo>
                        <a:pt x="26" y="218"/>
                      </a:lnTo>
                      <a:lnTo>
                        <a:pt x="32" y="220"/>
                      </a:lnTo>
                      <a:lnTo>
                        <a:pt x="38" y="224"/>
                      </a:lnTo>
                      <a:lnTo>
                        <a:pt x="44" y="226"/>
                      </a:lnTo>
                      <a:lnTo>
                        <a:pt x="60" y="228"/>
                      </a:lnTo>
                      <a:lnTo>
                        <a:pt x="68" y="230"/>
                      </a:lnTo>
                      <a:lnTo>
                        <a:pt x="72" y="234"/>
                      </a:lnTo>
                      <a:lnTo>
                        <a:pt x="76" y="236"/>
                      </a:lnTo>
                      <a:lnTo>
                        <a:pt x="78" y="240"/>
                      </a:lnTo>
                      <a:lnTo>
                        <a:pt x="78" y="244"/>
                      </a:lnTo>
                      <a:lnTo>
                        <a:pt x="76" y="250"/>
                      </a:lnTo>
                      <a:lnTo>
                        <a:pt x="72" y="254"/>
                      </a:lnTo>
                      <a:lnTo>
                        <a:pt x="68" y="256"/>
                      </a:lnTo>
                      <a:lnTo>
                        <a:pt x="62" y="258"/>
                      </a:lnTo>
                      <a:lnTo>
                        <a:pt x="60" y="258"/>
                      </a:lnTo>
                      <a:lnTo>
                        <a:pt x="58" y="258"/>
                      </a:lnTo>
                      <a:lnTo>
                        <a:pt x="54" y="264"/>
                      </a:lnTo>
                      <a:lnTo>
                        <a:pt x="52" y="272"/>
                      </a:lnTo>
                      <a:lnTo>
                        <a:pt x="50" y="286"/>
                      </a:lnTo>
                      <a:lnTo>
                        <a:pt x="46" y="294"/>
                      </a:lnTo>
                      <a:lnTo>
                        <a:pt x="40" y="302"/>
                      </a:lnTo>
                      <a:lnTo>
                        <a:pt x="32" y="310"/>
                      </a:lnTo>
                      <a:lnTo>
                        <a:pt x="24" y="312"/>
                      </a:lnTo>
                      <a:lnTo>
                        <a:pt x="20" y="316"/>
                      </a:lnTo>
                      <a:lnTo>
                        <a:pt x="60" y="792"/>
                      </a:lnTo>
                      <a:close/>
                    </a:path>
                  </a:pathLst>
                </a:custGeom>
                <a:gradFill rotWithShape="1">
                  <a:gsLst>
                    <a:gs pos="0">
                      <a:srgbClr val="5AF300"/>
                    </a:gs>
                    <a:gs pos="100000">
                      <a:srgbClr val="208A00"/>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r>
                    <a:rPr lang="zh-CN" altLang="en-US" sz="2000" b="1" dirty="0">
                      <a:solidFill>
                        <a:schemeClr val="bg1"/>
                      </a:solidFill>
                      <a:latin typeface="华文新魏" pitchFamily="2" charset="-122"/>
                      <a:ea typeface="华文新魏" pitchFamily="2" charset="-122"/>
                    </a:rPr>
                    <a:t>检验人员自身素质的高低，对能否完成其职能，起着关键作用。</a:t>
                  </a:r>
                  <a:endParaRPr lang="en-US" sz="2000" b="1" dirty="0">
                    <a:solidFill>
                      <a:schemeClr val="bg1"/>
                    </a:solidFill>
                    <a:latin typeface="华文新魏" pitchFamily="2" charset="-122"/>
                    <a:ea typeface="华文新魏" pitchFamily="2" charset="-122"/>
                  </a:endParaRPr>
                </a:p>
              </p:txBody>
            </p:sp>
          </p:grpSp>
          <p:grpSp>
            <p:nvGrpSpPr>
              <p:cNvPr id="60429" name="Gruppe 20"/>
              <p:cNvGrpSpPr>
                <a:grpSpLocks/>
              </p:cNvGrpSpPr>
              <p:nvPr/>
            </p:nvGrpSpPr>
            <p:grpSpPr bwMode="auto">
              <a:xfrm>
                <a:off x="1477963" y="1831975"/>
                <a:ext cx="400050" cy="1581150"/>
                <a:chOff x="8945563" y="-3140075"/>
                <a:chExt cx="400050" cy="1581150"/>
              </a:xfrm>
            </p:grpSpPr>
            <p:sp>
              <p:nvSpPr>
                <p:cNvPr id="60431" name="Freeform 56"/>
                <p:cNvSpPr>
                  <a:spLocks/>
                </p:cNvSpPr>
                <p:nvPr/>
              </p:nvSpPr>
              <p:spPr bwMode="auto">
                <a:xfrm>
                  <a:off x="8945563" y="-3140075"/>
                  <a:ext cx="241300" cy="768350"/>
                </a:xfrm>
                <a:custGeom>
                  <a:avLst/>
                  <a:gdLst>
                    <a:gd name="T0" fmla="*/ 2147483647 w 152"/>
                    <a:gd name="T1" fmla="*/ 2147483647 h 484"/>
                    <a:gd name="T2" fmla="*/ 2147483647 w 152"/>
                    <a:gd name="T3" fmla="*/ 2147483647 h 484"/>
                    <a:gd name="T4" fmla="*/ 2147483647 w 152"/>
                    <a:gd name="T5" fmla="*/ 2147483647 h 484"/>
                    <a:gd name="T6" fmla="*/ 2147483647 w 152"/>
                    <a:gd name="T7" fmla="*/ 2147483647 h 484"/>
                    <a:gd name="T8" fmla="*/ 2147483647 w 152"/>
                    <a:gd name="T9" fmla="*/ 2147483647 h 484"/>
                    <a:gd name="T10" fmla="*/ 2147483647 w 152"/>
                    <a:gd name="T11" fmla="*/ 2147483647 h 484"/>
                    <a:gd name="T12" fmla="*/ 2147483647 w 152"/>
                    <a:gd name="T13" fmla="*/ 2147483647 h 484"/>
                    <a:gd name="T14" fmla="*/ 2147483647 w 152"/>
                    <a:gd name="T15" fmla="*/ 2147483647 h 484"/>
                    <a:gd name="T16" fmla="*/ 2147483647 w 152"/>
                    <a:gd name="T17" fmla="*/ 2147483647 h 484"/>
                    <a:gd name="T18" fmla="*/ 2147483647 w 152"/>
                    <a:gd name="T19" fmla="*/ 2147483647 h 484"/>
                    <a:gd name="T20" fmla="*/ 2147483647 w 152"/>
                    <a:gd name="T21" fmla="*/ 2147483647 h 484"/>
                    <a:gd name="T22" fmla="*/ 2147483647 w 152"/>
                    <a:gd name="T23" fmla="*/ 2147483647 h 484"/>
                    <a:gd name="T24" fmla="*/ 2147483647 w 152"/>
                    <a:gd name="T25" fmla="*/ 2147483647 h 484"/>
                    <a:gd name="T26" fmla="*/ 2147483647 w 152"/>
                    <a:gd name="T27" fmla="*/ 2147483647 h 484"/>
                    <a:gd name="T28" fmla="*/ 2147483647 w 152"/>
                    <a:gd name="T29" fmla="*/ 2147483647 h 484"/>
                    <a:gd name="T30" fmla="*/ 2147483647 w 152"/>
                    <a:gd name="T31" fmla="*/ 2147483647 h 484"/>
                    <a:gd name="T32" fmla="*/ 2147483647 w 152"/>
                    <a:gd name="T33" fmla="*/ 2147483647 h 484"/>
                    <a:gd name="T34" fmla="*/ 2147483647 w 152"/>
                    <a:gd name="T35" fmla="*/ 2147483647 h 484"/>
                    <a:gd name="T36" fmla="*/ 2147483647 w 152"/>
                    <a:gd name="T37" fmla="*/ 2147483647 h 484"/>
                    <a:gd name="T38" fmla="*/ 2147483647 w 152"/>
                    <a:gd name="T39" fmla="*/ 2147483647 h 484"/>
                    <a:gd name="T40" fmla="*/ 2147483647 w 152"/>
                    <a:gd name="T41" fmla="*/ 2147483647 h 484"/>
                    <a:gd name="T42" fmla="*/ 2147483647 w 152"/>
                    <a:gd name="T43" fmla="*/ 2147483647 h 484"/>
                    <a:gd name="T44" fmla="*/ 2147483647 w 152"/>
                    <a:gd name="T45" fmla="*/ 2147483647 h 484"/>
                    <a:gd name="T46" fmla="*/ 2147483647 w 152"/>
                    <a:gd name="T47" fmla="*/ 2147483647 h 484"/>
                    <a:gd name="T48" fmla="*/ 2147483647 w 152"/>
                    <a:gd name="T49" fmla="*/ 2147483647 h 484"/>
                    <a:gd name="T50" fmla="*/ 2147483647 w 152"/>
                    <a:gd name="T51" fmla="*/ 2147483647 h 484"/>
                    <a:gd name="T52" fmla="*/ 2147483647 w 152"/>
                    <a:gd name="T53" fmla="*/ 2147483647 h 484"/>
                    <a:gd name="T54" fmla="*/ 2147483647 w 152"/>
                    <a:gd name="T55" fmla="*/ 2147483647 h 484"/>
                    <a:gd name="T56" fmla="*/ 0 w 152"/>
                    <a:gd name="T57" fmla="*/ 2147483647 h 484"/>
                    <a:gd name="T58" fmla="*/ 2147483647 w 152"/>
                    <a:gd name="T59" fmla="*/ 2147483647 h 484"/>
                    <a:gd name="T60" fmla="*/ 2147483647 w 152"/>
                    <a:gd name="T61" fmla="*/ 2147483647 h 484"/>
                    <a:gd name="T62" fmla="*/ 2147483647 w 152"/>
                    <a:gd name="T63" fmla="*/ 2147483647 h 484"/>
                    <a:gd name="T64" fmla="*/ 2147483647 w 152"/>
                    <a:gd name="T65" fmla="*/ 0 h 484"/>
                    <a:gd name="T66" fmla="*/ 2147483647 w 152"/>
                    <a:gd name="T67" fmla="*/ 0 h 4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2"/>
                    <a:gd name="T103" fmla="*/ 0 h 484"/>
                    <a:gd name="T104" fmla="*/ 152 w 152"/>
                    <a:gd name="T105" fmla="*/ 484 h 4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2" h="484">
                      <a:moveTo>
                        <a:pt x="30" y="2"/>
                      </a:moveTo>
                      <a:lnTo>
                        <a:pt x="30" y="2"/>
                      </a:lnTo>
                      <a:lnTo>
                        <a:pt x="24" y="4"/>
                      </a:lnTo>
                      <a:lnTo>
                        <a:pt x="18" y="8"/>
                      </a:lnTo>
                      <a:lnTo>
                        <a:pt x="14" y="12"/>
                      </a:lnTo>
                      <a:lnTo>
                        <a:pt x="12" y="18"/>
                      </a:lnTo>
                      <a:lnTo>
                        <a:pt x="10" y="24"/>
                      </a:lnTo>
                      <a:lnTo>
                        <a:pt x="12" y="34"/>
                      </a:lnTo>
                      <a:lnTo>
                        <a:pt x="18" y="56"/>
                      </a:lnTo>
                      <a:lnTo>
                        <a:pt x="34" y="88"/>
                      </a:lnTo>
                      <a:lnTo>
                        <a:pt x="46" y="104"/>
                      </a:lnTo>
                      <a:lnTo>
                        <a:pt x="58" y="122"/>
                      </a:lnTo>
                      <a:lnTo>
                        <a:pt x="74" y="140"/>
                      </a:lnTo>
                      <a:lnTo>
                        <a:pt x="92" y="160"/>
                      </a:lnTo>
                      <a:lnTo>
                        <a:pt x="112" y="180"/>
                      </a:lnTo>
                      <a:lnTo>
                        <a:pt x="138" y="204"/>
                      </a:lnTo>
                      <a:lnTo>
                        <a:pt x="120" y="230"/>
                      </a:lnTo>
                      <a:lnTo>
                        <a:pt x="118" y="232"/>
                      </a:lnTo>
                      <a:lnTo>
                        <a:pt x="118" y="234"/>
                      </a:lnTo>
                      <a:lnTo>
                        <a:pt x="120" y="236"/>
                      </a:lnTo>
                      <a:lnTo>
                        <a:pt x="132" y="248"/>
                      </a:lnTo>
                      <a:lnTo>
                        <a:pt x="142" y="258"/>
                      </a:lnTo>
                      <a:lnTo>
                        <a:pt x="146" y="264"/>
                      </a:lnTo>
                      <a:lnTo>
                        <a:pt x="148" y="270"/>
                      </a:lnTo>
                      <a:lnTo>
                        <a:pt x="150" y="278"/>
                      </a:lnTo>
                      <a:lnTo>
                        <a:pt x="152" y="284"/>
                      </a:lnTo>
                      <a:lnTo>
                        <a:pt x="152" y="286"/>
                      </a:lnTo>
                      <a:lnTo>
                        <a:pt x="150" y="288"/>
                      </a:lnTo>
                      <a:lnTo>
                        <a:pt x="148" y="294"/>
                      </a:lnTo>
                      <a:lnTo>
                        <a:pt x="146" y="308"/>
                      </a:lnTo>
                      <a:lnTo>
                        <a:pt x="144" y="358"/>
                      </a:lnTo>
                      <a:lnTo>
                        <a:pt x="144" y="388"/>
                      </a:lnTo>
                      <a:lnTo>
                        <a:pt x="144" y="420"/>
                      </a:lnTo>
                      <a:lnTo>
                        <a:pt x="146" y="450"/>
                      </a:lnTo>
                      <a:lnTo>
                        <a:pt x="150" y="480"/>
                      </a:lnTo>
                      <a:lnTo>
                        <a:pt x="146" y="484"/>
                      </a:lnTo>
                      <a:lnTo>
                        <a:pt x="140" y="484"/>
                      </a:lnTo>
                      <a:lnTo>
                        <a:pt x="118" y="390"/>
                      </a:lnTo>
                      <a:lnTo>
                        <a:pt x="94" y="296"/>
                      </a:lnTo>
                      <a:lnTo>
                        <a:pt x="82" y="250"/>
                      </a:lnTo>
                      <a:lnTo>
                        <a:pt x="66" y="202"/>
                      </a:lnTo>
                      <a:lnTo>
                        <a:pt x="50" y="158"/>
                      </a:lnTo>
                      <a:lnTo>
                        <a:pt x="30" y="114"/>
                      </a:lnTo>
                      <a:lnTo>
                        <a:pt x="18" y="92"/>
                      </a:lnTo>
                      <a:lnTo>
                        <a:pt x="6" y="68"/>
                      </a:lnTo>
                      <a:lnTo>
                        <a:pt x="2" y="58"/>
                      </a:lnTo>
                      <a:lnTo>
                        <a:pt x="0" y="44"/>
                      </a:lnTo>
                      <a:lnTo>
                        <a:pt x="0" y="32"/>
                      </a:lnTo>
                      <a:lnTo>
                        <a:pt x="2" y="18"/>
                      </a:lnTo>
                      <a:lnTo>
                        <a:pt x="10" y="8"/>
                      </a:lnTo>
                      <a:lnTo>
                        <a:pt x="12" y="4"/>
                      </a:lnTo>
                      <a:lnTo>
                        <a:pt x="10" y="2"/>
                      </a:lnTo>
                      <a:lnTo>
                        <a:pt x="12" y="2"/>
                      </a:lnTo>
                      <a:lnTo>
                        <a:pt x="14" y="0"/>
                      </a:lnTo>
                      <a:lnTo>
                        <a:pt x="26" y="0"/>
                      </a:lnTo>
                      <a:lnTo>
                        <a:pt x="32" y="0"/>
                      </a:lnTo>
                      <a:lnTo>
                        <a:pt x="30" y="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p>
              </p:txBody>
            </p:sp>
            <p:sp>
              <p:nvSpPr>
                <p:cNvPr id="60432" name="Freeform 57"/>
                <p:cNvSpPr>
                  <a:spLocks/>
                </p:cNvSpPr>
                <p:nvPr/>
              </p:nvSpPr>
              <p:spPr bwMode="auto">
                <a:xfrm>
                  <a:off x="9301163" y="-2806700"/>
                  <a:ext cx="44450" cy="66675"/>
                </a:xfrm>
                <a:custGeom>
                  <a:avLst/>
                  <a:gdLst>
                    <a:gd name="T0" fmla="*/ 0 w 28"/>
                    <a:gd name="T1" fmla="*/ 2147483647 h 42"/>
                    <a:gd name="T2" fmla="*/ 0 w 28"/>
                    <a:gd name="T3" fmla="*/ 2147483647 h 42"/>
                    <a:gd name="T4" fmla="*/ 2147483647 w 28"/>
                    <a:gd name="T5" fmla="*/ 2147483647 h 42"/>
                    <a:gd name="T6" fmla="*/ 2147483647 w 28"/>
                    <a:gd name="T7" fmla="*/ 2147483647 h 42"/>
                    <a:gd name="T8" fmla="*/ 2147483647 w 28"/>
                    <a:gd name="T9" fmla="*/ 2147483647 h 42"/>
                    <a:gd name="T10" fmla="*/ 2147483647 w 28"/>
                    <a:gd name="T11" fmla="*/ 2147483647 h 42"/>
                    <a:gd name="T12" fmla="*/ 2147483647 w 28"/>
                    <a:gd name="T13" fmla="*/ 2147483647 h 42"/>
                    <a:gd name="T14" fmla="*/ 2147483647 w 28"/>
                    <a:gd name="T15" fmla="*/ 2147483647 h 42"/>
                    <a:gd name="T16" fmla="*/ 2147483647 w 28"/>
                    <a:gd name="T17" fmla="*/ 2147483647 h 42"/>
                    <a:gd name="T18" fmla="*/ 2147483647 w 28"/>
                    <a:gd name="T19" fmla="*/ 2147483647 h 42"/>
                    <a:gd name="T20" fmla="*/ 2147483647 w 28"/>
                    <a:gd name="T21" fmla="*/ 0 h 42"/>
                    <a:gd name="T22" fmla="*/ 2147483647 w 28"/>
                    <a:gd name="T23" fmla="*/ 0 h 42"/>
                    <a:gd name="T24" fmla="*/ 2147483647 w 28"/>
                    <a:gd name="T25" fmla="*/ 2147483647 h 42"/>
                    <a:gd name="T26" fmla="*/ 2147483647 w 28"/>
                    <a:gd name="T27" fmla="*/ 2147483647 h 42"/>
                    <a:gd name="T28" fmla="*/ 2147483647 w 28"/>
                    <a:gd name="T29" fmla="*/ 2147483647 h 42"/>
                    <a:gd name="T30" fmla="*/ 2147483647 w 28"/>
                    <a:gd name="T31" fmla="*/ 2147483647 h 42"/>
                    <a:gd name="T32" fmla="*/ 2147483647 w 28"/>
                    <a:gd name="T33" fmla="*/ 2147483647 h 42"/>
                    <a:gd name="T34" fmla="*/ 0 w 28"/>
                    <a:gd name="T35" fmla="*/ 2147483647 h 42"/>
                    <a:gd name="T36" fmla="*/ 0 w 28"/>
                    <a:gd name="T37" fmla="*/ 2147483647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8"/>
                    <a:gd name="T58" fmla="*/ 0 h 42"/>
                    <a:gd name="T59" fmla="*/ 28 w 28"/>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8" h="42">
                      <a:moveTo>
                        <a:pt x="0" y="10"/>
                      </a:moveTo>
                      <a:lnTo>
                        <a:pt x="0" y="10"/>
                      </a:lnTo>
                      <a:lnTo>
                        <a:pt x="10" y="24"/>
                      </a:lnTo>
                      <a:lnTo>
                        <a:pt x="16" y="32"/>
                      </a:lnTo>
                      <a:lnTo>
                        <a:pt x="18" y="42"/>
                      </a:lnTo>
                      <a:lnTo>
                        <a:pt x="24" y="40"/>
                      </a:lnTo>
                      <a:lnTo>
                        <a:pt x="24" y="30"/>
                      </a:lnTo>
                      <a:lnTo>
                        <a:pt x="24" y="20"/>
                      </a:lnTo>
                      <a:lnTo>
                        <a:pt x="24" y="10"/>
                      </a:lnTo>
                      <a:lnTo>
                        <a:pt x="28" y="0"/>
                      </a:lnTo>
                      <a:lnTo>
                        <a:pt x="22" y="0"/>
                      </a:lnTo>
                      <a:lnTo>
                        <a:pt x="16" y="2"/>
                      </a:lnTo>
                      <a:lnTo>
                        <a:pt x="14" y="4"/>
                      </a:lnTo>
                      <a:lnTo>
                        <a:pt x="10" y="6"/>
                      </a:lnTo>
                      <a:lnTo>
                        <a:pt x="0" y="1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p>
              </p:txBody>
            </p:sp>
            <p:sp>
              <p:nvSpPr>
                <p:cNvPr id="60433" name="Freeform 58"/>
                <p:cNvSpPr>
                  <a:spLocks/>
                </p:cNvSpPr>
                <p:nvPr/>
              </p:nvSpPr>
              <p:spPr bwMode="auto">
                <a:xfrm>
                  <a:off x="9263063" y="-2743200"/>
                  <a:ext cx="41275" cy="104775"/>
                </a:xfrm>
                <a:custGeom>
                  <a:avLst/>
                  <a:gdLst>
                    <a:gd name="T0" fmla="*/ 2147483647 w 26"/>
                    <a:gd name="T1" fmla="*/ 0 h 66"/>
                    <a:gd name="T2" fmla="*/ 2147483647 w 26"/>
                    <a:gd name="T3" fmla="*/ 0 h 66"/>
                    <a:gd name="T4" fmla="*/ 2147483647 w 26"/>
                    <a:gd name="T5" fmla="*/ 2147483647 h 66"/>
                    <a:gd name="T6" fmla="*/ 2147483647 w 26"/>
                    <a:gd name="T7" fmla="*/ 2147483647 h 66"/>
                    <a:gd name="T8" fmla="*/ 2147483647 w 26"/>
                    <a:gd name="T9" fmla="*/ 2147483647 h 66"/>
                    <a:gd name="T10" fmla="*/ 2147483647 w 26"/>
                    <a:gd name="T11" fmla="*/ 2147483647 h 66"/>
                    <a:gd name="T12" fmla="*/ 2147483647 w 26"/>
                    <a:gd name="T13" fmla="*/ 2147483647 h 66"/>
                    <a:gd name="T14" fmla="*/ 2147483647 w 26"/>
                    <a:gd name="T15" fmla="*/ 2147483647 h 66"/>
                    <a:gd name="T16" fmla="*/ 2147483647 w 26"/>
                    <a:gd name="T17" fmla="*/ 2147483647 h 66"/>
                    <a:gd name="T18" fmla="*/ 2147483647 w 26"/>
                    <a:gd name="T19" fmla="*/ 2147483647 h 66"/>
                    <a:gd name="T20" fmla="*/ 2147483647 w 26"/>
                    <a:gd name="T21" fmla="*/ 2147483647 h 66"/>
                    <a:gd name="T22" fmla="*/ 2147483647 w 26"/>
                    <a:gd name="T23" fmla="*/ 2147483647 h 66"/>
                    <a:gd name="T24" fmla="*/ 2147483647 w 26"/>
                    <a:gd name="T25" fmla="*/ 2147483647 h 66"/>
                    <a:gd name="T26" fmla="*/ 2147483647 w 26"/>
                    <a:gd name="T27" fmla="*/ 2147483647 h 66"/>
                    <a:gd name="T28" fmla="*/ 2147483647 w 26"/>
                    <a:gd name="T29" fmla="*/ 2147483647 h 66"/>
                    <a:gd name="T30" fmla="*/ 2147483647 w 26"/>
                    <a:gd name="T31" fmla="*/ 2147483647 h 66"/>
                    <a:gd name="T32" fmla="*/ 2147483647 w 26"/>
                    <a:gd name="T33" fmla="*/ 2147483647 h 66"/>
                    <a:gd name="T34" fmla="*/ 2147483647 w 26"/>
                    <a:gd name="T35" fmla="*/ 2147483647 h 66"/>
                    <a:gd name="T36" fmla="*/ 2147483647 w 26"/>
                    <a:gd name="T37" fmla="*/ 2147483647 h 66"/>
                    <a:gd name="T38" fmla="*/ 0 w 26"/>
                    <a:gd name="T39" fmla="*/ 2147483647 h 66"/>
                    <a:gd name="T40" fmla="*/ 0 w 26"/>
                    <a:gd name="T41" fmla="*/ 2147483647 h 66"/>
                    <a:gd name="T42" fmla="*/ 2147483647 w 26"/>
                    <a:gd name="T43" fmla="*/ 2147483647 h 66"/>
                    <a:gd name="T44" fmla="*/ 2147483647 w 26"/>
                    <a:gd name="T45" fmla="*/ 2147483647 h 66"/>
                    <a:gd name="T46" fmla="*/ 2147483647 w 26"/>
                    <a:gd name="T47" fmla="*/ 2147483647 h 66"/>
                    <a:gd name="T48" fmla="*/ 2147483647 w 26"/>
                    <a:gd name="T49" fmla="*/ 2147483647 h 66"/>
                    <a:gd name="T50" fmla="*/ 2147483647 w 26"/>
                    <a:gd name="T51" fmla="*/ 2147483647 h 66"/>
                    <a:gd name="T52" fmla="*/ 2147483647 w 26"/>
                    <a:gd name="T53" fmla="*/ 2147483647 h 66"/>
                    <a:gd name="T54" fmla="*/ 2147483647 w 26"/>
                    <a:gd name="T55" fmla="*/ 2147483647 h 66"/>
                    <a:gd name="T56" fmla="*/ 2147483647 w 26"/>
                    <a:gd name="T57" fmla="*/ 0 h 66"/>
                    <a:gd name="T58" fmla="*/ 2147483647 w 26"/>
                    <a:gd name="T59" fmla="*/ 0 h 66"/>
                    <a:gd name="T60" fmla="*/ 2147483647 w 26"/>
                    <a:gd name="T61" fmla="*/ 0 h 6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6"/>
                    <a:gd name="T94" fmla="*/ 0 h 66"/>
                    <a:gd name="T95" fmla="*/ 26 w 26"/>
                    <a:gd name="T96" fmla="*/ 66 h 6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6" h="66">
                      <a:moveTo>
                        <a:pt x="22" y="0"/>
                      </a:moveTo>
                      <a:lnTo>
                        <a:pt x="22" y="0"/>
                      </a:lnTo>
                      <a:lnTo>
                        <a:pt x="24" y="32"/>
                      </a:lnTo>
                      <a:lnTo>
                        <a:pt x="24" y="42"/>
                      </a:lnTo>
                      <a:lnTo>
                        <a:pt x="26" y="56"/>
                      </a:lnTo>
                      <a:lnTo>
                        <a:pt x="26" y="66"/>
                      </a:lnTo>
                      <a:lnTo>
                        <a:pt x="24" y="66"/>
                      </a:lnTo>
                      <a:lnTo>
                        <a:pt x="20" y="66"/>
                      </a:lnTo>
                      <a:lnTo>
                        <a:pt x="10" y="56"/>
                      </a:lnTo>
                      <a:lnTo>
                        <a:pt x="8" y="52"/>
                      </a:lnTo>
                      <a:lnTo>
                        <a:pt x="6" y="46"/>
                      </a:lnTo>
                      <a:lnTo>
                        <a:pt x="2" y="36"/>
                      </a:lnTo>
                      <a:lnTo>
                        <a:pt x="0" y="30"/>
                      </a:lnTo>
                      <a:lnTo>
                        <a:pt x="4" y="20"/>
                      </a:lnTo>
                      <a:lnTo>
                        <a:pt x="6" y="10"/>
                      </a:lnTo>
                      <a:lnTo>
                        <a:pt x="10" y="4"/>
                      </a:lnTo>
                      <a:lnTo>
                        <a:pt x="14" y="2"/>
                      </a:lnTo>
                      <a:lnTo>
                        <a:pt x="18" y="0"/>
                      </a:lnTo>
                      <a:lnTo>
                        <a:pt x="22"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p>
              </p:txBody>
            </p:sp>
            <p:sp>
              <p:nvSpPr>
                <p:cNvPr id="60434" name="Freeform 59"/>
                <p:cNvSpPr>
                  <a:spLocks/>
                </p:cNvSpPr>
                <p:nvPr/>
              </p:nvSpPr>
              <p:spPr bwMode="auto">
                <a:xfrm>
                  <a:off x="9174163" y="-1793875"/>
                  <a:ext cx="34925" cy="234950"/>
                </a:xfrm>
                <a:custGeom>
                  <a:avLst/>
                  <a:gdLst>
                    <a:gd name="T0" fmla="*/ 2147483647 w 22"/>
                    <a:gd name="T1" fmla="*/ 2147483647 h 148"/>
                    <a:gd name="T2" fmla="*/ 2147483647 w 22"/>
                    <a:gd name="T3" fmla="*/ 2147483647 h 148"/>
                    <a:gd name="T4" fmla="*/ 2147483647 w 22"/>
                    <a:gd name="T5" fmla="*/ 2147483647 h 148"/>
                    <a:gd name="T6" fmla="*/ 0 w 22"/>
                    <a:gd name="T7" fmla="*/ 2147483647 h 148"/>
                    <a:gd name="T8" fmla="*/ 0 w 22"/>
                    <a:gd name="T9" fmla="*/ 2147483647 h 148"/>
                    <a:gd name="T10" fmla="*/ 2147483647 w 22"/>
                    <a:gd name="T11" fmla="*/ 2147483647 h 148"/>
                    <a:gd name="T12" fmla="*/ 2147483647 w 22"/>
                    <a:gd name="T13" fmla="*/ 0 h 148"/>
                    <a:gd name="T14" fmla="*/ 2147483647 w 22"/>
                    <a:gd name="T15" fmla="*/ 2147483647 h 148"/>
                    <a:gd name="T16" fmla="*/ 0 60000 65536"/>
                    <a:gd name="T17" fmla="*/ 0 60000 65536"/>
                    <a:gd name="T18" fmla="*/ 0 60000 65536"/>
                    <a:gd name="T19" fmla="*/ 0 60000 65536"/>
                    <a:gd name="T20" fmla="*/ 0 60000 65536"/>
                    <a:gd name="T21" fmla="*/ 0 60000 65536"/>
                    <a:gd name="T22" fmla="*/ 0 60000 65536"/>
                    <a:gd name="T23" fmla="*/ 0 60000 65536"/>
                    <a:gd name="T24" fmla="*/ 0 w 22"/>
                    <a:gd name="T25" fmla="*/ 0 h 148"/>
                    <a:gd name="T26" fmla="*/ 22 w 22"/>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 h="148">
                      <a:moveTo>
                        <a:pt x="18" y="148"/>
                      </a:moveTo>
                      <a:lnTo>
                        <a:pt x="10" y="148"/>
                      </a:lnTo>
                      <a:lnTo>
                        <a:pt x="4" y="146"/>
                      </a:lnTo>
                      <a:lnTo>
                        <a:pt x="0" y="146"/>
                      </a:lnTo>
                      <a:lnTo>
                        <a:pt x="12" y="72"/>
                      </a:lnTo>
                      <a:lnTo>
                        <a:pt x="22" y="0"/>
                      </a:lnTo>
                      <a:lnTo>
                        <a:pt x="18" y="14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p>
              </p:txBody>
            </p:sp>
          </p:grpSp>
          <p:sp>
            <p:nvSpPr>
              <p:cNvPr id="11" name="Kombinationstegning 22"/>
              <p:cNvSpPr>
                <a:spLocks noChangeArrowheads="1"/>
              </p:cNvSpPr>
              <p:nvPr/>
            </p:nvSpPr>
            <p:spPr bwMode="auto">
              <a:xfrm>
                <a:off x="1639310" y="2142340"/>
                <a:ext cx="208380" cy="496579"/>
              </a:xfrm>
              <a:custGeom>
                <a:avLst/>
                <a:gdLst>
                  <a:gd name="T0" fmla="*/ 142077 w 209550"/>
                  <a:gd name="T1" fmla="*/ 124155 h 495300"/>
                  <a:gd name="T2" fmla="*/ 208380 w 209550"/>
                  <a:gd name="T3" fmla="*/ 248310 h 495300"/>
                  <a:gd name="T4" fmla="*/ 208380 w 209550"/>
                  <a:gd name="T5" fmla="*/ 429767 h 495300"/>
                  <a:gd name="T6" fmla="*/ 75775 w 209550"/>
                  <a:gd name="T7" fmla="*/ 496619 h 495300"/>
                  <a:gd name="T8" fmla="*/ 75775 w 209550"/>
                  <a:gd name="T9" fmla="*/ 496619 h 495300"/>
                  <a:gd name="T10" fmla="*/ 56831 w 209550"/>
                  <a:gd name="T11" fmla="*/ 152806 h 495300"/>
                  <a:gd name="T12" fmla="*/ 56831 w 209550"/>
                  <a:gd name="T13" fmla="*/ 114604 h 495300"/>
                  <a:gd name="T14" fmla="*/ 0 w 209550"/>
                  <a:gd name="T15" fmla="*/ 66852 h 495300"/>
                  <a:gd name="T16" fmla="*/ 47359 w 209550"/>
                  <a:gd name="T17" fmla="*/ 0 h 495300"/>
                  <a:gd name="T18" fmla="*/ 151549 w 209550"/>
                  <a:gd name="T19" fmla="*/ 19101 h 495300"/>
                  <a:gd name="T20" fmla="*/ 198908 w 209550"/>
                  <a:gd name="T21" fmla="*/ 66852 h 495300"/>
                  <a:gd name="T22" fmla="*/ 142077 w 209550"/>
                  <a:gd name="T23" fmla="*/ 124155 h 495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9550"/>
                  <a:gd name="T37" fmla="*/ 0 h 495300"/>
                  <a:gd name="T38" fmla="*/ 209550 w 209550"/>
                  <a:gd name="T39" fmla="*/ 495300 h 4953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9550" h="495300">
                    <a:moveTo>
                      <a:pt x="142875" y="123825"/>
                    </a:moveTo>
                    <a:lnTo>
                      <a:pt x="209550" y="247650"/>
                    </a:lnTo>
                    <a:lnTo>
                      <a:pt x="209550" y="428625"/>
                    </a:lnTo>
                    <a:lnTo>
                      <a:pt x="76200" y="495300"/>
                    </a:lnTo>
                    <a:lnTo>
                      <a:pt x="57150" y="152400"/>
                    </a:lnTo>
                    <a:lnTo>
                      <a:pt x="57150" y="114300"/>
                    </a:lnTo>
                    <a:lnTo>
                      <a:pt x="0" y="66675"/>
                    </a:lnTo>
                    <a:lnTo>
                      <a:pt x="47625" y="0"/>
                    </a:lnTo>
                    <a:lnTo>
                      <a:pt x="152400" y="19050"/>
                    </a:lnTo>
                    <a:lnTo>
                      <a:pt x="200025" y="66675"/>
                    </a:lnTo>
                    <a:lnTo>
                      <a:pt x="142875" y="123825"/>
                    </a:lnTo>
                    <a:close/>
                  </a:path>
                </a:pathLst>
              </a:custGeom>
              <a:gradFill rotWithShape="1">
                <a:gsLst>
                  <a:gs pos="0">
                    <a:srgbClr val="208A00"/>
                  </a:gs>
                  <a:gs pos="100000">
                    <a:srgbClr val="5AF300"/>
                  </a:gs>
                </a:gsLst>
                <a:lin ang="16200000" scaled="1"/>
              </a:gradFill>
              <a:ln w="9525">
                <a:noFill/>
                <a:miter lim="800000"/>
                <a:headEnd/>
                <a:tailEnd/>
              </a:ln>
              <a:effectLst>
                <a:outerShdw blurRad="63500" dist="38100" dir="2700000" algn="tl" rotWithShape="0">
                  <a:srgbClr val="000000">
                    <a:alpha val="39998"/>
                  </a:srgbClr>
                </a:outerShdw>
              </a:effectLst>
            </p:spPr>
            <p:txBody>
              <a:bodyPr anchor="ctr"/>
              <a:lstStyle/>
              <a:p>
                <a:pPr indent="-342900" algn="ctr">
                  <a:buFont typeface="Calibri" pitchFamily="-108" charset="0"/>
                  <a:buAutoNum type="arabicPeriod"/>
                  <a:defRPr/>
                </a:pPr>
                <a:endParaRPr lang="en-US" noProof="1">
                  <a:solidFill>
                    <a:srgbClr val="FFFFFF"/>
                  </a:solidFill>
                  <a:latin typeface="Calibri" pitchFamily="-108" charset="0"/>
                </a:endParaRPr>
              </a:p>
            </p:txBody>
          </p:sp>
        </p:grpSp>
        <p:sp>
          <p:nvSpPr>
            <p:cNvPr id="6" name="Ellipse 24"/>
            <p:cNvSpPr/>
            <p:nvPr/>
          </p:nvSpPr>
          <p:spPr bwMode="auto">
            <a:xfrm>
              <a:off x="268288" y="6215727"/>
              <a:ext cx="1517332" cy="442566"/>
            </a:xfrm>
            <a:prstGeom prst="ellipse">
              <a:avLst/>
            </a:prstGeom>
            <a:gradFill flip="none" rotWithShape="1">
              <a:gsLst>
                <a:gs pos="24000">
                  <a:sysClr val="windowText" lastClr="000000">
                    <a:alpha val="22000"/>
                  </a:sysClr>
                </a:gs>
                <a:gs pos="100000">
                  <a:sysClr val="window" lastClr="FFFFFF">
                    <a:alpha val="0"/>
                  </a:sysClr>
                </a:gs>
              </a:gsLst>
              <a:path path="shape">
                <a:fillToRect l="50000" t="50000" r="50000" b="50000"/>
              </a:path>
              <a:tileRect/>
            </a:gradFill>
            <a:ln w="9525" cap="flat" cmpd="sng" algn="ctr">
              <a:noFill/>
              <a:prstDash val="solid"/>
            </a:ln>
            <a:effectLst/>
          </p:spPr>
          <p:txBody>
            <a:bodyPr anchor="ctr"/>
            <a:lstStyle/>
            <a:p>
              <a:pPr algn="ctr" fontAlgn="auto">
                <a:spcBef>
                  <a:spcPts val="0"/>
                </a:spcBef>
                <a:spcAft>
                  <a:spcPts val="0"/>
                </a:spcAft>
                <a:defRPr/>
              </a:pPr>
              <a:endParaRPr lang="en-US" dirty="0">
                <a:solidFill>
                  <a:srgbClr val="FFFFFF"/>
                </a:solidFill>
                <a:latin typeface="Calibri" pitchFamily="-109" charset="0"/>
                <a:ea typeface="+mn-ea"/>
              </a:endParaRPr>
            </a:p>
          </p:txBody>
        </p:sp>
        <p:sp>
          <p:nvSpPr>
            <p:cNvPr id="7" name="Ellipse 25"/>
            <p:cNvSpPr/>
            <p:nvPr/>
          </p:nvSpPr>
          <p:spPr bwMode="auto">
            <a:xfrm>
              <a:off x="1238568" y="5945534"/>
              <a:ext cx="1517332" cy="442566"/>
            </a:xfrm>
            <a:prstGeom prst="ellipse">
              <a:avLst/>
            </a:prstGeom>
            <a:gradFill flip="none" rotWithShape="1">
              <a:gsLst>
                <a:gs pos="24000">
                  <a:sysClr val="windowText" lastClr="000000">
                    <a:alpha val="22000"/>
                  </a:sysClr>
                </a:gs>
                <a:gs pos="100000">
                  <a:sysClr val="window" lastClr="FFFFFF">
                    <a:alpha val="0"/>
                  </a:sysClr>
                </a:gs>
              </a:gsLst>
              <a:path path="shape">
                <a:fillToRect l="50000" t="50000" r="50000" b="50000"/>
              </a:path>
              <a:tileRect/>
            </a:gradFill>
            <a:ln w="9525" cap="flat" cmpd="sng" algn="ctr">
              <a:noFill/>
              <a:prstDash val="solid"/>
            </a:ln>
            <a:effectLst/>
          </p:spPr>
          <p:txBody>
            <a:bodyPr anchor="ctr"/>
            <a:lstStyle/>
            <a:p>
              <a:pPr algn="ctr" fontAlgn="auto">
                <a:spcBef>
                  <a:spcPts val="0"/>
                </a:spcBef>
                <a:spcAft>
                  <a:spcPts val="0"/>
                </a:spcAft>
                <a:defRPr/>
              </a:pPr>
              <a:endParaRPr lang="en-US" dirty="0">
                <a:solidFill>
                  <a:srgbClr val="FFFFFF"/>
                </a:solidFill>
                <a:latin typeface="Calibri" pitchFamily="-109" charset="0"/>
                <a:ea typeface="+mn-ea"/>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概念与术语</a:t>
            </a:r>
          </a:p>
        </p:txBody>
      </p:sp>
      <p:sp>
        <p:nvSpPr>
          <p:cNvPr id="4" name="内容占位符 2"/>
          <p:cNvSpPr>
            <a:spLocks noGrp="1"/>
          </p:cNvSpPr>
          <p:nvPr>
            <p:ph idx="1"/>
          </p:nvPr>
        </p:nvSpPr>
        <p:spPr>
          <a:xfrm>
            <a:off x="-76200" y="1066800"/>
            <a:ext cx="8610600" cy="5211763"/>
          </a:xfrm>
        </p:spPr>
        <p:txBody>
          <a:bodyPr/>
          <a:lstStyle/>
          <a:p>
            <a:pPr marL="685800" lvl="2" defTabSz="1200150" eaLnBrk="1" hangingPunct="1">
              <a:lnSpc>
                <a:spcPct val="90000"/>
              </a:lnSpc>
              <a:spcAft>
                <a:spcPct val="15000"/>
              </a:spcAft>
              <a:buFontTx/>
              <a:buChar char="••"/>
              <a:defRPr/>
            </a:pPr>
            <a:endParaRPr lang="en-US" altLang="zh-CN" sz="1800" kern="1200" dirty="0" smtClean="0">
              <a:solidFill>
                <a:srgbClr val="3333FF"/>
              </a:solidFill>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kern="1200" dirty="0" smtClean="0">
                <a:solidFill>
                  <a:srgbClr val="3333FF"/>
                </a:solidFill>
                <a:latin typeface="微软雅黑" pitchFamily="34" charset="-122"/>
                <a:ea typeface="微软雅黑" pitchFamily="34" charset="-122"/>
              </a:rPr>
              <a:t>关键特性</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如达不到设计要求或发生故障，可能迅速地导致型号或主要系统失效或对人身财产的安全造成严重危害的特性。</a:t>
            </a:r>
            <a:endParaRPr lang="en-US" altLang="zh-CN" sz="24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endParaRPr lang="en-US" altLang="zh-CN" sz="24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kern="1200" dirty="0" smtClean="0">
                <a:solidFill>
                  <a:srgbClr val="3333FF"/>
                </a:solidFill>
                <a:latin typeface="微软雅黑" pitchFamily="34" charset="-122"/>
                <a:ea typeface="微软雅黑" pitchFamily="34" charset="-122"/>
              </a:rPr>
              <a:t>重要特性</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如达不到设计要求或发生故障，可能导致产品不能完成预定的使命，但不会引起型号或主要系统失效的特性。</a:t>
            </a:r>
            <a:endParaRPr lang="en-US" altLang="zh-CN" sz="24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endParaRPr lang="zh-CN" altLang="en-US" sz="3200" dirty="0" smtClean="0">
              <a:latin typeface="微软雅黑" pitchFamily="34" charset="-122"/>
              <a:ea typeface="微软雅黑" pitchFamily="34" charset="-122"/>
            </a:endParaRPr>
          </a:p>
          <a:p>
            <a:pPr marL="0" indent="0" eaLnBrk="1" hangingPunct="1">
              <a:buFontTx/>
              <a:buNone/>
              <a:defRPr/>
            </a:pPr>
            <a:r>
              <a:rPr lang="en-US" altLang="zh-CN" sz="4000" dirty="0" smtClean="0">
                <a:latin typeface="微软雅黑" pitchFamily="34" charset="-122"/>
                <a:ea typeface="微软雅黑" pitchFamily="34" charset="-122"/>
              </a:rPr>
              <a:t>	</a:t>
            </a:r>
            <a:endParaRPr lang="zh-CN" altLang="en-US" sz="40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检验员资质及要求</a:t>
            </a:r>
            <a:endParaRPr lang="zh-CN" altLang="en-US" sz="2800" smtClean="0"/>
          </a:p>
        </p:txBody>
      </p:sp>
      <p:sp>
        <p:nvSpPr>
          <p:cNvPr id="9" name="文本占位符 8"/>
          <p:cNvSpPr>
            <a:spLocks noGrp="1"/>
          </p:cNvSpPr>
          <p:nvPr>
            <p:ph type="body" sz="half" idx="1"/>
          </p:nvPr>
        </p:nvSpPr>
        <p:spPr>
          <a:xfrm>
            <a:off x="304800" y="1219200"/>
            <a:ext cx="8305800" cy="4724400"/>
          </a:xfrm>
        </p:spPr>
        <p:txBody>
          <a:bodyPr/>
          <a:lstStyle/>
          <a:p>
            <a:pPr eaLnBrk="1" hangingPunct="1">
              <a:buFont typeface="Wingdings" pitchFamily="2" charset="2"/>
              <a:buChar char="p"/>
              <a:defRPr/>
            </a:pPr>
            <a:r>
              <a:rPr lang="zh-CN" altLang="en-US" sz="2800" dirty="0">
                <a:solidFill>
                  <a:srgbClr val="3333FF"/>
                </a:solidFill>
                <a:latin typeface="华文新魏" pitchFamily="2" charset="-122"/>
                <a:ea typeface="华文新魏" pitchFamily="2" charset="-122"/>
              </a:rPr>
              <a:t>检验</a:t>
            </a:r>
            <a:r>
              <a:rPr lang="zh-CN" altLang="en-US" sz="2800" dirty="0" smtClean="0">
                <a:solidFill>
                  <a:srgbClr val="3333FF"/>
                </a:solidFill>
                <a:latin typeface="华文新魏" pitchFamily="2" charset="-122"/>
                <a:ea typeface="华文新魏" pitchFamily="2" charset="-122"/>
              </a:rPr>
              <a:t>员培训内容要求</a:t>
            </a:r>
            <a:endParaRPr lang="en-US" altLang="zh-CN" sz="9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质量法律</a:t>
            </a:r>
            <a:r>
              <a:rPr lang="zh-CN" altLang="en-US" sz="2000" b="1" kern="1200" dirty="0" smtClean="0">
                <a:solidFill>
                  <a:srgbClr val="FF0000"/>
                </a:solidFill>
                <a:latin typeface="微软雅黑" pitchFamily="34" charset="-122"/>
                <a:ea typeface="微软雅黑" pitchFamily="34" charset="-122"/>
                <a:cs typeface="+mn-cs"/>
              </a:rPr>
              <a:t>法规</a:t>
            </a:r>
            <a:r>
              <a:rPr lang="zh-CN" altLang="en-US" sz="2000" kern="1200" dirty="0" smtClean="0">
                <a:latin typeface="微软雅黑" pitchFamily="34" charset="-122"/>
                <a:ea typeface="微软雅黑" pitchFamily="34" charset="-122"/>
                <a:cs typeface="+mn-cs"/>
              </a:rPr>
              <a:t>、团队的质量管理标准、制度、规定等。</a:t>
            </a:r>
            <a:endParaRPr lang="en-US" altLang="zh-CN" sz="20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质量检验专业</a:t>
            </a:r>
            <a:r>
              <a:rPr lang="zh-CN" altLang="en-US" sz="2000" b="1" kern="1200" dirty="0" smtClean="0">
                <a:solidFill>
                  <a:srgbClr val="FF0000"/>
                </a:solidFill>
                <a:latin typeface="微软雅黑" pitchFamily="34" charset="-122"/>
                <a:ea typeface="微软雅黑" pitchFamily="34" charset="-122"/>
                <a:cs typeface="+mn-cs"/>
              </a:rPr>
              <a:t>基础</a:t>
            </a:r>
            <a:r>
              <a:rPr lang="zh-CN" altLang="en-US" sz="2000" kern="1200" dirty="0" smtClean="0">
                <a:latin typeface="微软雅黑" pitchFamily="34" charset="-122"/>
                <a:ea typeface="微软雅黑" pitchFamily="34" charset="-122"/>
                <a:cs typeface="+mn-cs"/>
              </a:rPr>
              <a:t>知识。</a:t>
            </a:r>
            <a:endParaRPr lang="en-US" altLang="zh-CN" sz="20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检验工作岗位的应知、应会的基本知识和操作</a:t>
            </a:r>
            <a:r>
              <a:rPr lang="zh-CN" altLang="en-US" sz="2000" b="1" kern="1200" dirty="0" smtClean="0">
                <a:solidFill>
                  <a:srgbClr val="FF0000"/>
                </a:solidFill>
                <a:latin typeface="微软雅黑" pitchFamily="34" charset="-122"/>
                <a:ea typeface="微软雅黑" pitchFamily="34" charset="-122"/>
                <a:cs typeface="+mn-cs"/>
              </a:rPr>
              <a:t>技能</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cs typeface="+mn-cs"/>
              </a:rPr>
              <a:t>全面质量</a:t>
            </a:r>
            <a:r>
              <a:rPr lang="zh-CN" altLang="en-US" sz="2000" b="1" kern="1200" dirty="0" smtClean="0">
                <a:solidFill>
                  <a:srgbClr val="FF0000"/>
                </a:solidFill>
                <a:latin typeface="微软雅黑" pitchFamily="34" charset="-122"/>
                <a:ea typeface="微软雅黑" pitchFamily="34" charset="-122"/>
                <a:cs typeface="+mn-cs"/>
              </a:rPr>
              <a:t>管理</a:t>
            </a:r>
            <a:r>
              <a:rPr lang="zh-CN" altLang="en-US" sz="2000" kern="1200" dirty="0" smtClean="0">
                <a:latin typeface="微软雅黑" pitchFamily="34" charset="-122"/>
                <a:ea typeface="微软雅黑" pitchFamily="34" charset="-122"/>
                <a:cs typeface="+mn-cs"/>
              </a:rPr>
              <a:t>和</a:t>
            </a:r>
            <a:r>
              <a:rPr lang="zh-CN" altLang="en-US" sz="2000" b="1" kern="1200" dirty="0" smtClean="0">
                <a:solidFill>
                  <a:srgbClr val="FF0000"/>
                </a:solidFill>
                <a:latin typeface="微软雅黑" pitchFamily="34" charset="-122"/>
                <a:ea typeface="微软雅黑" pitchFamily="34" charset="-122"/>
                <a:cs typeface="+mn-cs"/>
              </a:rPr>
              <a:t>统计</a:t>
            </a:r>
            <a:r>
              <a:rPr lang="zh-CN" altLang="en-US" sz="2000" kern="1200" dirty="0" smtClean="0">
                <a:latin typeface="微软雅黑" pitchFamily="34" charset="-122"/>
                <a:ea typeface="微软雅黑" pitchFamily="34" charset="-122"/>
                <a:cs typeface="+mn-cs"/>
              </a:rPr>
              <a:t>技术的基本知识。</a:t>
            </a:r>
            <a:endParaRPr lang="en-US" altLang="zh-CN" sz="2000" kern="1200" dirty="0" smtClean="0">
              <a:latin typeface="微软雅黑" pitchFamily="34" charset="-122"/>
              <a:ea typeface="微软雅黑" pitchFamily="34" charset="-122"/>
              <a:cs typeface="+mn-cs"/>
            </a:endParaRPr>
          </a:p>
          <a:p>
            <a:pPr eaLnBrk="1" hangingPunct="1">
              <a:buFont typeface="Wingdings" pitchFamily="2" charset="2"/>
              <a:buChar char="p"/>
              <a:defRPr/>
            </a:pPr>
            <a:r>
              <a:rPr lang="zh-CN" altLang="en-US" sz="2800" dirty="0">
                <a:solidFill>
                  <a:srgbClr val="3333FF"/>
                </a:solidFill>
                <a:latin typeface="华文新魏" pitchFamily="2" charset="-122"/>
                <a:ea typeface="华文新魏" pitchFamily="2" charset="-122"/>
              </a:rPr>
              <a:t>检验员</a:t>
            </a:r>
            <a:r>
              <a:rPr lang="zh-CN" altLang="en-US" sz="2800" dirty="0" smtClean="0">
                <a:solidFill>
                  <a:srgbClr val="3333FF"/>
                </a:solidFill>
                <a:latin typeface="华文新魏" pitchFamily="2" charset="-122"/>
                <a:ea typeface="华文新魏" pitchFamily="2" charset="-122"/>
              </a:rPr>
              <a:t>培训管理要求</a:t>
            </a:r>
            <a:endParaRPr lang="en-US" altLang="zh-CN" sz="9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000" b="1" kern="1200" dirty="0" smtClean="0">
                <a:solidFill>
                  <a:srgbClr val="FF0000"/>
                </a:solidFill>
                <a:latin typeface="微软雅黑" pitchFamily="34" charset="-122"/>
                <a:ea typeface="微软雅黑" pitchFamily="34" charset="-122"/>
              </a:rPr>
              <a:t>专人</a:t>
            </a:r>
            <a:r>
              <a:rPr lang="zh-CN" altLang="en-US" sz="2000" kern="1200" dirty="0" smtClean="0">
                <a:latin typeface="微软雅黑" pitchFamily="34" charset="-122"/>
                <a:ea typeface="微软雅黑" pitchFamily="34" charset="-122"/>
              </a:rPr>
              <a:t>负责组织培训工作。检验员培训应列入团队人员</a:t>
            </a:r>
            <a:r>
              <a:rPr lang="zh-CN" altLang="en-US" sz="2000" b="1" kern="1200" dirty="0" smtClean="0">
                <a:solidFill>
                  <a:srgbClr val="FF0000"/>
                </a:solidFill>
                <a:latin typeface="微软雅黑" pitchFamily="34" charset="-122"/>
                <a:ea typeface="微软雅黑" pitchFamily="34" charset="-122"/>
              </a:rPr>
              <a:t>培训计划</a:t>
            </a:r>
            <a:r>
              <a:rPr lang="zh-CN" altLang="en-US" sz="2000" kern="1200" dirty="0" smtClean="0">
                <a:latin typeface="微软雅黑" pitchFamily="34" charset="-122"/>
                <a:ea typeface="微软雅黑" pitchFamily="34" charset="-122"/>
              </a:rPr>
              <a:t>。</a:t>
            </a:r>
            <a:endParaRPr lang="en-US" altLang="zh-CN" sz="20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rPr>
              <a:t>师资团队能满足培训要求，培训前编制培训计划和培训教材。</a:t>
            </a:r>
            <a:endParaRPr lang="en-US" altLang="zh-CN" sz="20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rPr>
              <a:t>形式可以多样，但要有严格的</a:t>
            </a:r>
            <a:r>
              <a:rPr lang="zh-CN" altLang="en-US" sz="2000" b="1" kern="1200" dirty="0" smtClean="0">
                <a:solidFill>
                  <a:srgbClr val="FF0000"/>
                </a:solidFill>
                <a:latin typeface="微软雅黑" pitchFamily="34" charset="-122"/>
                <a:ea typeface="微软雅黑" pitchFamily="34" charset="-122"/>
              </a:rPr>
              <a:t>管理制度</a:t>
            </a:r>
            <a:r>
              <a:rPr lang="zh-CN" altLang="en-US" sz="2000" kern="1200" dirty="0" smtClean="0">
                <a:latin typeface="微软雅黑" pitchFamily="34" charset="-122"/>
                <a:ea typeface="微软雅黑" pitchFamily="34" charset="-122"/>
              </a:rPr>
              <a:t>。</a:t>
            </a:r>
            <a:endParaRPr lang="en-US" altLang="zh-CN" sz="2000" kern="1200" dirty="0" smtClean="0">
              <a:latin typeface="微软雅黑" pitchFamily="34" charset="-122"/>
              <a:ea typeface="微软雅黑" pitchFamily="34" charset="-122"/>
            </a:endParaRPr>
          </a:p>
          <a:p>
            <a:pPr lvl="1">
              <a:lnSpc>
                <a:spcPct val="150000"/>
              </a:lnSpc>
              <a:spcBef>
                <a:spcPct val="0"/>
              </a:spcBef>
              <a:buFont typeface="Wingdings" pitchFamily="2" charset="2"/>
              <a:buChar char="Ø"/>
              <a:defRPr/>
            </a:pPr>
            <a:r>
              <a:rPr lang="zh-CN" altLang="en-US" sz="2000" kern="1200" dirty="0" smtClean="0">
                <a:latin typeface="微软雅黑" pitchFamily="34" charset="-122"/>
                <a:ea typeface="微软雅黑" pitchFamily="34" charset="-122"/>
              </a:rPr>
              <a:t>培训考试</a:t>
            </a:r>
            <a:r>
              <a:rPr lang="zh-CN" altLang="en-US" sz="2000" b="1" kern="1200" dirty="0" smtClean="0">
                <a:solidFill>
                  <a:srgbClr val="FF0000"/>
                </a:solidFill>
                <a:latin typeface="微软雅黑" pitchFamily="34" charset="-122"/>
                <a:ea typeface="微软雅黑" pitchFamily="34" charset="-122"/>
              </a:rPr>
              <a:t>成绩</a:t>
            </a:r>
            <a:r>
              <a:rPr lang="zh-CN" altLang="en-US" sz="2000" kern="1200" dirty="0" smtClean="0">
                <a:latin typeface="微软雅黑" pitchFamily="34" charset="-122"/>
                <a:ea typeface="微软雅黑" pitchFamily="34" charset="-122"/>
              </a:rPr>
              <a:t>纳入检验员工作考核中，并记录在培训档案中。</a:t>
            </a:r>
            <a:endParaRPr lang="en-US" altLang="zh-CN" sz="1800" kern="1200" dirty="0">
              <a:latin typeface="微软雅黑" pitchFamily="34" charset="-122"/>
              <a:ea typeface="微软雅黑" pitchFamily="34" charset="-122"/>
            </a:endParaRPr>
          </a:p>
          <a:p>
            <a:pPr lvl="1">
              <a:lnSpc>
                <a:spcPct val="150000"/>
              </a:lnSpc>
              <a:spcBef>
                <a:spcPct val="0"/>
              </a:spcBef>
              <a:buFont typeface="Wingdings" pitchFamily="2" charset="2"/>
              <a:buChar char="Ø"/>
              <a:defRPr/>
            </a:pPr>
            <a:endParaRPr lang="en-US" altLang="zh-CN" sz="1800" kern="1200" dirty="0" smtClean="0">
              <a:latin typeface="微软雅黑" pitchFamily="34" charset="-122"/>
              <a:ea typeface="微软雅黑" pitchFamily="34" charset="-122"/>
              <a:cs typeface="+mn-cs"/>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检验印章</a:t>
            </a:r>
            <a:endParaRPr lang="zh-CN" altLang="en-US" sz="2800" smtClean="0"/>
          </a:p>
        </p:txBody>
      </p:sp>
      <p:grpSp>
        <p:nvGrpSpPr>
          <p:cNvPr id="62467" name="Group 2"/>
          <p:cNvGrpSpPr>
            <a:grpSpLocks/>
          </p:cNvGrpSpPr>
          <p:nvPr/>
        </p:nvGrpSpPr>
        <p:grpSpPr bwMode="auto">
          <a:xfrm>
            <a:off x="1765300" y="2547938"/>
            <a:ext cx="2295525" cy="3432175"/>
            <a:chOff x="0" y="0"/>
            <a:chExt cx="1161" cy="1737"/>
          </a:xfrm>
        </p:grpSpPr>
        <p:grpSp>
          <p:nvGrpSpPr>
            <p:cNvPr id="62481" name="Group 3"/>
            <p:cNvGrpSpPr>
              <a:grpSpLocks/>
            </p:cNvGrpSpPr>
            <p:nvPr/>
          </p:nvGrpSpPr>
          <p:grpSpPr bwMode="auto">
            <a:xfrm>
              <a:off x="0" y="1046"/>
              <a:ext cx="1161" cy="691"/>
              <a:chOff x="0" y="0"/>
              <a:chExt cx="1161" cy="1539"/>
            </a:xfrm>
          </p:grpSpPr>
          <p:sp>
            <p:nvSpPr>
              <p:cNvPr id="62488" name="Oval 4"/>
              <p:cNvSpPr>
                <a:spLocks noChangeArrowheads="1"/>
              </p:cNvSpPr>
              <p:nvPr/>
            </p:nvSpPr>
            <p:spPr bwMode="auto">
              <a:xfrm>
                <a:off x="0" y="1166"/>
                <a:ext cx="1159" cy="362"/>
              </a:xfrm>
              <a:prstGeom prst="ellipse">
                <a:avLst/>
              </a:prstGeom>
              <a:gradFill rotWithShape="1">
                <a:gsLst>
                  <a:gs pos="0">
                    <a:srgbClr val="C1CF9D"/>
                  </a:gs>
                  <a:gs pos="50000">
                    <a:srgbClr val="E5EBD5"/>
                  </a:gs>
                  <a:gs pos="100000">
                    <a:srgbClr val="C1CF9D"/>
                  </a:gs>
                </a:gsLst>
                <a:lin ang="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 name="AutoShape 5"/>
              <p:cNvSpPr>
                <a:spLocks noChangeArrowheads="1"/>
              </p:cNvSpPr>
              <p:nvPr/>
            </p:nvSpPr>
            <p:spPr bwMode="auto">
              <a:xfrm>
                <a:off x="2" y="0"/>
                <a:ext cx="1159" cy="1539"/>
              </a:xfrm>
              <a:prstGeom prst="can">
                <a:avLst>
                  <a:gd name="adj" fmla="val 33197"/>
                </a:avLst>
              </a:prstGeom>
              <a:gradFill rotWithShape="1">
                <a:gsLst>
                  <a:gs pos="0">
                    <a:schemeClr val="accent1">
                      <a:gamma/>
                      <a:shade val="46275"/>
                      <a:invGamma/>
                    </a:schemeClr>
                  </a:gs>
                  <a:gs pos="50000">
                    <a:schemeClr val="accent1">
                      <a:alpha val="50000"/>
                    </a:schemeClr>
                  </a:gs>
                  <a:gs pos="100000">
                    <a:schemeClr val="accent1">
                      <a:gamma/>
                      <a:shade val="46275"/>
                      <a:invGamma/>
                    </a:schemeClr>
                  </a:gs>
                </a:gsLst>
                <a:lin ang="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grpSp>
        <p:grpSp>
          <p:nvGrpSpPr>
            <p:cNvPr id="62482" name="Group 6"/>
            <p:cNvGrpSpPr>
              <a:grpSpLocks/>
            </p:cNvGrpSpPr>
            <p:nvPr/>
          </p:nvGrpSpPr>
          <p:grpSpPr bwMode="auto">
            <a:xfrm>
              <a:off x="0" y="524"/>
              <a:ext cx="1161" cy="691"/>
              <a:chOff x="0" y="0"/>
              <a:chExt cx="1161" cy="1539"/>
            </a:xfrm>
          </p:grpSpPr>
          <p:sp>
            <p:nvSpPr>
              <p:cNvPr id="62486" name="Oval 7"/>
              <p:cNvSpPr>
                <a:spLocks noChangeArrowheads="1"/>
              </p:cNvSpPr>
              <p:nvPr/>
            </p:nvSpPr>
            <p:spPr bwMode="auto">
              <a:xfrm>
                <a:off x="0" y="1166"/>
                <a:ext cx="1159" cy="362"/>
              </a:xfrm>
              <a:prstGeom prst="ellipse">
                <a:avLst/>
              </a:prstGeom>
              <a:gradFill rotWithShape="1">
                <a:gsLst>
                  <a:gs pos="0">
                    <a:srgbClr val="C1CF9D"/>
                  </a:gs>
                  <a:gs pos="50000">
                    <a:srgbClr val="E5EBD5"/>
                  </a:gs>
                  <a:gs pos="100000">
                    <a:srgbClr val="C1CF9D"/>
                  </a:gs>
                </a:gsLst>
                <a:lin ang="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AutoShape 8"/>
              <p:cNvSpPr>
                <a:spLocks noChangeArrowheads="1"/>
              </p:cNvSpPr>
              <p:nvPr/>
            </p:nvSpPr>
            <p:spPr bwMode="auto">
              <a:xfrm>
                <a:off x="2" y="0"/>
                <a:ext cx="1159" cy="1539"/>
              </a:xfrm>
              <a:prstGeom prst="can">
                <a:avLst>
                  <a:gd name="adj" fmla="val 33197"/>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grpSp>
        <p:grpSp>
          <p:nvGrpSpPr>
            <p:cNvPr id="62483" name="Group 9"/>
            <p:cNvGrpSpPr>
              <a:grpSpLocks/>
            </p:cNvGrpSpPr>
            <p:nvPr/>
          </p:nvGrpSpPr>
          <p:grpSpPr bwMode="auto">
            <a:xfrm>
              <a:off x="0" y="0"/>
              <a:ext cx="1161" cy="691"/>
              <a:chOff x="0" y="0"/>
              <a:chExt cx="1161" cy="1539"/>
            </a:xfrm>
          </p:grpSpPr>
          <p:sp>
            <p:nvSpPr>
              <p:cNvPr id="62484" name="Oval 10"/>
              <p:cNvSpPr>
                <a:spLocks noChangeArrowheads="1"/>
              </p:cNvSpPr>
              <p:nvPr/>
            </p:nvSpPr>
            <p:spPr bwMode="auto">
              <a:xfrm>
                <a:off x="0" y="1166"/>
                <a:ext cx="1159" cy="362"/>
              </a:xfrm>
              <a:prstGeom prst="ellipse">
                <a:avLst/>
              </a:prstGeom>
              <a:gradFill rotWithShape="1">
                <a:gsLst>
                  <a:gs pos="0">
                    <a:srgbClr val="C1CF9D"/>
                  </a:gs>
                  <a:gs pos="50000">
                    <a:srgbClr val="E5EBD5"/>
                  </a:gs>
                  <a:gs pos="100000">
                    <a:srgbClr val="C1CF9D"/>
                  </a:gs>
                </a:gsLst>
                <a:lin ang="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AutoShape 11"/>
              <p:cNvSpPr>
                <a:spLocks noChangeArrowheads="1"/>
              </p:cNvSpPr>
              <p:nvPr/>
            </p:nvSpPr>
            <p:spPr bwMode="auto">
              <a:xfrm>
                <a:off x="2" y="0"/>
                <a:ext cx="1159" cy="1539"/>
              </a:xfrm>
              <a:prstGeom prst="can">
                <a:avLst>
                  <a:gd name="adj" fmla="val 33197"/>
                </a:avLst>
              </a:prstGeom>
              <a:gradFill rotWithShape="1">
                <a:gsLst>
                  <a:gs pos="0">
                    <a:schemeClr val="accent2">
                      <a:gamma/>
                      <a:shade val="46275"/>
                      <a:invGamma/>
                    </a:schemeClr>
                  </a:gs>
                  <a:gs pos="50000">
                    <a:schemeClr val="accent2">
                      <a:alpha val="50000"/>
                    </a:schemeClr>
                  </a:gs>
                  <a:gs pos="100000">
                    <a:schemeClr val="accent2">
                      <a:gamma/>
                      <a:shade val="46275"/>
                      <a:invGamma/>
                    </a:schemeClr>
                  </a:gs>
                </a:gsLst>
                <a:lin ang="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grpSp>
      </p:grpSp>
      <p:sp>
        <p:nvSpPr>
          <p:cNvPr id="62468" name="AutoShape 12"/>
          <p:cNvSpPr>
            <a:spLocks noChangeArrowheads="1"/>
          </p:cNvSpPr>
          <p:nvPr/>
        </p:nvSpPr>
        <p:spPr bwMode="auto">
          <a:xfrm>
            <a:off x="4333875" y="2852738"/>
            <a:ext cx="3354388" cy="911225"/>
          </a:xfrm>
          <a:prstGeom prst="roundRect">
            <a:avLst>
              <a:gd name="adj" fmla="val 11505"/>
            </a:avLst>
          </a:prstGeom>
          <a:solidFill>
            <a:srgbClr val="4D4D4D">
              <a:alpha val="5098"/>
            </a:srgbClr>
          </a:solidFill>
          <a:ln w="6350">
            <a:solidFill>
              <a:schemeClr val="tx1"/>
            </a:solidFill>
            <a:prstDash val="sysDot"/>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69" name="Text Box 14"/>
          <p:cNvSpPr txBox="1">
            <a:spLocks noChangeArrowheads="1"/>
          </p:cNvSpPr>
          <p:nvPr/>
        </p:nvSpPr>
        <p:spPr bwMode="auto">
          <a:xfrm>
            <a:off x="1847850" y="3141663"/>
            <a:ext cx="2128838" cy="461962"/>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dirty="0">
                <a:solidFill>
                  <a:schemeClr val="bg1"/>
                </a:solidFill>
                <a:cs typeface="Arial" charset="0"/>
              </a:rPr>
              <a:t>  </a:t>
            </a:r>
            <a:r>
              <a:rPr lang="zh-CN" altLang="en-US" sz="2400" b="1" dirty="0">
                <a:solidFill>
                  <a:schemeClr val="bg1"/>
                </a:solidFill>
                <a:cs typeface="Arial" charset="0"/>
              </a:rPr>
              <a:t>胶印章</a:t>
            </a:r>
            <a:endParaRPr lang="zh-CN" altLang="zh-CN" sz="2400" b="1" dirty="0">
              <a:solidFill>
                <a:schemeClr val="bg1"/>
              </a:solidFill>
              <a:cs typeface="Arial" charset="0"/>
            </a:endParaRPr>
          </a:p>
        </p:txBody>
      </p:sp>
      <p:sp>
        <p:nvSpPr>
          <p:cNvPr id="62470" name="Text Box 15"/>
          <p:cNvSpPr txBox="1">
            <a:spLocks noChangeArrowheads="1"/>
          </p:cNvSpPr>
          <p:nvPr/>
        </p:nvSpPr>
        <p:spPr bwMode="auto">
          <a:xfrm>
            <a:off x="4621213" y="2998788"/>
            <a:ext cx="2849562" cy="630237"/>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buFontTx/>
              <a:buChar char="•"/>
            </a:pPr>
            <a:r>
              <a:rPr lang="zh-CN" altLang="en-US" sz="1400" b="1">
                <a:cs typeface="Arial" charset="0"/>
              </a:rPr>
              <a:t>工序检验合格后</a:t>
            </a:r>
            <a:endParaRPr lang="en-US" altLang="zh-CN" sz="1400" b="1">
              <a:cs typeface="Arial" charset="0"/>
            </a:endParaRPr>
          </a:p>
          <a:p>
            <a:pPr eaLnBrk="1" hangingPunct="1">
              <a:spcBef>
                <a:spcPct val="50000"/>
              </a:spcBef>
              <a:buFontTx/>
              <a:buChar char="•"/>
            </a:pPr>
            <a:r>
              <a:rPr lang="zh-CN" altLang="en-US" sz="1400" b="1">
                <a:cs typeface="Arial" charset="0"/>
              </a:rPr>
              <a:t>质量凭证和产品质量证明文件上</a:t>
            </a:r>
            <a:endParaRPr lang="zh-CN" altLang="zh-CN" sz="1400" b="1">
              <a:cs typeface="Arial" charset="0"/>
            </a:endParaRPr>
          </a:p>
        </p:txBody>
      </p:sp>
      <p:sp>
        <p:nvSpPr>
          <p:cNvPr id="19" name="Text Box 16"/>
          <p:cNvSpPr txBox="1">
            <a:spLocks noChangeArrowheads="1"/>
          </p:cNvSpPr>
          <p:nvPr/>
        </p:nvSpPr>
        <p:spPr bwMode="auto">
          <a:xfrm>
            <a:off x="1847850" y="4181475"/>
            <a:ext cx="2128838" cy="46166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p>
            <a:pPr algn="ctr">
              <a:spcBef>
                <a:spcPct val="50000"/>
              </a:spcBef>
              <a:defRPr/>
            </a:pPr>
            <a:r>
              <a:rPr lang="zh-CN" altLang="en-US" sz="2400" b="1" dirty="0">
                <a:ln>
                  <a:solidFill>
                    <a:schemeClr val="accent6">
                      <a:lumMod val="50000"/>
                    </a:schemeClr>
                  </a:solidFill>
                </a:ln>
                <a:solidFill>
                  <a:schemeClr val="bg1"/>
                </a:solidFill>
                <a:cs typeface="Arial" pitchFamily="34" charset="0"/>
              </a:rPr>
              <a:t>钢印章</a:t>
            </a:r>
            <a:endParaRPr lang="zh-CN" altLang="zh-CN" sz="2400" b="1" dirty="0">
              <a:ln>
                <a:solidFill>
                  <a:schemeClr val="accent6">
                    <a:lumMod val="50000"/>
                  </a:schemeClr>
                </a:solidFill>
              </a:ln>
              <a:solidFill>
                <a:schemeClr val="bg1"/>
              </a:solidFill>
              <a:cs typeface="Arial" pitchFamily="34" charset="0"/>
            </a:endParaRPr>
          </a:p>
        </p:txBody>
      </p:sp>
      <p:sp>
        <p:nvSpPr>
          <p:cNvPr id="20" name="Text Box 17"/>
          <p:cNvSpPr txBox="1">
            <a:spLocks noChangeArrowheads="1"/>
          </p:cNvSpPr>
          <p:nvPr/>
        </p:nvSpPr>
        <p:spPr bwMode="auto">
          <a:xfrm>
            <a:off x="1847850" y="5248275"/>
            <a:ext cx="2128838" cy="46166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p>
            <a:pPr algn="ctr">
              <a:spcBef>
                <a:spcPct val="50000"/>
              </a:spcBef>
              <a:defRPr/>
            </a:pPr>
            <a:r>
              <a:rPr lang="zh-CN" altLang="en-US" sz="2400" b="1" dirty="0">
                <a:ln>
                  <a:solidFill>
                    <a:schemeClr val="accent6">
                      <a:lumMod val="50000"/>
                    </a:schemeClr>
                  </a:solidFill>
                </a:ln>
                <a:solidFill>
                  <a:schemeClr val="bg1"/>
                </a:solidFill>
                <a:cs typeface="Arial" pitchFamily="34" charset="0"/>
              </a:rPr>
              <a:t>封印章</a:t>
            </a:r>
            <a:endParaRPr lang="zh-CN" altLang="zh-CN" sz="2400" b="1" dirty="0">
              <a:ln>
                <a:solidFill>
                  <a:schemeClr val="accent6">
                    <a:lumMod val="50000"/>
                  </a:schemeClr>
                </a:solidFill>
              </a:ln>
              <a:solidFill>
                <a:schemeClr val="bg1"/>
              </a:solidFill>
              <a:cs typeface="Arial" pitchFamily="34" charset="0"/>
            </a:endParaRPr>
          </a:p>
        </p:txBody>
      </p:sp>
      <p:sp>
        <p:nvSpPr>
          <p:cNvPr id="62473" name="AutoShape 18"/>
          <p:cNvSpPr>
            <a:spLocks noChangeArrowheads="1"/>
          </p:cNvSpPr>
          <p:nvPr/>
        </p:nvSpPr>
        <p:spPr bwMode="auto">
          <a:xfrm>
            <a:off x="4333875" y="3910013"/>
            <a:ext cx="3354388" cy="911225"/>
          </a:xfrm>
          <a:prstGeom prst="roundRect">
            <a:avLst>
              <a:gd name="adj" fmla="val 11505"/>
            </a:avLst>
          </a:prstGeom>
          <a:solidFill>
            <a:srgbClr val="4D4D4D">
              <a:alpha val="5098"/>
            </a:srgbClr>
          </a:solidFill>
          <a:ln w="6350">
            <a:solidFill>
              <a:schemeClr val="tx1"/>
            </a:solidFill>
            <a:prstDash val="sysDot"/>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74" name="Text Box 19"/>
          <p:cNvSpPr txBox="1">
            <a:spLocks noChangeArrowheads="1"/>
          </p:cNvSpPr>
          <p:nvPr/>
        </p:nvSpPr>
        <p:spPr bwMode="auto">
          <a:xfrm>
            <a:off x="4621213" y="4056063"/>
            <a:ext cx="2849562" cy="630237"/>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buFontTx/>
              <a:buChar char="•"/>
            </a:pPr>
            <a:r>
              <a:rPr lang="zh-CN" altLang="zh-CN" sz="1400" b="1">
                <a:cs typeface="Arial" charset="0"/>
              </a:rPr>
              <a:t> </a:t>
            </a:r>
            <a:r>
              <a:rPr lang="zh-CN" altLang="en-US" sz="1400" b="1">
                <a:cs typeface="Arial" charset="0"/>
              </a:rPr>
              <a:t>用于工序、产品经检验合格后</a:t>
            </a:r>
            <a:endParaRPr lang="en-US" altLang="zh-CN" sz="1400" b="1">
              <a:cs typeface="Arial" charset="0"/>
            </a:endParaRPr>
          </a:p>
          <a:p>
            <a:pPr eaLnBrk="1" hangingPunct="1">
              <a:spcBef>
                <a:spcPct val="50000"/>
              </a:spcBef>
              <a:buFontTx/>
              <a:buChar char="•"/>
            </a:pPr>
            <a:r>
              <a:rPr lang="zh-CN" altLang="en-US" sz="1400" b="1">
                <a:cs typeface="Arial" charset="0"/>
              </a:rPr>
              <a:t>打在产品或工装、样板上</a:t>
            </a:r>
            <a:endParaRPr lang="zh-CN" altLang="zh-CN" sz="1400" b="1">
              <a:cs typeface="Arial" charset="0"/>
            </a:endParaRPr>
          </a:p>
        </p:txBody>
      </p:sp>
      <p:sp>
        <p:nvSpPr>
          <p:cNvPr id="62475" name="AutoShape 20"/>
          <p:cNvSpPr>
            <a:spLocks noChangeArrowheads="1"/>
          </p:cNvSpPr>
          <p:nvPr/>
        </p:nvSpPr>
        <p:spPr bwMode="auto">
          <a:xfrm>
            <a:off x="4333875" y="4976813"/>
            <a:ext cx="3354388" cy="911225"/>
          </a:xfrm>
          <a:prstGeom prst="roundRect">
            <a:avLst>
              <a:gd name="adj" fmla="val 11505"/>
            </a:avLst>
          </a:prstGeom>
          <a:solidFill>
            <a:srgbClr val="4D4D4D">
              <a:alpha val="5098"/>
            </a:srgbClr>
          </a:solidFill>
          <a:ln w="6350">
            <a:solidFill>
              <a:schemeClr val="tx1"/>
            </a:solidFill>
            <a:prstDash val="sysDot"/>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76" name="Text Box 21"/>
          <p:cNvSpPr txBox="1">
            <a:spLocks noChangeArrowheads="1"/>
          </p:cNvSpPr>
          <p:nvPr/>
        </p:nvSpPr>
        <p:spPr bwMode="auto">
          <a:xfrm>
            <a:off x="4621213" y="5122863"/>
            <a:ext cx="2849562" cy="630237"/>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buFontTx/>
              <a:buChar char="•"/>
            </a:pPr>
            <a:r>
              <a:rPr lang="zh-CN" altLang="en-US" sz="1400" b="1">
                <a:cs typeface="Arial" charset="0"/>
              </a:rPr>
              <a:t>用于铅封</a:t>
            </a:r>
            <a:endParaRPr lang="en-US" altLang="zh-CN" sz="1400" b="1">
              <a:cs typeface="Arial" charset="0"/>
            </a:endParaRPr>
          </a:p>
          <a:p>
            <a:pPr eaLnBrk="1" hangingPunct="1">
              <a:spcBef>
                <a:spcPct val="50000"/>
              </a:spcBef>
              <a:buFontTx/>
              <a:buChar char="•"/>
            </a:pPr>
            <a:r>
              <a:rPr lang="zh-CN" altLang="en-US" sz="1400" b="1">
                <a:cs typeface="Arial" charset="0"/>
              </a:rPr>
              <a:t>漆封等</a:t>
            </a:r>
            <a:endParaRPr lang="zh-CN" altLang="zh-CN" sz="1400" b="1">
              <a:cs typeface="Arial" charset="0"/>
            </a:endParaRPr>
          </a:p>
        </p:txBody>
      </p:sp>
      <p:sp>
        <p:nvSpPr>
          <p:cNvPr id="62477" name="Rectangle 22"/>
          <p:cNvSpPr>
            <a:spLocks noChangeArrowheads="1"/>
          </p:cNvSpPr>
          <p:nvPr/>
        </p:nvSpPr>
        <p:spPr bwMode="auto">
          <a:xfrm>
            <a:off x="1066800" y="1495425"/>
            <a:ext cx="7543800" cy="830263"/>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zh-CN" altLang="en-US" sz="2400" b="1" dirty="0">
                <a:solidFill>
                  <a:srgbClr val="CC0000"/>
                </a:solidFill>
                <a:latin typeface="微软雅黑" pitchFamily="34" charset="-122"/>
                <a:ea typeface="微软雅黑" pitchFamily="34" charset="-122"/>
                <a:cs typeface="Arial" charset="0"/>
              </a:rPr>
              <a:t>检验印章</a:t>
            </a:r>
            <a:r>
              <a:rPr lang="zh-CN" altLang="en-US" sz="2400" dirty="0">
                <a:latin typeface="微软雅黑" pitchFamily="34" charset="-122"/>
                <a:ea typeface="微软雅黑" pitchFamily="34" charset="-122"/>
                <a:cs typeface="Arial" charset="0"/>
              </a:rPr>
              <a:t>是一种法定印章，是检验人员资格的证明，检验印章是判断产品质量评价有效性的</a:t>
            </a:r>
            <a:r>
              <a:rPr lang="zh-CN" altLang="en-US" sz="2400" b="1" dirty="0">
                <a:solidFill>
                  <a:srgbClr val="FF0000"/>
                </a:solidFill>
                <a:latin typeface="微软雅黑" pitchFamily="34" charset="-122"/>
                <a:ea typeface="微软雅黑" pitchFamily="34" charset="-122"/>
                <a:cs typeface="Arial" charset="0"/>
              </a:rPr>
              <a:t>凭证</a:t>
            </a:r>
            <a:r>
              <a:rPr lang="zh-CN" altLang="en-US" sz="2400" b="1" dirty="0">
                <a:ea typeface="微软雅黑" pitchFamily="34" charset="-122"/>
                <a:cs typeface="Arial" charset="0"/>
              </a:rPr>
              <a:t>。</a:t>
            </a:r>
          </a:p>
        </p:txBody>
      </p:sp>
      <p:sp>
        <p:nvSpPr>
          <p:cNvPr id="62478" name="AutoShape 23"/>
          <p:cNvSpPr>
            <a:spLocks noChangeArrowheads="1"/>
          </p:cNvSpPr>
          <p:nvPr/>
        </p:nvSpPr>
        <p:spPr bwMode="auto">
          <a:xfrm rot="-8100000">
            <a:off x="4181475" y="3157538"/>
            <a:ext cx="298450" cy="298450"/>
          </a:xfrm>
          <a:prstGeom prst="rtTriangle">
            <a:avLst/>
          </a:prstGeom>
          <a:solidFill>
            <a:schemeClr val="accent2"/>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79" name="AutoShape 24"/>
          <p:cNvSpPr>
            <a:spLocks noChangeArrowheads="1"/>
          </p:cNvSpPr>
          <p:nvPr/>
        </p:nvSpPr>
        <p:spPr bwMode="auto">
          <a:xfrm rot="-8100000">
            <a:off x="4181475" y="4238625"/>
            <a:ext cx="298450" cy="298450"/>
          </a:xfrm>
          <a:prstGeom prst="rtTriangle">
            <a:avLst/>
          </a:prstGeom>
          <a:solidFill>
            <a:schemeClr val="folHlink"/>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80" name="AutoShape 25"/>
          <p:cNvSpPr>
            <a:spLocks noChangeArrowheads="1"/>
          </p:cNvSpPr>
          <p:nvPr/>
        </p:nvSpPr>
        <p:spPr bwMode="auto">
          <a:xfrm rot="-8100000">
            <a:off x="4181475" y="5305425"/>
            <a:ext cx="298450" cy="298450"/>
          </a:xfrm>
          <a:prstGeom prst="rtTriangle">
            <a:avLst/>
          </a:prstGeom>
          <a:solidFill>
            <a:schemeClr val="accent1"/>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检验印章</a:t>
            </a:r>
            <a:endParaRPr lang="zh-CN" altLang="en-US" sz="2800" smtClean="0"/>
          </a:p>
        </p:txBody>
      </p:sp>
      <p:sp>
        <p:nvSpPr>
          <p:cNvPr id="63491"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63492"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63493"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63494" name="矩形 1"/>
          <p:cNvSpPr>
            <a:spLocks noChangeArrowheads="1"/>
          </p:cNvSpPr>
          <p:nvPr/>
        </p:nvSpPr>
        <p:spPr bwMode="auto">
          <a:xfrm>
            <a:off x="533400" y="1219200"/>
            <a:ext cx="8077200" cy="3986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检验印章的管理</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由检验部门</a:t>
            </a:r>
            <a:r>
              <a:rPr lang="zh-CN" altLang="en-US" sz="2000" b="1" dirty="0">
                <a:solidFill>
                  <a:srgbClr val="FF0000"/>
                </a:solidFill>
                <a:latin typeface="微软雅黑" pitchFamily="34" charset="-122"/>
                <a:ea typeface="微软雅黑" pitchFamily="34" charset="-122"/>
              </a:rPr>
              <a:t>统一</a:t>
            </a:r>
            <a:r>
              <a:rPr lang="zh-CN" altLang="en-US" sz="2000" dirty="0">
                <a:latin typeface="微软雅黑" pitchFamily="34" charset="-122"/>
                <a:ea typeface="微软雅黑" pitchFamily="34" charset="-122"/>
              </a:rPr>
              <a:t>设计、发放、并进行管理，明确授权使用范围，非检验部门均无权设计、制作、发放、管理检验印章。</a:t>
            </a:r>
            <a:endParaRPr lang="en-US" altLang="zh-CN" sz="2000" dirty="0">
              <a:latin typeface="微软雅黑" pitchFamily="34" charset="-122"/>
              <a:ea typeface="微软雅黑" pitchFamily="34" charset="-122"/>
            </a:endParaRPr>
          </a:p>
          <a:p>
            <a:pPr lvl="1">
              <a:lnSpc>
                <a:spcPct val="150000"/>
              </a:lnSpc>
              <a:buFont typeface="Wingdings" pitchFamily="2" charset="2"/>
              <a:buChar char="Ø"/>
            </a:pPr>
            <a:endParaRPr lang="zh-CN" altLang="en-US" sz="12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 检验部门应建立检验印章的</a:t>
            </a:r>
            <a:r>
              <a:rPr lang="zh-CN" altLang="en-US" sz="2000" b="1" dirty="0">
                <a:solidFill>
                  <a:srgbClr val="FF0000"/>
                </a:solidFill>
                <a:latin typeface="微软雅黑" pitchFamily="34" charset="-122"/>
                <a:ea typeface="微软雅黑" pitchFamily="34" charset="-122"/>
              </a:rPr>
              <a:t>管理台帐</a:t>
            </a:r>
            <a:r>
              <a:rPr lang="zh-CN" altLang="en-US" sz="2000" dirty="0">
                <a:latin typeface="微软雅黑" pitchFamily="34" charset="-122"/>
                <a:ea typeface="微软雅黑" pitchFamily="34" charset="-122"/>
              </a:rPr>
              <a:t>和发放与注销</a:t>
            </a:r>
            <a:r>
              <a:rPr lang="zh-CN" altLang="en-US" sz="2000" b="1" dirty="0">
                <a:solidFill>
                  <a:srgbClr val="FF0000"/>
                </a:solidFill>
                <a:latin typeface="微软雅黑" pitchFamily="34" charset="-122"/>
                <a:ea typeface="微软雅黑" pitchFamily="34" charset="-122"/>
              </a:rPr>
              <a:t>档案</a:t>
            </a:r>
            <a:r>
              <a:rPr lang="zh-CN" altLang="en-US" sz="2000" dirty="0">
                <a:latin typeface="微软雅黑" pitchFamily="34" charset="-122"/>
                <a:ea typeface="微软雅黑" pitchFamily="34" charset="-122"/>
              </a:rPr>
              <a:t>，印章档案应长期保存，不得任意销毁。</a:t>
            </a:r>
            <a:endParaRPr lang="en-US" altLang="zh-CN" sz="2000" dirty="0">
              <a:latin typeface="微软雅黑" pitchFamily="34" charset="-122"/>
              <a:ea typeface="微软雅黑" pitchFamily="34" charset="-122"/>
            </a:endParaRPr>
          </a:p>
          <a:p>
            <a:pPr lvl="1">
              <a:lnSpc>
                <a:spcPct val="150000"/>
              </a:lnSpc>
              <a:buFont typeface="Wingdings" pitchFamily="2" charset="2"/>
              <a:buChar char="Ø"/>
            </a:pPr>
            <a:endParaRPr lang="zh-CN" altLang="en-US" sz="12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应根据本单位的产品特点、复杂程度、专业工种以及具体检验要求和性质，选定</a:t>
            </a:r>
            <a:r>
              <a:rPr lang="zh-CN" altLang="en-US" sz="2000" b="1" dirty="0">
                <a:solidFill>
                  <a:srgbClr val="FF0000"/>
                </a:solidFill>
                <a:latin typeface="微软雅黑" pitchFamily="34" charset="-122"/>
                <a:ea typeface="微软雅黑" pitchFamily="34" charset="-122"/>
              </a:rPr>
              <a:t>适用</a:t>
            </a:r>
            <a:r>
              <a:rPr lang="zh-CN" altLang="en-US" sz="2000" dirty="0">
                <a:latin typeface="微软雅黑" pitchFamily="34" charset="-122"/>
                <a:ea typeface="微软雅黑" pitchFamily="34" charset="-122"/>
              </a:rPr>
              <a:t>的检验印章。</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检验印章</a:t>
            </a:r>
            <a:endParaRPr lang="zh-CN" altLang="en-US" sz="2800" smtClean="0"/>
          </a:p>
        </p:txBody>
      </p:sp>
      <p:sp>
        <p:nvSpPr>
          <p:cNvPr id="6451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6451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6451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64518" name="矩形 1"/>
          <p:cNvSpPr>
            <a:spLocks noChangeArrowheads="1"/>
          </p:cNvSpPr>
          <p:nvPr/>
        </p:nvSpPr>
        <p:spPr bwMode="auto">
          <a:xfrm>
            <a:off x="533400" y="1219200"/>
            <a:ext cx="8077200" cy="3986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检验印章的发放</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 </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检验员资格证书”是检验员印章发放的必要</a:t>
            </a:r>
            <a:r>
              <a:rPr lang="zh-CN" altLang="en-US" sz="2000" b="1" dirty="0">
                <a:solidFill>
                  <a:srgbClr val="FF0000"/>
                </a:solidFill>
                <a:latin typeface="微软雅黑" pitchFamily="34" charset="-122"/>
                <a:ea typeface="微软雅黑" pitchFamily="34" charset="-122"/>
              </a:rPr>
              <a:t>条件</a:t>
            </a:r>
            <a:r>
              <a:rPr lang="zh-CN" altLang="en-US" sz="2000" dirty="0">
                <a:latin typeface="微软雅黑" pitchFamily="34" charset="-122"/>
                <a:ea typeface="微软雅黑" pitchFamily="34" charset="-122"/>
              </a:rPr>
              <a:t>，未经培训及资格考核合格取得资格证书的，不能发放印章。</a:t>
            </a:r>
            <a:endParaRPr lang="en-US" altLang="zh-CN" sz="2000" dirty="0">
              <a:latin typeface="微软雅黑" pitchFamily="34" charset="-122"/>
              <a:ea typeface="微软雅黑" pitchFamily="34" charset="-122"/>
            </a:endParaRPr>
          </a:p>
          <a:p>
            <a:pPr lvl="1">
              <a:lnSpc>
                <a:spcPct val="150000"/>
              </a:lnSpc>
              <a:buFont typeface="Wingdings" pitchFamily="2" charset="2"/>
              <a:buChar char="Ø"/>
            </a:pPr>
            <a:endParaRPr lang="zh-CN" altLang="en-US" sz="12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 检验人员岗位</a:t>
            </a:r>
            <a:r>
              <a:rPr lang="zh-CN" altLang="en-US" sz="2000" b="1" dirty="0">
                <a:solidFill>
                  <a:srgbClr val="FF0000"/>
                </a:solidFill>
                <a:latin typeface="微软雅黑" pitchFamily="34" charset="-122"/>
                <a:ea typeface="微软雅黑" pitchFamily="34" charset="-122"/>
              </a:rPr>
              <a:t>变动</a:t>
            </a:r>
            <a:r>
              <a:rPr lang="zh-CN" altLang="en-US" sz="2000" dirty="0">
                <a:latin typeface="微软雅黑" pitchFamily="34" charset="-122"/>
                <a:ea typeface="微软雅黑" pitchFamily="34" charset="-122"/>
              </a:rPr>
              <a:t>或增加新的检验项目、内容，应按有关规定，重新进行资格考核并合格后，方能发放相应印章。</a:t>
            </a:r>
            <a:endParaRPr lang="en-US" altLang="zh-CN" sz="2000" dirty="0">
              <a:latin typeface="微软雅黑" pitchFamily="34" charset="-122"/>
              <a:ea typeface="微软雅黑" pitchFamily="34" charset="-122"/>
            </a:endParaRPr>
          </a:p>
          <a:p>
            <a:pPr lvl="1">
              <a:lnSpc>
                <a:spcPct val="150000"/>
              </a:lnSpc>
              <a:buFont typeface="Wingdings" pitchFamily="2" charset="2"/>
              <a:buChar char="Ø"/>
            </a:pPr>
            <a:endParaRPr lang="zh-CN" altLang="en-US" sz="12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 </a:t>
            </a:r>
            <a:r>
              <a:rPr lang="zh-CN" altLang="en-US" sz="2000" b="1" dirty="0">
                <a:solidFill>
                  <a:srgbClr val="FF0000"/>
                </a:solidFill>
                <a:latin typeface="微软雅黑" pitchFamily="34" charset="-122"/>
                <a:ea typeface="微软雅黑" pitchFamily="34" charset="-122"/>
              </a:rPr>
              <a:t>脱岗</a:t>
            </a:r>
            <a:r>
              <a:rPr lang="zh-CN" altLang="en-US" sz="2000" dirty="0">
                <a:latin typeface="微软雅黑" pitchFamily="34" charset="-122"/>
                <a:ea typeface="微软雅黑" pitchFamily="34" charset="-122"/>
              </a:rPr>
              <a:t>时间超过半年以上的检验员，需经重新考核合格后，才能发印章复岗。</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检验印章</a:t>
            </a:r>
            <a:endParaRPr lang="zh-CN" altLang="en-US" sz="2800" smtClean="0"/>
          </a:p>
        </p:txBody>
      </p:sp>
      <p:sp>
        <p:nvSpPr>
          <p:cNvPr id="65539"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65540"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65541"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65542" name="矩形 1"/>
          <p:cNvSpPr>
            <a:spLocks noChangeArrowheads="1"/>
          </p:cNvSpPr>
          <p:nvPr/>
        </p:nvSpPr>
        <p:spPr bwMode="auto">
          <a:xfrm>
            <a:off x="571472" y="1428736"/>
            <a:ext cx="8077200" cy="383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检验印章的使用</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latin typeface="微软雅黑" pitchFamily="34" charset="-122"/>
              <a:ea typeface="微软雅黑" pitchFamily="34" charset="-122"/>
            </a:endParaRPr>
          </a:p>
          <a:p>
            <a:pPr lvl="1">
              <a:lnSpc>
                <a:spcPct val="150000"/>
              </a:lnSpc>
              <a:buFont typeface="Wingdings" pitchFamily="2" charset="2"/>
              <a:buChar char="Ø"/>
            </a:pPr>
            <a:r>
              <a:rPr lang="zh-CN" altLang="en-US" sz="2000" b="1" dirty="0">
                <a:solidFill>
                  <a:srgbClr val="FF0000"/>
                </a:solidFill>
                <a:latin typeface="微软雅黑" pitchFamily="34" charset="-122"/>
                <a:ea typeface="微软雅黑" pitchFamily="34" charset="-122"/>
              </a:rPr>
              <a:t>专人专用</a:t>
            </a:r>
            <a:r>
              <a:rPr lang="zh-CN" altLang="en-US" sz="2000" dirty="0">
                <a:latin typeface="微软雅黑" pitchFamily="34" charset="-122"/>
                <a:ea typeface="微软雅黑" pitchFamily="34" charset="-122"/>
              </a:rPr>
              <a:t>，且只能在授权范围内使用。</a:t>
            </a:r>
          </a:p>
          <a:p>
            <a:pPr lvl="1">
              <a:lnSpc>
                <a:spcPct val="150000"/>
              </a:lnSpc>
              <a:buFont typeface="Wingdings" pitchFamily="2" charset="2"/>
              <a:buChar char="Ø"/>
            </a:pPr>
            <a:r>
              <a:rPr lang="zh-CN" altLang="en-US" sz="2000" dirty="0">
                <a:latin typeface="微软雅黑" pitchFamily="34" charset="-122"/>
                <a:ea typeface="微软雅黑" pitchFamily="34" charset="-122"/>
              </a:rPr>
              <a:t>不得以</a:t>
            </a:r>
            <a:r>
              <a:rPr lang="zh-CN" altLang="en-US" sz="2000" b="1" dirty="0">
                <a:solidFill>
                  <a:srgbClr val="FF0000"/>
                </a:solidFill>
                <a:latin typeface="微软雅黑" pitchFamily="34" charset="-122"/>
                <a:ea typeface="微软雅黑" pitchFamily="34" charset="-122"/>
              </a:rPr>
              <a:t>签名</a:t>
            </a:r>
            <a:r>
              <a:rPr lang="zh-CN" altLang="en-US" sz="2000" dirty="0">
                <a:latin typeface="微软雅黑" pitchFamily="34" charset="-122"/>
                <a:ea typeface="微软雅黑" pitchFamily="34" charset="-122"/>
              </a:rPr>
              <a:t>代替。</a:t>
            </a:r>
          </a:p>
          <a:p>
            <a:pPr lvl="1">
              <a:lnSpc>
                <a:spcPct val="150000"/>
              </a:lnSpc>
              <a:buFont typeface="Wingdings" pitchFamily="2" charset="2"/>
              <a:buChar char="Ø"/>
            </a:pPr>
            <a:r>
              <a:rPr lang="zh-CN" altLang="en-US" sz="2000" b="1" dirty="0">
                <a:solidFill>
                  <a:srgbClr val="FF0000"/>
                </a:solidFill>
                <a:latin typeface="微软雅黑" pitchFamily="34" charset="-122"/>
                <a:ea typeface="微软雅黑" pitchFamily="34" charset="-122"/>
              </a:rPr>
              <a:t>丢失</a:t>
            </a:r>
            <a:r>
              <a:rPr lang="zh-CN" altLang="en-US" sz="2000" dirty="0">
                <a:latin typeface="微软雅黑" pitchFamily="34" charset="-122"/>
                <a:ea typeface="微软雅黑" pitchFamily="34" charset="-122"/>
              </a:rPr>
              <a:t>检验印章，立即上报备案、注销、通报。</a:t>
            </a:r>
          </a:p>
          <a:p>
            <a:pPr lvl="1">
              <a:lnSpc>
                <a:spcPct val="150000"/>
              </a:lnSpc>
              <a:buFont typeface="Wingdings" pitchFamily="2" charset="2"/>
              <a:buChar char="Ø"/>
            </a:pPr>
            <a:r>
              <a:rPr lang="zh-CN" altLang="en-US" sz="2000" dirty="0">
                <a:latin typeface="微软雅黑" pitchFamily="34" charset="-122"/>
                <a:ea typeface="微软雅黑" pitchFamily="34" charset="-122"/>
              </a:rPr>
              <a:t>检验人员</a:t>
            </a:r>
            <a:r>
              <a:rPr lang="zh-CN" altLang="en-US" sz="2000" b="1" dirty="0">
                <a:solidFill>
                  <a:srgbClr val="FF0000"/>
                </a:solidFill>
                <a:latin typeface="微软雅黑" pitchFamily="34" charset="-122"/>
                <a:ea typeface="微软雅黑" pitchFamily="34" charset="-122"/>
              </a:rPr>
              <a:t>免职或调离</a:t>
            </a:r>
            <a:r>
              <a:rPr lang="zh-CN" altLang="en-US" sz="2000" dirty="0">
                <a:latin typeface="微软雅黑" pitchFamily="34" charset="-122"/>
                <a:ea typeface="微软雅黑" pitchFamily="34" charset="-122"/>
              </a:rPr>
              <a:t>时，立即收回停用</a:t>
            </a:r>
            <a:r>
              <a:rPr lang="zh-CN" altLang="en-US" sz="2000" dirty="0" smtClean="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因暂时</a:t>
            </a:r>
            <a:r>
              <a:rPr lang="zh-CN" altLang="en-US" sz="2000" b="1" dirty="0">
                <a:solidFill>
                  <a:srgbClr val="FF0000"/>
                </a:solidFill>
                <a:latin typeface="微软雅黑" pitchFamily="34" charset="-122"/>
                <a:ea typeface="微软雅黑" pitchFamily="34" charset="-122"/>
              </a:rPr>
              <a:t>脱岗</a:t>
            </a:r>
            <a:r>
              <a:rPr lang="zh-CN" altLang="en-US" sz="2000" dirty="0">
                <a:latin typeface="微软雅黑" pitchFamily="34" charset="-122"/>
                <a:ea typeface="微软雅黑" pitchFamily="34" charset="-122"/>
              </a:rPr>
              <a:t>而回收的印章，复岗后即可启用。</a:t>
            </a:r>
          </a:p>
          <a:p>
            <a:pPr lvl="1">
              <a:lnSpc>
                <a:spcPct val="150000"/>
              </a:lnSpc>
              <a:buFont typeface="Wingdings" pitchFamily="2" charset="2"/>
              <a:buChar char="Ø"/>
            </a:pPr>
            <a:r>
              <a:rPr lang="zh-CN" altLang="en-US" sz="2000" dirty="0">
                <a:latin typeface="微软雅黑" pitchFamily="34" charset="-122"/>
                <a:ea typeface="微软雅黑" pitchFamily="34" charset="-122"/>
              </a:rPr>
              <a:t>标印图案及代号清晰，易于识别，</a:t>
            </a:r>
            <a:r>
              <a:rPr lang="zh-CN" altLang="en-US" sz="2000" b="1" dirty="0">
                <a:solidFill>
                  <a:srgbClr val="FF0000"/>
                </a:solidFill>
                <a:latin typeface="微软雅黑" pitchFamily="34" charset="-122"/>
                <a:ea typeface="微软雅黑" pitchFamily="34" charset="-122"/>
              </a:rPr>
              <a:t>可追溯</a:t>
            </a:r>
            <a:r>
              <a:rPr lang="zh-CN" altLang="en-US" sz="2000" dirty="0">
                <a:latin typeface="微软雅黑" pitchFamily="34" charset="-122"/>
                <a:ea typeface="微软雅黑" pitchFamily="34" charset="-122"/>
              </a:rPr>
              <a:t>，磨损应交旧领新。</a:t>
            </a:r>
          </a:p>
          <a:p>
            <a:pPr lvl="1">
              <a:lnSpc>
                <a:spcPct val="150000"/>
              </a:lnSpc>
              <a:buFont typeface="Wingdings" pitchFamily="2" charset="2"/>
              <a:buChar char="Ø"/>
            </a:pPr>
            <a:r>
              <a:rPr lang="zh-CN" altLang="en-US" sz="2000" dirty="0">
                <a:latin typeface="微软雅黑" pitchFamily="34" charset="-122"/>
                <a:ea typeface="微软雅黑" pitchFamily="34" charset="-122"/>
              </a:rPr>
              <a:t>产品</a:t>
            </a:r>
            <a:r>
              <a:rPr lang="zh-CN" altLang="en-US" sz="2000" b="1" dirty="0">
                <a:solidFill>
                  <a:srgbClr val="FF0000"/>
                </a:solidFill>
                <a:latin typeface="微软雅黑" pitchFamily="34" charset="-122"/>
                <a:ea typeface="微软雅黑" pitchFamily="34" charset="-122"/>
              </a:rPr>
              <a:t>未完成</a:t>
            </a:r>
            <a:r>
              <a:rPr lang="zh-CN" altLang="en-US" sz="2000" dirty="0">
                <a:latin typeface="微软雅黑" pitchFamily="34" charset="-122"/>
                <a:ea typeface="微软雅黑" pitchFamily="34" charset="-122"/>
              </a:rPr>
              <a:t>检验，不得加盖检验印章。</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检验印章</a:t>
            </a:r>
            <a:endParaRPr lang="zh-CN" altLang="en-US" sz="2800" smtClean="0"/>
          </a:p>
        </p:txBody>
      </p:sp>
      <p:sp>
        <p:nvSpPr>
          <p:cNvPr id="6656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6656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6656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66566" name="矩形 1"/>
          <p:cNvSpPr>
            <a:spLocks noChangeArrowheads="1"/>
          </p:cNvSpPr>
          <p:nvPr/>
        </p:nvSpPr>
        <p:spPr bwMode="auto">
          <a:xfrm>
            <a:off x="533400" y="1219200"/>
            <a:ext cx="8077200" cy="4632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检验印章的使用</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2000" dirty="0">
              <a:latin typeface="微软雅黑" pitchFamily="34" charset="-122"/>
              <a:ea typeface="微软雅黑" pitchFamily="34" charset="-122"/>
            </a:endParaRPr>
          </a:p>
          <a:p>
            <a:pPr lvl="1">
              <a:lnSpc>
                <a:spcPct val="150000"/>
              </a:lnSpc>
              <a:buFont typeface="Wingdings" pitchFamily="2" charset="2"/>
              <a:buChar char="Ø"/>
            </a:pPr>
            <a:r>
              <a:rPr lang="zh-CN" altLang="en-US" sz="2000" dirty="0">
                <a:latin typeface="微软雅黑" pitchFamily="34" charset="-122"/>
                <a:ea typeface="微软雅黑" pitchFamily="34" charset="-122"/>
              </a:rPr>
              <a:t>图纸、技术条件未规定检验</a:t>
            </a:r>
            <a:r>
              <a:rPr lang="zh-CN" altLang="en-US" sz="2000" b="1" dirty="0">
                <a:solidFill>
                  <a:srgbClr val="FF0000"/>
                </a:solidFill>
                <a:latin typeface="微软雅黑" pitchFamily="34" charset="-122"/>
                <a:ea typeface="微软雅黑" pitchFamily="34" charset="-122"/>
              </a:rPr>
              <a:t>印记位置</a:t>
            </a:r>
            <a:r>
              <a:rPr lang="zh-CN" altLang="en-US" sz="2000" dirty="0">
                <a:latin typeface="微软雅黑" pitchFamily="34" charset="-122"/>
                <a:ea typeface="微软雅黑" pitchFamily="34" charset="-122"/>
              </a:rPr>
              <a:t>时，应符合下列要求：</a:t>
            </a:r>
            <a:endParaRPr lang="en-US" altLang="zh-CN" sz="2000" dirty="0">
              <a:latin typeface="微软雅黑" pitchFamily="34" charset="-122"/>
              <a:ea typeface="微软雅黑" pitchFamily="34" charset="-122"/>
            </a:endParaRPr>
          </a:p>
          <a:p>
            <a:pPr lvl="1">
              <a:lnSpc>
                <a:spcPct val="150000"/>
              </a:lnSpc>
              <a:buFont typeface="Wingdings" pitchFamily="2" charset="2"/>
              <a:buChar char="Ø"/>
            </a:pPr>
            <a:endParaRPr lang="zh-CN" altLang="en-US" dirty="0">
              <a:latin typeface="微软雅黑" pitchFamily="34" charset="-122"/>
              <a:ea typeface="微软雅黑" pitchFamily="34" charset="-122"/>
            </a:endParaRPr>
          </a:p>
          <a:p>
            <a:pPr lvl="1">
              <a:lnSpc>
                <a:spcPct val="200000"/>
              </a:lnSpc>
            </a:pPr>
            <a:r>
              <a:rPr lang="zh-CN" altLang="en-US" sz="2000" dirty="0">
                <a:latin typeface="微软雅黑" pitchFamily="34" charset="-122"/>
                <a:ea typeface="微软雅黑" pitchFamily="34" charset="-122"/>
              </a:rPr>
              <a:t>    ①非工作表面。</a:t>
            </a:r>
          </a:p>
          <a:p>
            <a:pPr lvl="1">
              <a:lnSpc>
                <a:spcPct val="200000"/>
              </a:lnSpc>
            </a:pPr>
            <a:r>
              <a:rPr lang="zh-CN" altLang="en-US" sz="2000" dirty="0">
                <a:latin typeface="微软雅黑" pitchFamily="34" charset="-122"/>
                <a:ea typeface="微软雅黑" pitchFamily="34" charset="-122"/>
              </a:rPr>
              <a:t>    ②以后不再加工的表面。</a:t>
            </a:r>
          </a:p>
          <a:p>
            <a:pPr lvl="1">
              <a:lnSpc>
                <a:spcPct val="200000"/>
              </a:lnSpc>
            </a:pPr>
            <a:r>
              <a:rPr lang="zh-CN" altLang="en-US" sz="2000" dirty="0">
                <a:latin typeface="微软雅黑" pitchFamily="34" charset="-122"/>
                <a:ea typeface="微软雅黑" pitchFamily="34" charset="-122"/>
              </a:rPr>
              <a:t>    ③打印记后不再喷（涂）的表面。</a:t>
            </a:r>
          </a:p>
          <a:p>
            <a:pPr lvl="1">
              <a:lnSpc>
                <a:spcPct val="200000"/>
              </a:lnSpc>
            </a:pPr>
            <a:r>
              <a:rPr lang="zh-CN" altLang="en-US" sz="2000" dirty="0">
                <a:latin typeface="微软雅黑" pitchFamily="34" charset="-122"/>
                <a:ea typeface="微软雅黑" pitchFamily="34" charset="-122"/>
              </a:rPr>
              <a:t>    ④检验印记应打在图号旁。</a:t>
            </a:r>
          </a:p>
          <a:p>
            <a:pPr lvl="1">
              <a:lnSpc>
                <a:spcPct val="150000"/>
              </a:lnSpc>
              <a:buFont typeface="Wingdings" pitchFamily="2" charset="2"/>
              <a:buChar char="Ø"/>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09600" y="2057400"/>
            <a:ext cx="7772400" cy="2123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zh-CN" altLang="en-US" sz="6600" dirty="0" smtClean="0">
                <a:solidFill>
                  <a:srgbClr val="6170FF"/>
                </a:solidFill>
                <a:latin typeface="Arial Black" pitchFamily="34" charset="0"/>
                <a:ea typeface="隶书" pitchFamily="49" charset="-122"/>
              </a:rPr>
              <a:t>生产过程</a:t>
            </a:r>
            <a:endParaRPr lang="en-US" altLang="zh-CN" sz="6600" dirty="0" smtClean="0">
              <a:solidFill>
                <a:srgbClr val="6170FF"/>
              </a:solidFill>
              <a:latin typeface="Arial Black" pitchFamily="34" charset="0"/>
              <a:ea typeface="隶书" pitchFamily="49" charset="-122"/>
            </a:endParaRPr>
          </a:p>
          <a:p>
            <a:pPr algn="ctr" eaLnBrk="1" hangingPunct="1"/>
            <a:r>
              <a:rPr lang="zh-CN" altLang="en-US" sz="6600" dirty="0" smtClean="0">
                <a:solidFill>
                  <a:srgbClr val="6170FF"/>
                </a:solidFill>
                <a:latin typeface="Arial Black" pitchFamily="34" charset="0"/>
                <a:ea typeface="隶书" pitchFamily="49" charset="-122"/>
              </a:rPr>
              <a:t>质量检验</a:t>
            </a:r>
            <a:endParaRPr lang="zh-CN" altLang="zh-CN" sz="6600" dirty="0">
              <a:solidFill>
                <a:srgbClr val="6170FF"/>
              </a:solidFill>
              <a:latin typeface="Times New Roman" pitchFamily="18" charset="0"/>
              <a:ea typeface="黑体" pitchFamily="2" charset="-122"/>
            </a:endParaRPr>
          </a:p>
        </p:txBody>
      </p:sp>
      <p:sp>
        <p:nvSpPr>
          <p:cNvPr id="2" name="矩形 1"/>
          <p:cNvSpPr/>
          <p:nvPr/>
        </p:nvSpPr>
        <p:spPr>
          <a:xfrm>
            <a:off x="7698313" y="6061670"/>
            <a:ext cx="569387" cy="923330"/>
          </a:xfrm>
          <a:prstGeom prst="rect">
            <a:avLst/>
          </a:prstGeom>
          <a:noFill/>
        </p:spPr>
        <p:txBody>
          <a:bodyPr wrap="none" lIns="91440" tIns="45720" rIns="91440" bIns="45720">
            <a:spAutoFit/>
          </a:bodyPr>
          <a:lstStyle/>
          <a:p>
            <a:pPr algn="ctr"/>
            <a:r>
              <a:rPr lang="en-US" altLang="zh-CN"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4</a:t>
            </a:r>
            <a:endParaRPr lang="zh-CN" alt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30554418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生产过程的质量检验</a:t>
            </a:r>
            <a:endParaRPr lang="zh-CN" altLang="en-US" sz="2800" smtClean="0"/>
          </a:p>
        </p:txBody>
      </p:sp>
      <p:grpSp>
        <p:nvGrpSpPr>
          <p:cNvPr id="68611" name="Group 96"/>
          <p:cNvGrpSpPr>
            <a:grpSpLocks/>
          </p:cNvGrpSpPr>
          <p:nvPr/>
        </p:nvGrpSpPr>
        <p:grpSpPr bwMode="auto">
          <a:xfrm>
            <a:off x="1057275" y="1228725"/>
            <a:ext cx="1041400" cy="1062038"/>
            <a:chOff x="1016388" y="738757"/>
            <a:chExt cx="731924" cy="747989"/>
          </a:xfrm>
        </p:grpSpPr>
        <p:grpSp>
          <p:nvGrpSpPr>
            <p:cNvPr id="68671" name="Group 51"/>
            <p:cNvGrpSpPr>
              <a:grpSpLocks/>
            </p:cNvGrpSpPr>
            <p:nvPr/>
          </p:nvGrpSpPr>
          <p:grpSpPr bwMode="auto">
            <a:xfrm>
              <a:off x="1016388" y="754823"/>
              <a:ext cx="731924" cy="731923"/>
              <a:chOff x="1704975" y="1095375"/>
              <a:chExt cx="1514475" cy="1514475"/>
            </a:xfrm>
          </p:grpSpPr>
          <p:sp>
            <p:nvSpPr>
              <p:cNvPr id="38" name="Oval 7"/>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39" name="Oval 4"/>
              <p:cNvSpPr/>
              <p:nvPr/>
            </p:nvSpPr>
            <p:spPr>
              <a:xfrm>
                <a:off x="1781186" y="1143011"/>
                <a:ext cx="1362055" cy="1362054"/>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6867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1</a:t>
              </a:r>
            </a:p>
          </p:txBody>
        </p:sp>
      </p:grpSp>
      <p:sp>
        <p:nvSpPr>
          <p:cNvPr id="40" name="Flowchart: Merge 3"/>
          <p:cNvSpPr/>
          <p:nvPr/>
        </p:nvSpPr>
        <p:spPr>
          <a:xfrm>
            <a:off x="189864"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68615" name="Rektangel 76"/>
          <p:cNvSpPr>
            <a:spLocks noChangeArrowheads="1"/>
          </p:cNvSpPr>
          <p:nvPr/>
        </p:nvSpPr>
        <p:spPr bwMode="auto">
          <a:xfrm>
            <a:off x="890588" y="1703388"/>
            <a:ext cx="14986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solidFill>
                  <a:srgbClr val="3333FF"/>
                </a:solidFill>
                <a:latin typeface="华文新魏" pitchFamily="2" charset="-122"/>
                <a:ea typeface="华文新魏" pitchFamily="2" charset="-122"/>
              </a:rPr>
              <a:t>外购器材和外协件的检验</a:t>
            </a:r>
            <a:endParaRPr lang="da-DK" sz="2400">
              <a:solidFill>
                <a:srgbClr val="3333FF"/>
              </a:solidFill>
              <a:latin typeface="华文新魏" pitchFamily="2" charset="-122"/>
              <a:ea typeface="华文新魏" pitchFamily="2" charset="-122"/>
            </a:endParaRPr>
          </a:p>
        </p:txBody>
      </p:sp>
      <p:grpSp>
        <p:nvGrpSpPr>
          <p:cNvPr id="68616" name="Group 96"/>
          <p:cNvGrpSpPr>
            <a:grpSpLocks/>
          </p:cNvGrpSpPr>
          <p:nvPr/>
        </p:nvGrpSpPr>
        <p:grpSpPr bwMode="auto">
          <a:xfrm>
            <a:off x="1057275" y="3724275"/>
            <a:ext cx="1041400" cy="1063625"/>
            <a:chOff x="1016388" y="738757"/>
            <a:chExt cx="731924" cy="747991"/>
          </a:xfrm>
        </p:grpSpPr>
        <p:grpSp>
          <p:nvGrpSpPr>
            <p:cNvPr id="68665" name="Group 51"/>
            <p:cNvGrpSpPr>
              <a:grpSpLocks/>
            </p:cNvGrpSpPr>
            <p:nvPr/>
          </p:nvGrpSpPr>
          <p:grpSpPr bwMode="auto">
            <a:xfrm>
              <a:off x="1016388" y="754824"/>
              <a:ext cx="731924" cy="731924"/>
              <a:chOff x="1704975" y="1095375"/>
              <a:chExt cx="1514475" cy="1514475"/>
            </a:xfrm>
          </p:grpSpPr>
          <p:sp>
            <p:nvSpPr>
              <p:cNvPr id="45" name="Oval 13"/>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46"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68666"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2</a:t>
              </a:r>
            </a:p>
          </p:txBody>
        </p:sp>
      </p:grpSp>
      <p:sp>
        <p:nvSpPr>
          <p:cNvPr id="47" name="Flowchart: Merge 15"/>
          <p:cNvSpPr/>
          <p:nvPr/>
        </p:nvSpPr>
        <p:spPr>
          <a:xfrm>
            <a:off x="189864"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68620" name="Rektangel 76"/>
          <p:cNvSpPr>
            <a:spLocks noChangeArrowheads="1"/>
          </p:cNvSpPr>
          <p:nvPr/>
        </p:nvSpPr>
        <p:spPr bwMode="auto">
          <a:xfrm>
            <a:off x="904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工序质量检验</a:t>
            </a:r>
            <a:endParaRPr lang="da-DK" sz="2400">
              <a:latin typeface="华文新魏" pitchFamily="2" charset="-122"/>
              <a:ea typeface="华文新魏" pitchFamily="2" charset="-122"/>
            </a:endParaRPr>
          </a:p>
        </p:txBody>
      </p:sp>
      <p:grpSp>
        <p:nvGrpSpPr>
          <p:cNvPr id="68621" name="Group 96"/>
          <p:cNvGrpSpPr>
            <a:grpSpLocks/>
          </p:cNvGrpSpPr>
          <p:nvPr/>
        </p:nvGrpSpPr>
        <p:grpSpPr bwMode="auto">
          <a:xfrm>
            <a:off x="3992563" y="1228725"/>
            <a:ext cx="1041400" cy="1062038"/>
            <a:chOff x="1016388" y="738757"/>
            <a:chExt cx="731924" cy="747989"/>
          </a:xfrm>
        </p:grpSpPr>
        <p:grpSp>
          <p:nvGrpSpPr>
            <p:cNvPr id="68659" name="Group 51"/>
            <p:cNvGrpSpPr>
              <a:grpSpLocks/>
            </p:cNvGrpSpPr>
            <p:nvPr/>
          </p:nvGrpSpPr>
          <p:grpSpPr bwMode="auto">
            <a:xfrm>
              <a:off x="1016388" y="754823"/>
              <a:ext cx="731924" cy="731923"/>
              <a:chOff x="1704975" y="1095375"/>
              <a:chExt cx="1514475" cy="1514475"/>
            </a:xfrm>
          </p:grpSpPr>
          <p:sp>
            <p:nvSpPr>
              <p:cNvPr id="52" name="Oval 20"/>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53"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6866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3</a:t>
              </a:r>
            </a:p>
          </p:txBody>
        </p:sp>
      </p:grpSp>
      <p:sp>
        <p:nvSpPr>
          <p:cNvPr id="54" name="Flowchart: Merge 22"/>
          <p:cNvSpPr/>
          <p:nvPr/>
        </p:nvSpPr>
        <p:spPr>
          <a:xfrm>
            <a:off x="3125088"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68625" name="Rektangel 76"/>
          <p:cNvSpPr>
            <a:spLocks noChangeArrowheads="1"/>
          </p:cNvSpPr>
          <p:nvPr/>
        </p:nvSpPr>
        <p:spPr bwMode="auto">
          <a:xfrm>
            <a:off x="3825875"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最终成品检验</a:t>
            </a:r>
            <a:endParaRPr lang="da-DK" sz="2400">
              <a:latin typeface="华文新魏" pitchFamily="2" charset="-122"/>
              <a:ea typeface="华文新魏" pitchFamily="2" charset="-122"/>
            </a:endParaRPr>
          </a:p>
        </p:txBody>
      </p:sp>
      <p:grpSp>
        <p:nvGrpSpPr>
          <p:cNvPr id="68626" name="Group 96"/>
          <p:cNvGrpSpPr>
            <a:grpSpLocks/>
          </p:cNvGrpSpPr>
          <p:nvPr/>
        </p:nvGrpSpPr>
        <p:grpSpPr bwMode="auto">
          <a:xfrm>
            <a:off x="3992563" y="3724275"/>
            <a:ext cx="1041400" cy="1063625"/>
            <a:chOff x="1016388" y="738757"/>
            <a:chExt cx="731924" cy="747991"/>
          </a:xfrm>
        </p:grpSpPr>
        <p:grpSp>
          <p:nvGrpSpPr>
            <p:cNvPr id="68653" name="Group 51"/>
            <p:cNvGrpSpPr>
              <a:grpSpLocks/>
            </p:cNvGrpSpPr>
            <p:nvPr/>
          </p:nvGrpSpPr>
          <p:grpSpPr bwMode="auto">
            <a:xfrm>
              <a:off x="1016388" y="754824"/>
              <a:ext cx="731924" cy="731924"/>
              <a:chOff x="1704975" y="1095375"/>
              <a:chExt cx="1514475" cy="1514475"/>
            </a:xfrm>
          </p:grpSpPr>
          <p:sp>
            <p:nvSpPr>
              <p:cNvPr id="59" name="Oval 27"/>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60"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68654"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4</a:t>
              </a:r>
            </a:p>
          </p:txBody>
        </p:sp>
      </p:grpSp>
      <p:sp>
        <p:nvSpPr>
          <p:cNvPr id="61" name="Flowchart: Merge 29"/>
          <p:cNvSpPr/>
          <p:nvPr/>
        </p:nvSpPr>
        <p:spPr>
          <a:xfrm>
            <a:off x="3125088"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68630" name="Rektangel 76"/>
          <p:cNvSpPr>
            <a:spLocks noChangeArrowheads="1"/>
          </p:cNvSpPr>
          <p:nvPr/>
        </p:nvSpPr>
        <p:spPr bwMode="auto">
          <a:xfrm>
            <a:off x="3825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产品配套交付检查</a:t>
            </a:r>
            <a:endParaRPr lang="da-DK" sz="2400">
              <a:latin typeface="华文新魏" pitchFamily="2" charset="-122"/>
              <a:ea typeface="华文新魏" pitchFamily="2" charset="-122"/>
            </a:endParaRPr>
          </a:p>
        </p:txBody>
      </p:sp>
      <p:grpSp>
        <p:nvGrpSpPr>
          <p:cNvPr id="68631" name="Group 96"/>
          <p:cNvGrpSpPr>
            <a:grpSpLocks/>
          </p:cNvGrpSpPr>
          <p:nvPr/>
        </p:nvGrpSpPr>
        <p:grpSpPr bwMode="auto">
          <a:xfrm>
            <a:off x="6927850" y="1228725"/>
            <a:ext cx="1041400" cy="1062038"/>
            <a:chOff x="1016388" y="738757"/>
            <a:chExt cx="731924" cy="747989"/>
          </a:xfrm>
        </p:grpSpPr>
        <p:grpSp>
          <p:nvGrpSpPr>
            <p:cNvPr id="68647" name="Group 51"/>
            <p:cNvGrpSpPr>
              <a:grpSpLocks/>
            </p:cNvGrpSpPr>
            <p:nvPr/>
          </p:nvGrpSpPr>
          <p:grpSpPr bwMode="auto">
            <a:xfrm>
              <a:off x="1016388" y="754823"/>
              <a:ext cx="731924" cy="731923"/>
              <a:chOff x="1704975" y="1095375"/>
              <a:chExt cx="1514475" cy="1514475"/>
            </a:xfrm>
          </p:grpSpPr>
          <p:sp>
            <p:nvSpPr>
              <p:cNvPr id="66" name="Oval 34"/>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67"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68648"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5</a:t>
              </a:r>
            </a:p>
          </p:txBody>
        </p:sp>
      </p:grpSp>
      <p:sp>
        <p:nvSpPr>
          <p:cNvPr id="68" name="Flowchart: Merge 36"/>
          <p:cNvSpPr/>
          <p:nvPr/>
        </p:nvSpPr>
        <p:spPr>
          <a:xfrm>
            <a:off x="6060312"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solidFill>
                <a:srgbClr val="3333FF"/>
              </a:solidFill>
              <a:latin typeface="华文新魏" pitchFamily="2" charset="-122"/>
              <a:ea typeface="华文新魏" pitchFamily="2" charset="-122"/>
            </a:endParaRPr>
          </a:p>
        </p:txBody>
      </p:sp>
      <p:sp>
        <p:nvSpPr>
          <p:cNvPr id="68635" name="Rektangel 76"/>
          <p:cNvSpPr>
            <a:spLocks noChangeArrowheads="1"/>
          </p:cNvSpPr>
          <p:nvPr/>
        </p:nvSpPr>
        <p:spPr bwMode="auto">
          <a:xfrm>
            <a:off x="6786563"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例行试验的检验</a:t>
            </a:r>
            <a:endParaRPr lang="da-DK" sz="2400">
              <a:latin typeface="华文新魏" pitchFamily="2" charset="-122"/>
              <a:ea typeface="华文新魏" pitchFamily="2" charset="-122"/>
            </a:endParaRPr>
          </a:p>
        </p:txBody>
      </p:sp>
      <p:grpSp>
        <p:nvGrpSpPr>
          <p:cNvPr id="68636" name="Group 96"/>
          <p:cNvGrpSpPr>
            <a:grpSpLocks/>
          </p:cNvGrpSpPr>
          <p:nvPr/>
        </p:nvGrpSpPr>
        <p:grpSpPr bwMode="auto">
          <a:xfrm>
            <a:off x="6927850" y="3724275"/>
            <a:ext cx="1041400" cy="1063625"/>
            <a:chOff x="1016388" y="738757"/>
            <a:chExt cx="731924" cy="747991"/>
          </a:xfrm>
        </p:grpSpPr>
        <p:grpSp>
          <p:nvGrpSpPr>
            <p:cNvPr id="68641" name="Group 51"/>
            <p:cNvGrpSpPr>
              <a:grpSpLocks/>
            </p:cNvGrpSpPr>
            <p:nvPr/>
          </p:nvGrpSpPr>
          <p:grpSpPr bwMode="auto">
            <a:xfrm>
              <a:off x="1016388" y="754824"/>
              <a:ext cx="731924" cy="731924"/>
              <a:chOff x="1704975" y="1095375"/>
              <a:chExt cx="1514475" cy="1514475"/>
            </a:xfrm>
          </p:grpSpPr>
          <p:sp>
            <p:nvSpPr>
              <p:cNvPr id="73" name="Oval 41"/>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74"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6864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6</a:t>
              </a:r>
            </a:p>
          </p:txBody>
        </p:sp>
      </p:grpSp>
      <p:sp>
        <p:nvSpPr>
          <p:cNvPr id="75" name="Flowchart: Merge 43"/>
          <p:cNvSpPr/>
          <p:nvPr/>
        </p:nvSpPr>
        <p:spPr>
          <a:xfrm>
            <a:off x="6060312"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68640" name="Rektangel 76"/>
          <p:cNvSpPr>
            <a:spLocks noChangeArrowheads="1"/>
          </p:cNvSpPr>
          <p:nvPr/>
        </p:nvSpPr>
        <p:spPr bwMode="auto">
          <a:xfrm>
            <a:off x="6761163"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检验记录的填写</a:t>
            </a:r>
            <a:endParaRPr lang="da-DK" sz="2400">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6963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6963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6963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69638" name="矩形 1"/>
          <p:cNvSpPr>
            <a:spLocks noChangeArrowheads="1"/>
          </p:cNvSpPr>
          <p:nvPr/>
        </p:nvSpPr>
        <p:spPr bwMode="auto">
          <a:xfrm>
            <a:off x="533400" y="1219200"/>
            <a:ext cx="8077200" cy="4862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进货检验的基本条件和要求</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供方在</a:t>
            </a:r>
            <a:r>
              <a:rPr lang="zh-CN" altLang="en-US" sz="2000" b="1" dirty="0">
                <a:solidFill>
                  <a:srgbClr val="FF0000"/>
                </a:solidFill>
                <a:latin typeface="微软雅黑" pitchFamily="34" charset="-122"/>
                <a:ea typeface="微软雅黑" pitchFamily="34" charset="-122"/>
              </a:rPr>
              <a:t>合格供方名单内</a:t>
            </a:r>
            <a:r>
              <a:rPr lang="zh-CN" altLang="en-US" sz="2000" dirty="0">
                <a:latin typeface="微软雅黑" pitchFamily="34" charset="-122"/>
                <a:ea typeface="微软雅黑" pitchFamily="34" charset="-122"/>
              </a:rPr>
              <a:t>，名单之外的各相关部门提交审批手续。</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必须有签署完整的</a:t>
            </a:r>
            <a:r>
              <a:rPr lang="zh-CN" altLang="en-US" sz="2000" b="1" dirty="0">
                <a:solidFill>
                  <a:srgbClr val="FF0000"/>
                </a:solidFill>
                <a:latin typeface="微软雅黑" pitchFamily="34" charset="-122"/>
                <a:ea typeface="微软雅黑" pitchFamily="34" charset="-122"/>
              </a:rPr>
              <a:t>质量证明文件</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外购相关部门应向质量检验部门提供</a:t>
            </a:r>
            <a:r>
              <a:rPr lang="zh-CN" altLang="en-US" sz="2000" b="1" dirty="0">
                <a:solidFill>
                  <a:srgbClr val="FF0000"/>
                </a:solidFill>
                <a:latin typeface="微软雅黑" pitchFamily="34" charset="-122"/>
                <a:ea typeface="微软雅黑" pitchFamily="34" charset="-122"/>
              </a:rPr>
              <a:t>验收所需</a:t>
            </a:r>
            <a:r>
              <a:rPr lang="zh-CN" altLang="en-US" sz="2000" dirty="0">
                <a:latin typeface="微软雅黑" pitchFamily="34" charset="-122"/>
                <a:ea typeface="微软雅黑" pitchFamily="34" charset="-122"/>
              </a:rPr>
              <a:t>的文件资料。</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复验的</a:t>
            </a:r>
            <a:r>
              <a:rPr lang="zh-CN" altLang="en-US" sz="2000" b="1" dirty="0">
                <a:solidFill>
                  <a:srgbClr val="FF0000"/>
                </a:solidFill>
                <a:latin typeface="微软雅黑" pitchFamily="34" charset="-122"/>
                <a:ea typeface="微软雅黑" pitchFamily="34" charset="-122"/>
              </a:rPr>
              <a:t>检验方法</a:t>
            </a:r>
            <a:r>
              <a:rPr lang="zh-CN" altLang="en-US" sz="2000" dirty="0">
                <a:latin typeface="微软雅黑" pitchFamily="34" charset="-122"/>
                <a:ea typeface="微软雅黑" pitchFamily="34" charset="-122"/>
              </a:rPr>
              <a:t>和要求应符合有关标准或合同的规定。</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作为验收依据的技术文件应</a:t>
            </a:r>
            <a:r>
              <a:rPr lang="zh-CN" altLang="en-US" sz="2000" b="1" dirty="0">
                <a:solidFill>
                  <a:srgbClr val="FF0000"/>
                </a:solidFill>
                <a:latin typeface="微软雅黑" pitchFamily="34" charset="-122"/>
                <a:ea typeface="微软雅黑" pitchFamily="34" charset="-122"/>
              </a:rPr>
              <a:t>现行有效</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计量器具、试验设备经检定</a:t>
            </a:r>
            <a:r>
              <a:rPr lang="zh-CN" altLang="en-US" sz="2000" b="1" dirty="0">
                <a:solidFill>
                  <a:srgbClr val="FF0000"/>
                </a:solidFill>
                <a:latin typeface="微软雅黑" pitchFamily="34" charset="-122"/>
                <a:ea typeface="微软雅黑" pitchFamily="34" charset="-122"/>
              </a:rPr>
              <a:t>合格</a:t>
            </a:r>
            <a:r>
              <a:rPr lang="zh-CN" altLang="en-US" sz="2000" dirty="0">
                <a:latin typeface="微软雅黑" pitchFamily="34" charset="-122"/>
                <a:ea typeface="微软雅黑" pitchFamily="34" charset="-122"/>
              </a:rPr>
              <a:t>并在</a:t>
            </a:r>
            <a:r>
              <a:rPr lang="zh-CN" altLang="en-US" sz="2000" b="1" dirty="0">
                <a:solidFill>
                  <a:srgbClr val="FF0000"/>
                </a:solidFill>
                <a:latin typeface="微软雅黑" pitchFamily="34" charset="-122"/>
                <a:ea typeface="微软雅黑" pitchFamily="34" charset="-122"/>
              </a:rPr>
              <a:t>有效期</a:t>
            </a:r>
            <a:r>
              <a:rPr lang="zh-CN" altLang="en-US" sz="2000" dirty="0">
                <a:latin typeface="微软雅黑" pitchFamily="34" charset="-122"/>
                <a:ea typeface="微软雅黑" pitchFamily="34" charset="-122"/>
              </a:rPr>
              <a:t>内：</a:t>
            </a:r>
          </a:p>
          <a:p>
            <a:pPr marL="914400" lvl="1" indent="-457200">
              <a:lnSpc>
                <a:spcPct val="150000"/>
              </a:lnSpc>
              <a:buFont typeface="Arial" charset="0"/>
              <a:buAutoNum type="arabicPeriod"/>
            </a:pPr>
            <a:r>
              <a:rPr lang="zh-CN" altLang="en-US" sz="2000" b="1" dirty="0">
                <a:solidFill>
                  <a:srgbClr val="FF0000"/>
                </a:solidFill>
                <a:latin typeface="微软雅黑" pitchFamily="34" charset="-122"/>
                <a:ea typeface="微软雅黑" pitchFamily="34" charset="-122"/>
              </a:rPr>
              <a:t>定期</a:t>
            </a:r>
            <a:r>
              <a:rPr lang="zh-CN" altLang="en-US" sz="2000" dirty="0">
                <a:latin typeface="微软雅黑" pitchFamily="34" charset="-122"/>
                <a:ea typeface="微软雅黑" pitchFamily="34" charset="-122"/>
              </a:rPr>
              <a:t>对器材的质量情况进行分析研究，反馈信息，向上级报告。</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进口器材按有关技术文件的要求进行入厂（所）</a:t>
            </a:r>
            <a:r>
              <a:rPr lang="zh-CN" altLang="en-US" sz="2000" b="1" dirty="0">
                <a:solidFill>
                  <a:srgbClr val="FF0000"/>
                </a:solidFill>
                <a:latin typeface="微软雅黑" pitchFamily="34" charset="-122"/>
                <a:ea typeface="微软雅黑" pitchFamily="34" charset="-122"/>
              </a:rPr>
              <a:t>复验</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0659"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0660"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0661"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2" name="矩形 1"/>
          <p:cNvSpPr/>
          <p:nvPr/>
        </p:nvSpPr>
        <p:spPr>
          <a:xfrm>
            <a:off x="533400" y="1219200"/>
            <a:ext cx="8077200" cy="4778375"/>
          </a:xfrm>
          <a:prstGeom prst="rect">
            <a:avLst/>
          </a:prstGeom>
        </p:spPr>
        <p:txBody>
          <a:bodyPr>
            <a:spAutoFit/>
          </a:bodyPr>
          <a:lstStyle/>
          <a:p>
            <a:pPr>
              <a:buFont typeface="Wingdings" pitchFamily="2" charset="2"/>
              <a:buChar char="p"/>
              <a:defRPr/>
            </a:pPr>
            <a:r>
              <a:rPr lang="zh-CN" altLang="en-US" sz="2800" dirty="0">
                <a:solidFill>
                  <a:srgbClr val="3333FF"/>
                </a:solidFill>
                <a:latin typeface="华文新魏" pitchFamily="2" charset="-122"/>
                <a:ea typeface="华文新魏" pitchFamily="2" charset="-122"/>
              </a:rPr>
              <a:t>进货检验的基本条件和要求</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defRPr/>
            </a:pPr>
            <a:endParaRPr lang="en-US" altLang="zh-CN" sz="2000" dirty="0">
              <a:latin typeface="微软雅黑" pitchFamily="34" charset="-122"/>
              <a:ea typeface="微软雅黑" pitchFamily="34" charset="-122"/>
            </a:endParaRPr>
          </a:p>
          <a:p>
            <a:pPr marL="914400" lvl="1" indent="-457200">
              <a:lnSpc>
                <a:spcPct val="150000"/>
              </a:lnSpc>
              <a:buFont typeface="+mj-lt"/>
              <a:buAutoNum type="arabicPeriod" startAt="9"/>
              <a:defRPr/>
            </a:pPr>
            <a:r>
              <a:rPr lang="en-US" altLang="zh-CN" sz="2000"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紧急</a:t>
            </a:r>
            <a:r>
              <a:rPr lang="zh-CN" altLang="en-US" sz="2000" dirty="0">
                <a:latin typeface="微软雅黑" pitchFamily="34" charset="-122"/>
                <a:ea typeface="微软雅黑" pitchFamily="34" charset="-122"/>
              </a:rPr>
              <a:t>放行”时，必须符合下列条件和要求：</a:t>
            </a:r>
            <a:endParaRPr lang="en-US" altLang="zh-CN" sz="2000" dirty="0">
              <a:latin typeface="微软雅黑" pitchFamily="34" charset="-122"/>
              <a:ea typeface="微软雅黑" pitchFamily="34" charset="-122"/>
            </a:endParaRPr>
          </a:p>
          <a:p>
            <a:pPr marL="914400" lvl="1" indent="-457200">
              <a:lnSpc>
                <a:spcPct val="150000"/>
              </a:lnSpc>
              <a:buFont typeface="+mj-lt"/>
              <a:buAutoNum type="arabicPeriod" startAt="9"/>
              <a:defRPr/>
            </a:pPr>
            <a:endParaRPr lang="zh-CN" altLang="en-US" sz="1100" dirty="0">
              <a:latin typeface="微软雅黑" pitchFamily="34" charset="-122"/>
              <a:ea typeface="微软雅黑" pitchFamily="34" charset="-122"/>
            </a:endParaRPr>
          </a:p>
          <a:p>
            <a:pPr lvl="1">
              <a:lnSpc>
                <a:spcPct val="150000"/>
              </a:lnSpc>
              <a:defRPr/>
            </a:pPr>
            <a:r>
              <a:rPr lang="zh-CN" altLang="en-US" sz="2000" dirty="0">
                <a:latin typeface="微软雅黑" pitchFamily="34" charset="-122"/>
                <a:ea typeface="微软雅黑" pitchFamily="34" charset="-122"/>
              </a:rPr>
              <a:t>    </a:t>
            </a:r>
            <a:r>
              <a:rPr lang="en-US" altLang="zh-CN" sz="2000" dirty="0">
                <a:latin typeface="微软雅黑" pitchFamily="34" charset="-122"/>
                <a:ea typeface="微软雅黑" pitchFamily="34" charset="-122"/>
              </a:rPr>
              <a:t>a)</a:t>
            </a:r>
            <a:r>
              <a:rPr lang="zh-CN" altLang="en-US" sz="2000" dirty="0">
                <a:latin typeface="微软雅黑" pitchFamily="34" charset="-122"/>
                <a:ea typeface="微软雅黑" pitchFamily="34" charset="-122"/>
              </a:rPr>
              <a:t> 经检验部门</a:t>
            </a:r>
            <a:r>
              <a:rPr lang="zh-CN" altLang="en-US" sz="2000" b="1" dirty="0">
                <a:solidFill>
                  <a:srgbClr val="FF0000"/>
                </a:solidFill>
                <a:latin typeface="微软雅黑" pitchFamily="34" charset="-122"/>
                <a:ea typeface="微软雅黑" pitchFamily="34" charset="-122"/>
              </a:rPr>
              <a:t>会签</a:t>
            </a:r>
            <a:r>
              <a:rPr lang="zh-CN" altLang="en-US" sz="2000" dirty="0">
                <a:latin typeface="微软雅黑" pitchFamily="34" charset="-122"/>
                <a:ea typeface="微软雅黑" pitchFamily="34" charset="-122"/>
              </a:rPr>
              <a:t>同意，并由厂级主管领导</a:t>
            </a:r>
            <a:r>
              <a:rPr lang="zh-CN" altLang="en-US" sz="2000" b="1" dirty="0">
                <a:solidFill>
                  <a:srgbClr val="FF0000"/>
                </a:solidFill>
                <a:latin typeface="微软雅黑" pitchFamily="34" charset="-122"/>
                <a:ea typeface="微软雅黑" pitchFamily="34" charset="-122"/>
              </a:rPr>
              <a:t>批准</a:t>
            </a:r>
            <a:r>
              <a:rPr lang="zh-CN" altLang="en-US" sz="2000" dirty="0">
                <a:latin typeface="微软雅黑" pitchFamily="34" charset="-122"/>
                <a:ea typeface="微软雅黑" pitchFamily="34" charset="-122"/>
              </a:rPr>
              <a:t>。</a:t>
            </a:r>
          </a:p>
          <a:p>
            <a:pPr lvl="1">
              <a:lnSpc>
                <a:spcPct val="150000"/>
              </a:lnSpc>
              <a:defRPr/>
            </a:pPr>
            <a:r>
              <a:rPr lang="zh-CN" altLang="en-US" sz="2000" dirty="0">
                <a:latin typeface="微软雅黑" pitchFamily="34" charset="-122"/>
                <a:ea typeface="微软雅黑" pitchFamily="34" charset="-122"/>
              </a:rPr>
              <a:t>    </a:t>
            </a:r>
            <a:r>
              <a:rPr lang="en-US" altLang="zh-CN" sz="2000" dirty="0">
                <a:latin typeface="微软雅黑" pitchFamily="34" charset="-122"/>
                <a:ea typeface="微软雅黑" pitchFamily="34" charset="-122"/>
              </a:rPr>
              <a:t>b)</a:t>
            </a:r>
            <a:r>
              <a:rPr lang="zh-CN" altLang="en-US" sz="2000" dirty="0">
                <a:latin typeface="微软雅黑" pitchFamily="34" charset="-122"/>
                <a:ea typeface="微软雅黑" pitchFamily="34" charset="-122"/>
              </a:rPr>
              <a:t> 做好</a:t>
            </a:r>
            <a:r>
              <a:rPr lang="zh-CN" altLang="en-US" sz="2000" b="1" dirty="0">
                <a:solidFill>
                  <a:srgbClr val="FF0000"/>
                </a:solidFill>
                <a:latin typeface="微软雅黑" pitchFamily="34" charset="-122"/>
                <a:ea typeface="微软雅黑" pitchFamily="34" charset="-122"/>
              </a:rPr>
              <a:t>标识</a:t>
            </a:r>
            <a:r>
              <a:rPr lang="zh-CN" altLang="en-US" sz="2000" dirty="0">
                <a:latin typeface="微软雅黑" pitchFamily="34" charset="-122"/>
                <a:ea typeface="微软雅黑" pitchFamily="34" charset="-122"/>
              </a:rPr>
              <a:t>，保持</a:t>
            </a:r>
            <a:r>
              <a:rPr lang="zh-CN" altLang="en-US" sz="2000" b="1" dirty="0">
                <a:solidFill>
                  <a:srgbClr val="FF0000"/>
                </a:solidFill>
                <a:latin typeface="微软雅黑" pitchFamily="34" charset="-122"/>
                <a:ea typeface="微软雅黑" pitchFamily="34" charset="-122"/>
              </a:rPr>
              <a:t>可追溯性</a:t>
            </a:r>
            <a:r>
              <a:rPr lang="zh-CN" altLang="en-US" sz="2000" dirty="0">
                <a:latin typeface="微软雅黑" pitchFamily="34" charset="-122"/>
                <a:ea typeface="微软雅黑" pitchFamily="34" charset="-122"/>
              </a:rPr>
              <a:t>，并应规定解决</a:t>
            </a:r>
            <a:r>
              <a:rPr lang="zh-CN" altLang="en-US" sz="2000" b="1" dirty="0">
                <a:solidFill>
                  <a:srgbClr val="FF0000"/>
                </a:solidFill>
                <a:latin typeface="微软雅黑" pitchFamily="34" charset="-122"/>
                <a:ea typeface="微软雅黑" pitchFamily="34" charset="-122"/>
              </a:rPr>
              <a:t>时限</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lvl="1">
              <a:lnSpc>
                <a:spcPct val="150000"/>
              </a:lnSpc>
              <a:defRPr/>
            </a:pPr>
            <a:r>
              <a:rPr lang="zh-CN" altLang="en-US" sz="2000" dirty="0">
                <a:latin typeface="微软雅黑" pitchFamily="34" charset="-122"/>
                <a:ea typeface="微软雅黑" pitchFamily="34" charset="-122"/>
              </a:rPr>
              <a:t>    </a:t>
            </a:r>
            <a:r>
              <a:rPr lang="en-US" altLang="zh-CN" sz="2000" dirty="0">
                <a:latin typeface="微软雅黑" pitchFamily="34" charset="-122"/>
                <a:ea typeface="微软雅黑" pitchFamily="34" charset="-122"/>
              </a:rPr>
              <a:t>c) </a:t>
            </a:r>
            <a:r>
              <a:rPr lang="zh-CN" altLang="en-US" sz="2000" dirty="0">
                <a:latin typeface="微软雅黑" pitchFamily="34" charset="-122"/>
                <a:ea typeface="微软雅黑" pitchFamily="34" charset="-122"/>
              </a:rPr>
              <a:t>检验人员应在解决时限前完成验证或</a:t>
            </a:r>
            <a:r>
              <a:rPr lang="zh-CN" altLang="en-US" sz="2000" b="1" dirty="0">
                <a:solidFill>
                  <a:srgbClr val="FF0000"/>
                </a:solidFill>
                <a:latin typeface="微软雅黑" pitchFamily="34" charset="-122"/>
                <a:ea typeface="微软雅黑" pitchFamily="34" charset="-122"/>
              </a:rPr>
              <a:t>复验</a:t>
            </a:r>
            <a:r>
              <a:rPr lang="zh-CN" altLang="en-US" sz="2000" dirty="0">
                <a:latin typeface="微软雅黑" pitchFamily="34" charset="-122"/>
                <a:ea typeface="微软雅黑" pitchFamily="34" charset="-122"/>
              </a:rPr>
              <a:t>工作。</a:t>
            </a:r>
          </a:p>
          <a:p>
            <a:pPr lvl="1">
              <a:lnSpc>
                <a:spcPct val="150000"/>
              </a:lnSpc>
              <a:defRPr/>
            </a:pPr>
            <a:r>
              <a:rPr lang="zh-CN" altLang="en-US" sz="2000" dirty="0">
                <a:latin typeface="微软雅黑" pitchFamily="34" charset="-122"/>
                <a:ea typeface="微软雅黑" pitchFamily="34" charset="-122"/>
              </a:rPr>
              <a:t>    </a:t>
            </a:r>
            <a:r>
              <a:rPr lang="en-US" altLang="zh-CN" sz="2000" dirty="0">
                <a:latin typeface="微软雅黑" pitchFamily="34" charset="-122"/>
                <a:ea typeface="微软雅黑" pitchFamily="34" charset="-122"/>
              </a:rPr>
              <a:t>d) </a:t>
            </a:r>
            <a:r>
              <a:rPr lang="zh-CN" altLang="en-US" sz="2000" dirty="0">
                <a:latin typeface="微软雅黑" pitchFamily="34" charset="-122"/>
                <a:ea typeface="微软雅黑" pitchFamily="34" charset="-122"/>
              </a:rPr>
              <a:t>当复验</a:t>
            </a:r>
            <a:r>
              <a:rPr lang="zh-CN" altLang="en-US" sz="2000" b="1" dirty="0">
                <a:solidFill>
                  <a:srgbClr val="FF0000"/>
                </a:solidFill>
                <a:latin typeface="微软雅黑" pitchFamily="34" charset="-122"/>
                <a:ea typeface="微软雅黑" pitchFamily="34" charset="-122"/>
              </a:rPr>
              <a:t>合格</a:t>
            </a:r>
            <a:r>
              <a:rPr lang="zh-CN" altLang="en-US" sz="2000" dirty="0">
                <a:latin typeface="微软雅黑" pitchFamily="34" charset="-122"/>
                <a:ea typeface="微软雅黑" pitchFamily="34" charset="-122"/>
              </a:rPr>
              <a:t>后，应追踪到器材到达工序，恢复正常放行。</a:t>
            </a:r>
            <a:endParaRPr lang="en-US" altLang="zh-CN" sz="2000" dirty="0">
              <a:latin typeface="微软雅黑" pitchFamily="34" charset="-122"/>
              <a:ea typeface="微软雅黑" pitchFamily="34" charset="-122"/>
            </a:endParaRPr>
          </a:p>
          <a:p>
            <a:pPr lvl="1">
              <a:lnSpc>
                <a:spcPct val="150000"/>
              </a:lnSpc>
              <a:defRPr/>
            </a:pPr>
            <a:r>
              <a:rPr lang="zh-CN" altLang="en-US" sz="2000" dirty="0">
                <a:latin typeface="微软雅黑" pitchFamily="34" charset="-122"/>
                <a:ea typeface="微软雅黑" pitchFamily="34" charset="-122"/>
              </a:rPr>
              <a:t>    </a:t>
            </a:r>
            <a:r>
              <a:rPr lang="en-US" altLang="zh-CN" sz="2000" dirty="0">
                <a:latin typeface="微软雅黑" pitchFamily="34" charset="-122"/>
                <a:ea typeface="微软雅黑" pitchFamily="34" charset="-122"/>
              </a:rPr>
              <a:t>e)</a:t>
            </a:r>
            <a:r>
              <a:rPr lang="zh-CN" altLang="en-US" sz="2000" dirty="0">
                <a:latin typeface="微软雅黑" pitchFamily="34" charset="-122"/>
                <a:ea typeface="微软雅黑" pitchFamily="34" charset="-122"/>
              </a:rPr>
              <a:t>当复验</a:t>
            </a:r>
            <a:r>
              <a:rPr lang="zh-CN" altLang="en-US" sz="2000" b="1" dirty="0">
                <a:solidFill>
                  <a:srgbClr val="FF0000"/>
                </a:solidFill>
                <a:latin typeface="微软雅黑" pitchFamily="34" charset="-122"/>
                <a:ea typeface="微软雅黑" pitchFamily="34" charset="-122"/>
              </a:rPr>
              <a:t>不合格</a:t>
            </a:r>
            <a:r>
              <a:rPr lang="zh-CN" altLang="en-US" sz="2000" dirty="0">
                <a:latin typeface="微软雅黑" pitchFamily="34" charset="-122"/>
                <a:ea typeface="微软雅黑" pitchFamily="34" charset="-122"/>
              </a:rPr>
              <a:t>时，应立即追回紧急放行器材，已生产的产品按不合格品处理：</a:t>
            </a:r>
          </a:p>
          <a:p>
            <a:pPr marL="914400" lvl="1" indent="-457200">
              <a:lnSpc>
                <a:spcPct val="150000"/>
              </a:lnSpc>
              <a:buFont typeface="+mj-lt"/>
              <a:buAutoNum type="arabicPeriod" startAt="9"/>
              <a:defRPr/>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概念与术语</a:t>
            </a:r>
          </a:p>
        </p:txBody>
      </p:sp>
      <p:sp>
        <p:nvSpPr>
          <p:cNvPr id="4" name="内容占位符 2"/>
          <p:cNvSpPr>
            <a:spLocks noGrp="1"/>
          </p:cNvSpPr>
          <p:nvPr>
            <p:ph idx="1"/>
          </p:nvPr>
        </p:nvSpPr>
        <p:spPr>
          <a:xfrm>
            <a:off x="-76200" y="1066800"/>
            <a:ext cx="8763000" cy="5211763"/>
          </a:xfrm>
        </p:spPr>
        <p:txBody>
          <a:bodyPr/>
          <a:lstStyle/>
          <a:p>
            <a:pPr marL="685800" lvl="2" defTabSz="1200150" eaLnBrk="1" hangingPunct="1">
              <a:lnSpc>
                <a:spcPct val="90000"/>
              </a:lnSpc>
              <a:spcAft>
                <a:spcPct val="15000"/>
              </a:spcAft>
              <a:buFontTx/>
              <a:buChar char="••"/>
              <a:defRPr/>
            </a:pPr>
            <a:endParaRPr lang="en-US" altLang="zh-CN" sz="800" kern="1200" dirty="0" smtClean="0">
              <a:solidFill>
                <a:srgbClr val="3333FF"/>
              </a:solidFill>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kern="1200" dirty="0" smtClean="0">
                <a:solidFill>
                  <a:srgbClr val="3333FF"/>
                </a:solidFill>
                <a:latin typeface="微软雅黑" pitchFamily="34" charset="-122"/>
                <a:ea typeface="微软雅黑" pitchFamily="34" charset="-122"/>
              </a:rPr>
              <a:t>关键工序</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产品在生产过程中需要实施重点控制的工序。</a:t>
            </a:r>
            <a:endParaRPr lang="en-US" altLang="zh-CN" sz="2400" dirty="0" smtClean="0">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包括：</a:t>
            </a:r>
            <a:endParaRPr lang="en-US" altLang="zh-CN" sz="24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dirty="0" smtClean="0">
                <a:latin typeface="微软雅黑" pitchFamily="34" charset="-122"/>
                <a:ea typeface="微软雅黑" pitchFamily="34" charset="-122"/>
              </a:rPr>
              <a:t>形成关键特性、重要特性的工序；</a:t>
            </a:r>
            <a:endParaRPr lang="en-US" altLang="zh-CN"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dirty="0" smtClean="0">
                <a:latin typeface="微软雅黑" pitchFamily="34" charset="-122"/>
                <a:ea typeface="微软雅黑" pitchFamily="34" charset="-122"/>
              </a:rPr>
              <a:t>加工中质量不稳定的工序；</a:t>
            </a:r>
            <a:endParaRPr lang="en-US" altLang="zh-CN"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dirty="0" smtClean="0">
                <a:latin typeface="微软雅黑" pitchFamily="34" charset="-122"/>
                <a:ea typeface="微软雅黑" pitchFamily="34" charset="-122"/>
              </a:rPr>
              <a:t>加工周期长、原材料昂贵、出废品后经济损失较大的工序；</a:t>
            </a:r>
            <a:endParaRPr lang="en-US" altLang="zh-CN"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dirty="0" smtClean="0">
                <a:latin typeface="微软雅黑" pitchFamily="34" charset="-122"/>
                <a:ea typeface="微软雅黑" pitchFamily="34" charset="-122"/>
              </a:rPr>
              <a:t>关键的、重要的外购件、外协件、原材料的入厂验收工序。</a:t>
            </a:r>
            <a:endParaRPr lang="en-US" altLang="zh-CN"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endParaRPr lang="en-US" altLang="zh-CN" sz="1050" dirty="0" smtClean="0">
              <a:solidFill>
                <a:srgbClr val="3333FF"/>
              </a:solidFill>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dirty="0" smtClean="0">
                <a:solidFill>
                  <a:srgbClr val="3333FF"/>
                </a:solidFill>
                <a:latin typeface="微软雅黑" pitchFamily="34" charset="-122"/>
                <a:ea typeface="微软雅黑" pitchFamily="34" charset="-122"/>
              </a:rPr>
              <a:t>最终产品</a:t>
            </a:r>
            <a:endParaRPr lang="zh-CN" altLang="en-US" sz="2800" kern="1200" dirty="0" smtClean="0">
              <a:solidFill>
                <a:srgbClr val="3333FF"/>
              </a:solidFill>
              <a:latin typeface="微软雅黑" pitchFamily="34" charset="-122"/>
              <a:ea typeface="微软雅黑" pitchFamily="34" charset="-122"/>
            </a:endParaRPr>
          </a:p>
          <a:p>
            <a:pPr marL="1143000" lvl="3" defTabSz="1200150" eaLnBrk="1" hangingPunct="1">
              <a:lnSpc>
                <a:spcPct val="90000"/>
              </a:lnSpc>
              <a:spcAft>
                <a:spcPct val="15000"/>
              </a:spcAft>
              <a:buFontTx/>
              <a:buChar char="••"/>
              <a:defRPr/>
            </a:pPr>
            <a:r>
              <a:rPr lang="zh-CN" altLang="en-US" sz="2400" kern="1200" dirty="0" smtClean="0">
                <a:latin typeface="微软雅黑" pitchFamily="34" charset="-122"/>
                <a:ea typeface="微软雅黑" pitchFamily="34" charset="-122"/>
              </a:rPr>
              <a:t>已加工完毕或装配完毕可以提交定货方或使用方          验收的产品。</a:t>
            </a:r>
            <a:endParaRPr lang="en-US" altLang="zh-CN" sz="2400" kern="1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168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168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168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71686" name="矩形 1"/>
          <p:cNvSpPr>
            <a:spLocks noChangeArrowheads="1"/>
          </p:cNvSpPr>
          <p:nvPr/>
        </p:nvSpPr>
        <p:spPr bwMode="auto">
          <a:xfrm>
            <a:off x="533400" y="1219200"/>
            <a:ext cx="8077200" cy="3940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外购器材的入库检验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质量</a:t>
            </a:r>
            <a:r>
              <a:rPr lang="zh-CN" altLang="en-US" sz="2000" b="1" dirty="0">
                <a:solidFill>
                  <a:srgbClr val="FF0000"/>
                </a:solidFill>
                <a:latin typeface="微软雅黑" pitchFamily="34" charset="-122"/>
                <a:ea typeface="微软雅黑" pitchFamily="34" charset="-122"/>
              </a:rPr>
              <a:t>文件齐全</a:t>
            </a:r>
            <a:r>
              <a:rPr lang="zh-CN" altLang="en-US" sz="2000" dirty="0">
                <a:latin typeface="微软雅黑" pitchFamily="34" charset="-122"/>
                <a:ea typeface="微软雅黑" pitchFamily="34" charset="-122"/>
              </a:rPr>
              <a:t>、内容符合规定。</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器材各参数与质量证明文件</a:t>
            </a:r>
            <a:r>
              <a:rPr lang="zh-CN" altLang="en-US" sz="2000" b="1" dirty="0">
                <a:solidFill>
                  <a:srgbClr val="FF0000"/>
                </a:solidFill>
                <a:latin typeface="微软雅黑" pitchFamily="34" charset="-122"/>
                <a:ea typeface="微软雅黑" pitchFamily="34" charset="-122"/>
              </a:rPr>
              <a:t>相符</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器材包装</a:t>
            </a:r>
            <a:r>
              <a:rPr lang="zh-CN" altLang="en-US" sz="2000" b="1" dirty="0">
                <a:solidFill>
                  <a:srgbClr val="FF0000"/>
                </a:solidFill>
                <a:latin typeface="微软雅黑" pitchFamily="34" charset="-122"/>
                <a:ea typeface="微软雅黑" pitchFamily="34" charset="-122"/>
              </a:rPr>
              <a:t>配套齐全</a:t>
            </a:r>
            <a:r>
              <a:rPr lang="zh-CN" altLang="en-US" sz="2000" dirty="0">
                <a:latin typeface="微软雅黑" pitchFamily="34" charset="-122"/>
                <a:ea typeface="微软雅黑" pitchFamily="34" charset="-122"/>
              </a:rPr>
              <a:t>，封印完整。</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器材的油封期、保管期、贮存期、</a:t>
            </a:r>
            <a:r>
              <a:rPr lang="zh-CN" altLang="en-US" sz="2000" b="1" dirty="0">
                <a:solidFill>
                  <a:srgbClr val="FF0000"/>
                </a:solidFill>
                <a:latin typeface="微软雅黑" pitchFamily="34" charset="-122"/>
                <a:ea typeface="微软雅黑" pitchFamily="34" charset="-122"/>
              </a:rPr>
              <a:t>有效期</a:t>
            </a:r>
            <a:r>
              <a:rPr lang="zh-CN" altLang="en-US" sz="2000" dirty="0">
                <a:latin typeface="微软雅黑" pitchFamily="34" charset="-122"/>
                <a:ea typeface="微软雅黑" pitchFamily="34" charset="-122"/>
              </a:rPr>
              <a:t>等符合规定要求；</a:t>
            </a:r>
          </a:p>
          <a:p>
            <a:pPr marL="914400" lvl="1" indent="-457200">
              <a:lnSpc>
                <a:spcPct val="150000"/>
              </a:lnSpc>
              <a:buFont typeface="Arial" charset="0"/>
              <a:buAutoNum type="arabicPeriod"/>
            </a:pPr>
            <a:r>
              <a:rPr lang="zh-CN" altLang="en-US" sz="2000" b="1" dirty="0">
                <a:solidFill>
                  <a:srgbClr val="FF0000"/>
                </a:solidFill>
                <a:latin typeface="微软雅黑" pitchFamily="34" charset="-122"/>
                <a:ea typeface="微软雅黑" pitchFamily="34" charset="-122"/>
              </a:rPr>
              <a:t>金属</a:t>
            </a:r>
            <a:r>
              <a:rPr lang="zh-CN" altLang="en-US" sz="2000" dirty="0">
                <a:latin typeface="微软雅黑" pitchFamily="34" charset="-122"/>
                <a:ea typeface="微软雅黑" pitchFamily="34" charset="-122"/>
              </a:rPr>
              <a:t>材料进行表面质量、尺寸检验、火花鉴别或分光检验，合格后按</a:t>
            </a:r>
            <a:r>
              <a:rPr lang="en-US" altLang="zh-CN" sz="2000" dirty="0">
                <a:latin typeface="微软雅黑" pitchFamily="34" charset="-122"/>
                <a:ea typeface="微软雅黑" pitchFamily="34" charset="-122"/>
              </a:rPr>
              <a:t>QJ 1386A</a:t>
            </a:r>
            <a:r>
              <a:rPr lang="zh-CN" altLang="en-US" sz="2000" dirty="0">
                <a:latin typeface="微软雅黑" pitchFamily="34" charset="-122"/>
                <a:ea typeface="微软雅黑" pitchFamily="34" charset="-122"/>
              </a:rPr>
              <a:t>进行理化复验；</a:t>
            </a:r>
            <a:r>
              <a:rPr lang="zh-CN" altLang="en-US" sz="2000" b="1" dirty="0">
                <a:solidFill>
                  <a:srgbClr val="FF0000"/>
                </a:solidFill>
                <a:latin typeface="微软雅黑" pitchFamily="34" charset="-122"/>
                <a:ea typeface="微软雅黑" pitchFamily="34" charset="-122"/>
              </a:rPr>
              <a:t>非金属</a:t>
            </a:r>
            <a:r>
              <a:rPr lang="zh-CN" altLang="en-US" sz="2000" dirty="0">
                <a:latin typeface="微软雅黑" pitchFamily="34" charset="-122"/>
                <a:ea typeface="微软雅黑" pitchFamily="34" charset="-122"/>
              </a:rPr>
              <a:t>材料按</a:t>
            </a:r>
            <a:r>
              <a:rPr lang="en-US" altLang="zh-CN" sz="2000" dirty="0">
                <a:latin typeface="微软雅黑" pitchFamily="34" charset="-122"/>
                <a:ea typeface="微软雅黑" pitchFamily="34" charset="-122"/>
              </a:rPr>
              <a:t>QJ 977A</a:t>
            </a:r>
            <a:r>
              <a:rPr lang="zh-CN" altLang="en-US" sz="2000" dirty="0">
                <a:latin typeface="微软雅黑" pitchFamily="34" charset="-122"/>
                <a:ea typeface="微软雅黑" pitchFamily="34" charset="-122"/>
              </a:rPr>
              <a:t>规定执行。</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270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270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270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72710" name="矩形 1"/>
          <p:cNvSpPr>
            <a:spLocks noChangeArrowheads="1"/>
          </p:cNvSpPr>
          <p:nvPr/>
        </p:nvSpPr>
        <p:spPr bwMode="auto">
          <a:xfrm>
            <a:off x="533400" y="1219200"/>
            <a:ext cx="8077200" cy="3940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外购器材的入库检验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startAt="6"/>
            </a:pPr>
            <a:r>
              <a:rPr lang="zh-CN" altLang="en-US" sz="2000" dirty="0">
                <a:latin typeface="微软雅黑" pitchFamily="34" charset="-122"/>
                <a:ea typeface="微软雅黑" pitchFamily="34" charset="-122"/>
              </a:rPr>
              <a:t>几何尺寸、理化性能、电气参数测试和无损检验，由库房人员办理送检手续，检验部门复验后发出</a:t>
            </a:r>
            <a:r>
              <a:rPr lang="zh-CN" altLang="en-US" sz="2000" b="1" dirty="0">
                <a:solidFill>
                  <a:srgbClr val="FF0000"/>
                </a:solidFill>
                <a:latin typeface="微软雅黑" pitchFamily="34" charset="-122"/>
                <a:ea typeface="微软雅黑" pitchFamily="34" charset="-122"/>
              </a:rPr>
              <a:t>检验报告</a:t>
            </a:r>
            <a:r>
              <a:rPr lang="zh-CN" altLang="en-US" sz="2000" dirty="0">
                <a:latin typeface="微软雅黑" pitchFamily="34" charset="-122"/>
                <a:ea typeface="微软雅黑" pitchFamily="34" charset="-122"/>
              </a:rPr>
              <a:t>并给出</a:t>
            </a:r>
            <a:r>
              <a:rPr lang="zh-CN" altLang="en-US" sz="2000" b="1" dirty="0">
                <a:solidFill>
                  <a:srgbClr val="FF0000"/>
                </a:solidFill>
                <a:latin typeface="微软雅黑" pitchFamily="34" charset="-122"/>
                <a:ea typeface="微软雅黑" pitchFamily="34" charset="-122"/>
              </a:rPr>
              <a:t>检验结论</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startAt="6"/>
            </a:pPr>
            <a:r>
              <a:rPr lang="zh-CN" altLang="en-US" sz="2000" dirty="0">
                <a:latin typeface="微软雅黑" pitchFamily="34" charset="-122"/>
                <a:ea typeface="微软雅黑" pitchFamily="34" charset="-122"/>
              </a:rPr>
              <a:t>本单位不能测试的项目，可由检验部门</a:t>
            </a:r>
            <a:r>
              <a:rPr lang="zh-CN" altLang="en-US" sz="2000" b="1" dirty="0">
                <a:solidFill>
                  <a:srgbClr val="FF0000"/>
                </a:solidFill>
                <a:latin typeface="微软雅黑" pitchFamily="34" charset="-122"/>
                <a:ea typeface="微软雅黑" pitchFamily="34" charset="-122"/>
              </a:rPr>
              <a:t>委托</a:t>
            </a:r>
            <a:r>
              <a:rPr lang="zh-CN" altLang="en-US" sz="2000" dirty="0">
                <a:latin typeface="微软雅黑" pitchFamily="34" charset="-122"/>
                <a:ea typeface="微软雅黑" pitchFamily="34" charset="-122"/>
              </a:rPr>
              <a:t>有资质单位进行。</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startAt="6"/>
            </a:pPr>
            <a:r>
              <a:rPr lang="zh-CN" altLang="en-US" sz="2000" b="1" dirty="0">
                <a:solidFill>
                  <a:srgbClr val="FF0000"/>
                </a:solidFill>
                <a:latin typeface="微软雅黑" pitchFamily="34" charset="-122"/>
                <a:ea typeface="微软雅黑" pitchFamily="34" charset="-122"/>
              </a:rPr>
              <a:t>电子元器件</a:t>
            </a:r>
            <a:r>
              <a:rPr lang="zh-CN" altLang="en-US" sz="2000" dirty="0">
                <a:latin typeface="微软雅黑" pitchFamily="34" charset="-122"/>
                <a:ea typeface="微软雅黑" pitchFamily="34" charset="-122"/>
              </a:rPr>
              <a:t>的复验与筛选分别按相应的规定送有关测试部门进行验收与筛选，并有筛选</a:t>
            </a:r>
            <a:r>
              <a:rPr lang="zh-CN" altLang="en-US" sz="2000" b="1" dirty="0">
                <a:solidFill>
                  <a:srgbClr val="FF0000"/>
                </a:solidFill>
                <a:latin typeface="微软雅黑" pitchFamily="34" charset="-122"/>
                <a:ea typeface="微软雅黑" pitchFamily="34" charset="-122"/>
              </a:rPr>
              <a:t>合格证</a:t>
            </a:r>
            <a:r>
              <a:rPr lang="zh-CN" altLang="en-US" sz="2000" dirty="0">
                <a:latin typeface="微软雅黑" pitchFamily="34" charset="-122"/>
                <a:ea typeface="微软雅黑" pitchFamily="34" charset="-122"/>
              </a:rPr>
              <a:t>和测试</a:t>
            </a:r>
            <a:r>
              <a:rPr lang="zh-CN" altLang="en-US" sz="2000" b="1" dirty="0">
                <a:solidFill>
                  <a:srgbClr val="FF0000"/>
                </a:solidFill>
                <a:latin typeface="微软雅黑" pitchFamily="34" charset="-122"/>
                <a:ea typeface="微软雅黑" pitchFamily="34" charset="-122"/>
              </a:rPr>
              <a:t>数据</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startAt="6"/>
            </a:pPr>
            <a:r>
              <a:rPr lang="zh-CN" altLang="en-US" sz="2000" b="1" dirty="0">
                <a:solidFill>
                  <a:srgbClr val="FF0000"/>
                </a:solidFill>
                <a:latin typeface="微软雅黑" pitchFamily="34" charset="-122"/>
                <a:ea typeface="微软雅黑" pitchFamily="34" charset="-122"/>
              </a:rPr>
              <a:t>新研制</a:t>
            </a:r>
            <a:r>
              <a:rPr lang="zh-CN" altLang="en-US" sz="2000" dirty="0">
                <a:latin typeface="微软雅黑" pitchFamily="34" charset="-122"/>
                <a:ea typeface="微软雅黑" pitchFamily="34" charset="-122"/>
              </a:rPr>
              <a:t>或</a:t>
            </a:r>
            <a:r>
              <a:rPr lang="zh-CN" altLang="en-US" sz="2000" b="1" dirty="0">
                <a:solidFill>
                  <a:srgbClr val="FF0000"/>
                </a:solidFill>
                <a:latin typeface="微软雅黑" pitchFamily="34" charset="-122"/>
                <a:ea typeface="微软雅黑" pitchFamily="34" charset="-122"/>
              </a:rPr>
              <a:t>进口</a:t>
            </a:r>
            <a:r>
              <a:rPr lang="zh-CN" altLang="en-US" sz="2000" dirty="0">
                <a:latin typeface="微软雅黑" pitchFamily="34" charset="-122"/>
                <a:ea typeface="微软雅黑" pitchFamily="34" charset="-122"/>
              </a:rPr>
              <a:t>的各种材料按有关协议规定的技术条件复验。</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startAt="6"/>
            </a:pPr>
            <a:r>
              <a:rPr lang="zh-CN" altLang="en-US" sz="2000" b="1" dirty="0">
                <a:solidFill>
                  <a:srgbClr val="FF0000"/>
                </a:solidFill>
                <a:latin typeface="微软雅黑" pitchFamily="34" charset="-122"/>
                <a:ea typeface="微软雅黑" pitchFamily="34" charset="-122"/>
              </a:rPr>
              <a:t>其它</a:t>
            </a:r>
            <a:r>
              <a:rPr lang="zh-CN" altLang="en-US" sz="2000" dirty="0">
                <a:latin typeface="微软雅黑" pitchFamily="34" charset="-122"/>
                <a:ea typeface="微软雅黑" pitchFamily="34" charset="-122"/>
              </a:rPr>
              <a:t>器件按有关文件进行复验。</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3731"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3732"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3733"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73734" name="矩形 1"/>
          <p:cNvSpPr>
            <a:spLocks noChangeArrowheads="1"/>
          </p:cNvSpPr>
          <p:nvPr/>
        </p:nvSpPr>
        <p:spPr bwMode="auto">
          <a:xfrm>
            <a:off x="533400" y="1219200"/>
            <a:ext cx="8077200" cy="4400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外购器材的入库流程</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器材进所后分类分批存放于指定地点，做好标识，</a:t>
            </a:r>
            <a:r>
              <a:rPr lang="zh-CN" altLang="en-US" sz="2000" b="1" dirty="0">
                <a:solidFill>
                  <a:srgbClr val="FF0000"/>
                </a:solidFill>
                <a:latin typeface="微软雅黑" pitchFamily="34" charset="-122"/>
                <a:ea typeface="微软雅黑" pitchFamily="34" charset="-122"/>
              </a:rPr>
              <a:t>入库检验</a:t>
            </a:r>
            <a:r>
              <a:rPr lang="zh-CN" altLang="en-US" sz="2000" dirty="0">
                <a:latin typeface="微软雅黑" pitchFamily="34" charset="-122"/>
                <a:ea typeface="微软雅黑" pitchFamily="34" charset="-122"/>
              </a:rPr>
              <a:t>合格后方可入库。</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b="1" dirty="0">
                <a:solidFill>
                  <a:srgbClr val="FF0000"/>
                </a:solidFill>
                <a:latin typeface="微软雅黑" pitchFamily="34" charset="-122"/>
                <a:ea typeface="微软雅黑" pitchFamily="34" charset="-122"/>
              </a:rPr>
              <a:t>定点供应</a:t>
            </a:r>
            <a:r>
              <a:rPr lang="zh-CN" altLang="en-US" sz="2000" dirty="0">
                <a:latin typeface="微软雅黑" pitchFamily="34" charset="-122"/>
                <a:ea typeface="微软雅黑" pitchFamily="34" charset="-122"/>
              </a:rPr>
              <a:t>的器材发生变化时须重新履行资格评价及审批手续。</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经复验</a:t>
            </a:r>
            <a:r>
              <a:rPr lang="zh-CN" altLang="en-US" sz="2000" b="1" dirty="0">
                <a:solidFill>
                  <a:srgbClr val="FF0000"/>
                </a:solidFill>
                <a:latin typeface="微软雅黑" pitchFamily="34" charset="-122"/>
                <a:ea typeface="微软雅黑" pitchFamily="34" charset="-122"/>
              </a:rPr>
              <a:t>合格</a:t>
            </a:r>
            <a:r>
              <a:rPr lang="zh-CN" altLang="en-US" sz="2000" dirty="0">
                <a:latin typeface="微软雅黑" pitchFamily="34" charset="-122"/>
                <a:ea typeface="微软雅黑" pitchFamily="34" charset="-122"/>
              </a:rPr>
              <a:t>的器材，库房人员负责按规定做好材料标识，办理入库手续；</a:t>
            </a:r>
            <a:r>
              <a:rPr lang="zh-CN" altLang="en-US" sz="2000" b="1" dirty="0">
                <a:solidFill>
                  <a:srgbClr val="FF0000"/>
                </a:solidFill>
                <a:latin typeface="微软雅黑" pitchFamily="34" charset="-122"/>
                <a:ea typeface="微软雅黑" pitchFamily="34" charset="-122"/>
              </a:rPr>
              <a:t>不合格</a:t>
            </a:r>
            <a:r>
              <a:rPr lang="zh-CN" altLang="en-US" sz="2000" dirty="0">
                <a:latin typeface="微软雅黑" pitchFamily="34" charset="-122"/>
                <a:ea typeface="微软雅黑" pitchFamily="34" charset="-122"/>
              </a:rPr>
              <a:t>的器材，由器材检验人员发出不合格通知给物资部门，由物资部门作出明显标识，严加隔离，按规定处理。</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外购器材入库验收时，应接规定填写各项检验和试验</a:t>
            </a:r>
            <a:r>
              <a:rPr lang="zh-CN" altLang="en-US" sz="2000" b="1" dirty="0">
                <a:solidFill>
                  <a:srgbClr val="FF0000"/>
                </a:solidFill>
                <a:latin typeface="微软雅黑" pitchFamily="34" charset="-122"/>
                <a:ea typeface="微软雅黑" pitchFamily="34" charset="-122"/>
              </a:rPr>
              <a:t>记录</a:t>
            </a:r>
            <a:r>
              <a:rPr lang="zh-CN" altLang="en-US" sz="2000" dirty="0">
                <a:latin typeface="微软雅黑" pitchFamily="34" charset="-122"/>
                <a:ea typeface="微软雅黑" pitchFamily="34" charset="-122"/>
              </a:rPr>
              <a:t>、报告，并定期整理分类，连同质量原始证明等一起</a:t>
            </a:r>
            <a:r>
              <a:rPr lang="zh-CN" altLang="en-US" sz="2000" b="1" dirty="0">
                <a:solidFill>
                  <a:srgbClr val="FF0000"/>
                </a:solidFill>
                <a:latin typeface="微软雅黑" pitchFamily="34" charset="-122"/>
                <a:ea typeface="微软雅黑" pitchFamily="34" charset="-122"/>
              </a:rPr>
              <a:t>存档</a:t>
            </a:r>
            <a:r>
              <a:rPr lang="zh-CN" altLang="en-US" sz="2000" dirty="0">
                <a:latin typeface="微软雅黑" pitchFamily="34" charset="-122"/>
                <a:ea typeface="微软雅黑" pitchFamily="34" charset="-122"/>
              </a:rPr>
              <a:t>保管。</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475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475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475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74758" name="矩形 1"/>
          <p:cNvSpPr>
            <a:spLocks noChangeArrowheads="1"/>
          </p:cNvSpPr>
          <p:nvPr/>
        </p:nvSpPr>
        <p:spPr bwMode="auto">
          <a:xfrm>
            <a:off x="533400" y="1219200"/>
            <a:ext cx="8077200" cy="4008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外购器材的保管</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器材保管人员应经专业培训并考核合格，</a:t>
            </a:r>
            <a:r>
              <a:rPr lang="zh-CN" altLang="en-US" sz="2000" b="1" dirty="0">
                <a:solidFill>
                  <a:srgbClr val="FF0000"/>
                </a:solidFill>
                <a:latin typeface="微软雅黑" pitchFamily="34" charset="-122"/>
                <a:ea typeface="微软雅黑" pitchFamily="34" charset="-122"/>
              </a:rPr>
              <a:t>持证上岗</a:t>
            </a:r>
            <a:r>
              <a:rPr lang="zh-CN" altLang="en-US" sz="2000" b="1" dirty="0">
                <a:latin typeface="微软雅黑" pitchFamily="34" charset="-122"/>
                <a:ea typeface="微软雅黑" pitchFamily="34" charset="-122"/>
              </a:rPr>
              <a:t>。</a:t>
            </a:r>
            <a:endParaRPr lang="en-US" altLang="zh-CN" sz="2000" b="1" dirty="0">
              <a:latin typeface="微软雅黑" pitchFamily="34" charset="-122"/>
              <a:ea typeface="微软雅黑" pitchFamily="34" charset="-122"/>
            </a:endParaRPr>
          </a:p>
          <a:p>
            <a:pPr marL="914400" lvl="1" indent="-457200">
              <a:lnSpc>
                <a:spcPct val="150000"/>
              </a:lnSpc>
              <a:buFont typeface="Arial" charset="0"/>
              <a:buAutoNum type="arabicPeriod"/>
            </a:pPr>
            <a:endParaRPr lang="en-US" altLang="zh-CN" sz="1200" b="1"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入库器材应及时</a:t>
            </a:r>
            <a:r>
              <a:rPr lang="zh-CN" altLang="en-US" sz="2000" b="1" dirty="0">
                <a:solidFill>
                  <a:srgbClr val="FF0000"/>
                </a:solidFill>
                <a:latin typeface="微软雅黑" pitchFamily="34" charset="-122"/>
                <a:ea typeface="微软雅黑" pitchFamily="34" charset="-122"/>
              </a:rPr>
              <a:t>建帐、立卡</a:t>
            </a:r>
            <a:r>
              <a:rPr lang="zh-CN" altLang="en-US" sz="2000" dirty="0">
                <a:latin typeface="微软雅黑" pitchFamily="34" charset="-122"/>
                <a:ea typeface="微软雅黑" pitchFamily="34" charset="-122"/>
              </a:rPr>
              <a:t>，卡片应置于醒目位置，卡片的内容包括名称、规格炉（批）号、数量、适用范围、承制方、入库日期、有效期限以及关键、重要器材的标识等。    </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endParaRPr lang="en-US" altLang="zh-CN" sz="11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存放器材的仓库或场地的</a:t>
            </a:r>
            <a:r>
              <a:rPr lang="zh-CN" altLang="en-US" sz="2000" b="1" dirty="0">
                <a:solidFill>
                  <a:srgbClr val="FF0000"/>
                </a:solidFill>
                <a:latin typeface="微软雅黑" pitchFamily="34" charset="-122"/>
                <a:ea typeface="微软雅黑" pitchFamily="34" charset="-122"/>
              </a:rPr>
              <a:t>环境条件</a:t>
            </a:r>
            <a:r>
              <a:rPr lang="zh-CN" altLang="en-US" sz="2000" dirty="0">
                <a:latin typeface="微软雅黑" pitchFamily="34" charset="-122"/>
                <a:ea typeface="微软雅黑" pitchFamily="34" charset="-122"/>
              </a:rPr>
              <a:t>必须满足产品技术文件的要求（如温度、湿度、防尘、防腐、防晒、防静电、通风等）；</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5779"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5780"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5781"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75782" name="矩形 1"/>
          <p:cNvSpPr>
            <a:spLocks noChangeArrowheads="1"/>
          </p:cNvSpPr>
          <p:nvPr/>
        </p:nvSpPr>
        <p:spPr bwMode="auto">
          <a:xfrm>
            <a:off x="533400" y="1219200"/>
            <a:ext cx="8077200" cy="4262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外购器材的保管</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startAt="4"/>
            </a:pPr>
            <a:r>
              <a:rPr lang="zh-CN" altLang="en-US" sz="2000" dirty="0">
                <a:latin typeface="微软雅黑" pitchFamily="34" charset="-122"/>
                <a:ea typeface="微软雅黑" pitchFamily="34" charset="-122"/>
              </a:rPr>
              <a:t>器材应按性质、类别、规格、炉（批）号</a:t>
            </a:r>
            <a:r>
              <a:rPr lang="zh-CN" altLang="en-US" sz="2000" b="1" dirty="0">
                <a:solidFill>
                  <a:srgbClr val="FF0000"/>
                </a:solidFill>
                <a:latin typeface="微软雅黑" pitchFamily="34" charset="-122"/>
                <a:ea typeface="微软雅黑" pitchFamily="34" charset="-122"/>
              </a:rPr>
              <a:t>分类</a:t>
            </a:r>
            <a:r>
              <a:rPr lang="zh-CN" altLang="en-US" sz="2000" dirty="0">
                <a:latin typeface="微软雅黑" pitchFamily="34" charset="-122"/>
                <a:ea typeface="微软雅黑" pitchFamily="34" charset="-122"/>
              </a:rPr>
              <a:t>保管；按入库时间分清先后</a:t>
            </a:r>
            <a:r>
              <a:rPr lang="zh-CN" altLang="en-US" sz="2000" b="1" dirty="0">
                <a:solidFill>
                  <a:srgbClr val="FF0000"/>
                </a:solidFill>
                <a:latin typeface="微软雅黑" pitchFamily="34" charset="-122"/>
                <a:ea typeface="微软雅黑" pitchFamily="34" charset="-122"/>
              </a:rPr>
              <a:t>次序</a:t>
            </a:r>
            <a:r>
              <a:rPr lang="zh-CN" altLang="en-US" sz="2000" dirty="0">
                <a:latin typeface="微软雅黑" pitchFamily="34" charset="-122"/>
                <a:ea typeface="微软雅黑" pitchFamily="34" charset="-122"/>
              </a:rPr>
              <a:t>摆放；易燃、易爆和剧毒物品</a:t>
            </a:r>
            <a:r>
              <a:rPr lang="zh-CN" altLang="en-US" sz="2000" b="1" dirty="0">
                <a:solidFill>
                  <a:srgbClr val="FF0000"/>
                </a:solidFill>
                <a:latin typeface="微软雅黑" pitchFamily="34" charset="-122"/>
                <a:ea typeface="微软雅黑" pitchFamily="34" charset="-122"/>
              </a:rPr>
              <a:t>隔离</a:t>
            </a:r>
            <a:r>
              <a:rPr lang="zh-CN" altLang="en-US" sz="2000" dirty="0">
                <a:latin typeface="微软雅黑" pitchFamily="34" charset="-122"/>
                <a:ea typeface="微软雅黑" pitchFamily="34" charset="-122"/>
              </a:rPr>
              <a:t>保管；不同批次、不相容器材不容许混杂保管。</a:t>
            </a:r>
          </a:p>
          <a:p>
            <a:pPr marL="914400" lvl="1" indent="-457200">
              <a:lnSpc>
                <a:spcPct val="150000"/>
              </a:lnSpc>
              <a:buFont typeface="Arial" charset="0"/>
              <a:buAutoNum type="arabicPeriod" startAt="4"/>
            </a:pPr>
            <a:endParaRPr lang="en-US" altLang="zh-CN" sz="1100" dirty="0">
              <a:latin typeface="微软雅黑" pitchFamily="34" charset="-122"/>
              <a:ea typeface="微软雅黑" pitchFamily="34" charset="-122"/>
            </a:endParaRPr>
          </a:p>
          <a:p>
            <a:pPr marL="914400" lvl="1" indent="-457200">
              <a:lnSpc>
                <a:spcPct val="150000"/>
              </a:lnSpc>
              <a:buFont typeface="Arial" charset="0"/>
              <a:buAutoNum type="arabicPeriod" startAt="4"/>
            </a:pPr>
            <a:r>
              <a:rPr lang="zh-CN" altLang="en-US" sz="2000" b="1" dirty="0">
                <a:solidFill>
                  <a:srgbClr val="FF0000"/>
                </a:solidFill>
                <a:latin typeface="微软雅黑" pitchFamily="34" charset="-122"/>
                <a:ea typeface="微软雅黑" pitchFamily="34" charset="-122"/>
              </a:rPr>
              <a:t>军、民</a:t>
            </a:r>
            <a:r>
              <a:rPr lang="zh-CN" altLang="en-US" sz="2000" dirty="0">
                <a:latin typeface="微软雅黑" pitchFamily="34" charset="-122"/>
                <a:ea typeface="微软雅黑" pitchFamily="34" charset="-122"/>
              </a:rPr>
              <a:t>用品分开保管，有明显标识。</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startAt="4"/>
            </a:pPr>
            <a:endParaRPr lang="en-US" altLang="zh-CN" sz="1100" dirty="0">
              <a:latin typeface="微软雅黑" pitchFamily="34" charset="-122"/>
              <a:ea typeface="微软雅黑" pitchFamily="34" charset="-122"/>
            </a:endParaRPr>
          </a:p>
          <a:p>
            <a:pPr marL="914400" lvl="1" indent="-457200">
              <a:lnSpc>
                <a:spcPct val="150000"/>
              </a:lnSpc>
              <a:buFont typeface="Arial" charset="0"/>
              <a:buAutoNum type="arabicPeriod" startAt="4"/>
            </a:pPr>
            <a:r>
              <a:rPr lang="zh-CN" altLang="en-US" sz="2000" dirty="0">
                <a:latin typeface="微软雅黑" pitchFamily="34" charset="-122"/>
                <a:ea typeface="微软雅黑" pitchFamily="34" charset="-122"/>
              </a:rPr>
              <a:t>需油封、充氮、冷藏等</a:t>
            </a:r>
            <a:r>
              <a:rPr lang="zh-CN" altLang="en-US" sz="2000" b="1" dirty="0">
                <a:solidFill>
                  <a:srgbClr val="FF0000"/>
                </a:solidFill>
                <a:latin typeface="微软雅黑" pitchFamily="34" charset="-122"/>
                <a:ea typeface="微软雅黑" pitchFamily="34" charset="-122"/>
              </a:rPr>
              <a:t>保护处理</a:t>
            </a:r>
            <a:r>
              <a:rPr lang="zh-CN" altLang="en-US" sz="2000" dirty="0">
                <a:latin typeface="微软雅黑" pitchFamily="34" charset="-122"/>
                <a:ea typeface="微软雅黑" pitchFamily="34" charset="-122"/>
              </a:rPr>
              <a:t>的器材应定期检查其保护情况。</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startAt="4"/>
            </a:pPr>
            <a:endParaRPr lang="en-US" altLang="zh-CN" sz="1100" dirty="0">
              <a:latin typeface="微软雅黑" pitchFamily="34" charset="-122"/>
              <a:ea typeface="微软雅黑" pitchFamily="34" charset="-122"/>
            </a:endParaRPr>
          </a:p>
          <a:p>
            <a:pPr marL="914400" lvl="1" indent="-457200">
              <a:lnSpc>
                <a:spcPct val="150000"/>
              </a:lnSpc>
              <a:buFont typeface="Arial" charset="0"/>
              <a:buAutoNum type="arabicPeriod" startAt="4"/>
            </a:pPr>
            <a:r>
              <a:rPr lang="zh-CN" altLang="en-US" sz="2000" dirty="0">
                <a:latin typeface="微软雅黑" pitchFamily="34" charset="-122"/>
                <a:ea typeface="微软雅黑" pitchFamily="34" charset="-122"/>
              </a:rPr>
              <a:t>易老化和有保管</a:t>
            </a:r>
            <a:r>
              <a:rPr lang="zh-CN" altLang="en-US" sz="2000" b="1" dirty="0">
                <a:solidFill>
                  <a:srgbClr val="FF0000"/>
                </a:solidFill>
                <a:latin typeface="微软雅黑" pitchFamily="34" charset="-122"/>
                <a:ea typeface="微软雅黑" pitchFamily="34" charset="-122"/>
              </a:rPr>
              <a:t>期限要求</a:t>
            </a:r>
            <a:r>
              <a:rPr lang="zh-CN" altLang="en-US" sz="2000" dirty="0">
                <a:latin typeface="微软雅黑" pitchFamily="34" charset="-122"/>
                <a:ea typeface="微软雅黑" pitchFamily="34" charset="-122"/>
              </a:rPr>
              <a:t>的器材样定期检查，失效应及时清理。</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680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680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680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76806" name="矩形 1"/>
          <p:cNvSpPr>
            <a:spLocks noChangeArrowheads="1"/>
          </p:cNvSpPr>
          <p:nvPr/>
        </p:nvSpPr>
        <p:spPr bwMode="auto">
          <a:xfrm>
            <a:off x="533400" y="914400"/>
            <a:ext cx="8077200" cy="4494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nSpc>
                <a:spcPct val="200000"/>
              </a:lnSpc>
              <a:buFont typeface="Wingdings" pitchFamily="2" charset="2"/>
              <a:buChar char="p"/>
            </a:pPr>
            <a:r>
              <a:rPr lang="zh-CN" altLang="en-US" sz="2800" dirty="0">
                <a:solidFill>
                  <a:srgbClr val="3333FF"/>
                </a:solidFill>
                <a:latin typeface="华文新魏" pitchFamily="2" charset="-122"/>
                <a:ea typeface="华文新魏" pitchFamily="2" charset="-122"/>
              </a:rPr>
              <a:t>外购器材的发放</a:t>
            </a:r>
            <a:endParaRPr lang="en-US" altLang="zh-CN" sz="1200" dirty="0">
              <a:latin typeface="微软雅黑" pitchFamily="34" charset="-122"/>
              <a:ea typeface="微软雅黑" pitchFamily="34" charset="-122"/>
            </a:endParaRPr>
          </a:p>
          <a:p>
            <a:pPr marL="914400" lvl="1" indent="-457200">
              <a:lnSpc>
                <a:spcPct val="200000"/>
              </a:lnSpc>
              <a:buFont typeface="Arial" charset="0"/>
              <a:buAutoNum type="arabicPeriod"/>
            </a:pPr>
            <a:r>
              <a:rPr lang="zh-CN" altLang="en-US" sz="2000" dirty="0">
                <a:latin typeface="微软雅黑" pitchFamily="34" charset="-122"/>
                <a:ea typeface="微软雅黑" pitchFamily="34" charset="-122"/>
              </a:rPr>
              <a:t>器材的属性应与工艺文件、质量控制卡或领料单内容</a:t>
            </a:r>
            <a:r>
              <a:rPr lang="zh-CN" altLang="en-US" sz="2000" b="1" dirty="0">
                <a:solidFill>
                  <a:srgbClr val="FF0000"/>
                </a:solidFill>
                <a:latin typeface="微软雅黑" pitchFamily="34" charset="-122"/>
                <a:ea typeface="微软雅黑" pitchFamily="34" charset="-122"/>
              </a:rPr>
              <a:t>相符</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914400" lvl="1" indent="-457200">
              <a:lnSpc>
                <a:spcPct val="200000"/>
              </a:lnSpc>
              <a:buFont typeface="Arial" charset="0"/>
              <a:buAutoNum type="arabicPeriod"/>
            </a:pPr>
            <a:r>
              <a:rPr lang="zh-CN" altLang="en-US" sz="2000" dirty="0">
                <a:latin typeface="微软雅黑" pitchFamily="34" charset="-122"/>
                <a:ea typeface="微软雅黑" pitchFamily="34" charset="-122"/>
              </a:rPr>
              <a:t>标识和文件应</a:t>
            </a:r>
            <a:r>
              <a:rPr lang="zh-CN" altLang="en-US" sz="2000" b="1" dirty="0">
                <a:solidFill>
                  <a:srgbClr val="FF0000"/>
                </a:solidFill>
                <a:latin typeface="微软雅黑" pitchFamily="34" charset="-122"/>
                <a:ea typeface="微软雅黑" pitchFamily="34" charset="-122"/>
              </a:rPr>
              <a:t>完整</a:t>
            </a:r>
            <a:r>
              <a:rPr lang="zh-CN" altLang="en-US" sz="2000" dirty="0">
                <a:latin typeface="微软雅黑" pitchFamily="34" charset="-122"/>
                <a:ea typeface="微软雅黑" pitchFamily="34" charset="-122"/>
              </a:rPr>
              <a:t>无误并在有效期内。</a:t>
            </a:r>
            <a:endParaRPr lang="en-US" altLang="zh-CN" sz="2000" dirty="0">
              <a:latin typeface="微软雅黑" pitchFamily="34" charset="-122"/>
              <a:ea typeface="微软雅黑" pitchFamily="34" charset="-122"/>
            </a:endParaRPr>
          </a:p>
          <a:p>
            <a:pPr marL="914400" lvl="1" indent="-457200">
              <a:lnSpc>
                <a:spcPct val="200000"/>
              </a:lnSpc>
              <a:buFont typeface="Arial" charset="0"/>
              <a:buAutoNum type="arabicPeriod"/>
            </a:pPr>
            <a:r>
              <a:rPr lang="zh-CN" altLang="en-US" sz="2000" dirty="0">
                <a:latin typeface="微软雅黑" pitchFamily="34" charset="-122"/>
                <a:ea typeface="微软雅黑" pitchFamily="34" charset="-122"/>
              </a:rPr>
              <a:t>器材应按批次</a:t>
            </a:r>
            <a:r>
              <a:rPr lang="zh-CN" altLang="en-US" sz="2000" b="1" dirty="0">
                <a:solidFill>
                  <a:srgbClr val="FF0000"/>
                </a:solidFill>
                <a:latin typeface="微软雅黑" pitchFamily="34" charset="-122"/>
                <a:ea typeface="微软雅黑" pitchFamily="34" charset="-122"/>
              </a:rPr>
              <a:t>发放</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914400" lvl="1" indent="-457200">
              <a:lnSpc>
                <a:spcPct val="200000"/>
              </a:lnSpc>
              <a:buFont typeface="Arial" charset="0"/>
              <a:buAutoNum type="arabicPeriod"/>
            </a:pPr>
            <a:r>
              <a:rPr lang="zh-CN" altLang="en-US" sz="2000" dirty="0">
                <a:latin typeface="微软雅黑" pitchFamily="34" charset="-122"/>
                <a:ea typeface="微软雅黑" pitchFamily="34" charset="-122"/>
              </a:rPr>
              <a:t>器材</a:t>
            </a:r>
            <a:r>
              <a:rPr lang="zh-CN" altLang="en-US" sz="2000" b="1" dirty="0">
                <a:solidFill>
                  <a:srgbClr val="FF0000"/>
                </a:solidFill>
                <a:latin typeface="微软雅黑" pitchFamily="34" charset="-122"/>
                <a:ea typeface="微软雅黑" pitchFamily="34" charset="-122"/>
              </a:rPr>
              <a:t>代用</a:t>
            </a:r>
            <a:r>
              <a:rPr lang="zh-CN" altLang="en-US" sz="2000" dirty="0">
                <a:latin typeface="微软雅黑" pitchFamily="34" charset="-122"/>
                <a:ea typeface="微软雅黑" pitchFamily="34" charset="-122"/>
              </a:rPr>
              <a:t>（变更牌号、技术条件、规格等）必须具有按规定程序办理的</a:t>
            </a:r>
            <a:r>
              <a:rPr lang="zh-CN" altLang="en-US" sz="2000" b="1" dirty="0">
                <a:solidFill>
                  <a:srgbClr val="FF0000"/>
                </a:solidFill>
                <a:latin typeface="微软雅黑" pitchFamily="34" charset="-122"/>
                <a:ea typeface="微软雅黑" pitchFamily="34" charset="-122"/>
              </a:rPr>
              <a:t>审批</a:t>
            </a:r>
            <a:r>
              <a:rPr lang="zh-CN" altLang="en-US" sz="2000" dirty="0">
                <a:latin typeface="微软雅黑" pitchFamily="34" charset="-122"/>
                <a:ea typeface="微软雅黑" pitchFamily="34" charset="-122"/>
              </a:rPr>
              <a:t>文件。</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782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782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782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77830" name="矩形 1"/>
          <p:cNvSpPr>
            <a:spLocks noChangeArrowheads="1"/>
          </p:cNvSpPr>
          <p:nvPr/>
        </p:nvSpPr>
        <p:spPr bwMode="auto">
          <a:xfrm>
            <a:off x="533400" y="1219200"/>
            <a:ext cx="8077200" cy="4678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 外协产品的检验</a:t>
            </a: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承制方应对</a:t>
            </a:r>
            <a:r>
              <a:rPr lang="zh-CN" altLang="en-US" sz="2000" b="1" dirty="0">
                <a:solidFill>
                  <a:srgbClr val="FF0000"/>
                </a:solidFill>
                <a:latin typeface="微软雅黑" pitchFamily="34" charset="-122"/>
                <a:ea typeface="微软雅黑" pitchFamily="34" charset="-122"/>
              </a:rPr>
              <a:t>外协单位</a:t>
            </a:r>
            <a:r>
              <a:rPr lang="zh-CN" altLang="en-US" sz="2000" dirty="0">
                <a:latin typeface="微软雅黑" pitchFamily="34" charset="-122"/>
                <a:ea typeface="微软雅黑" pitchFamily="34" charset="-122"/>
              </a:rPr>
              <a:t>进行质量保证能力与评价。</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外协产品</a:t>
            </a:r>
            <a:r>
              <a:rPr lang="zh-CN" altLang="en-US" sz="2000" b="1" dirty="0">
                <a:solidFill>
                  <a:srgbClr val="FF0000"/>
                </a:solidFill>
                <a:latin typeface="微软雅黑" pitchFamily="34" charset="-122"/>
                <a:ea typeface="微软雅黑" pitchFamily="34" charset="-122"/>
              </a:rPr>
              <a:t>入所</a:t>
            </a:r>
            <a:r>
              <a:rPr lang="zh-CN" altLang="en-US" sz="2000" dirty="0">
                <a:latin typeface="微软雅黑" pitchFamily="34" charset="-122"/>
                <a:ea typeface="微软雅黑" pitchFamily="34" charset="-122"/>
              </a:rPr>
              <a:t>应按规定进行</a:t>
            </a:r>
            <a:r>
              <a:rPr lang="zh-CN" altLang="en-US" sz="2000" b="1" dirty="0">
                <a:solidFill>
                  <a:srgbClr val="FF0000"/>
                </a:solidFill>
                <a:latin typeface="微软雅黑" pitchFamily="34" charset="-122"/>
                <a:ea typeface="微软雅黑" pitchFamily="34" charset="-122"/>
              </a:rPr>
              <a:t>复检</a:t>
            </a:r>
            <a:r>
              <a:rPr lang="zh-CN" altLang="en-US" sz="2000" dirty="0">
                <a:latin typeface="微软雅黑" pitchFamily="34" charset="-122"/>
                <a:ea typeface="微软雅黑" pitchFamily="34" charset="-122"/>
              </a:rPr>
              <a:t>，未经复检的外协产品不得投产使用。</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外协产品应有经外协单位检验合格的</a:t>
            </a:r>
            <a:r>
              <a:rPr lang="zh-CN" altLang="en-US" sz="2000" b="1" dirty="0">
                <a:solidFill>
                  <a:srgbClr val="FF0000"/>
                </a:solidFill>
                <a:latin typeface="微软雅黑" pitchFamily="34" charset="-122"/>
                <a:ea typeface="微软雅黑" pitchFamily="34" charset="-122"/>
              </a:rPr>
              <a:t>质量证明</a:t>
            </a:r>
            <a:r>
              <a:rPr lang="zh-CN" altLang="en-US" sz="2000" dirty="0">
                <a:latin typeface="微软雅黑" pitchFamily="34" charset="-122"/>
                <a:ea typeface="微软雅黑" pitchFamily="34" charset="-122"/>
              </a:rPr>
              <a:t>文件。</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将外协产品复检的结果及时向有关部门传递，存在的质量问题需</a:t>
            </a:r>
            <a:r>
              <a:rPr lang="zh-CN" altLang="en-US" sz="2000" b="1" dirty="0">
                <a:solidFill>
                  <a:srgbClr val="FF0000"/>
                </a:solidFill>
                <a:latin typeface="微软雅黑" pitchFamily="34" charset="-122"/>
                <a:ea typeface="微软雅黑" pitchFamily="34" charset="-122"/>
              </a:rPr>
              <a:t>及时反馈</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对重要的外协产品应进行</a:t>
            </a:r>
            <a:r>
              <a:rPr lang="zh-CN" altLang="en-US" sz="2000" b="1" dirty="0">
                <a:solidFill>
                  <a:srgbClr val="FF0000"/>
                </a:solidFill>
                <a:latin typeface="微软雅黑" pitchFamily="34" charset="-122"/>
                <a:ea typeface="微软雅黑" pitchFamily="34" charset="-122"/>
              </a:rPr>
              <a:t>下厂验收</a:t>
            </a:r>
            <a:r>
              <a:rPr lang="zh-CN" altLang="en-US" sz="2000" dirty="0">
                <a:latin typeface="微软雅黑" pitchFamily="34" charset="-122"/>
                <a:ea typeface="微软雅黑" pitchFamily="34" charset="-122"/>
              </a:rPr>
              <a:t>成派员</a:t>
            </a:r>
            <a:r>
              <a:rPr lang="zh-CN" altLang="en-US" sz="2000" b="1" dirty="0">
                <a:solidFill>
                  <a:srgbClr val="FF0000"/>
                </a:solidFill>
                <a:latin typeface="微软雅黑" pitchFamily="34" charset="-122"/>
                <a:ea typeface="微软雅黑" pitchFamily="34" charset="-122"/>
              </a:rPr>
              <a:t>驻厂检验</a:t>
            </a:r>
            <a:r>
              <a:rPr lang="zh-CN" altLang="en-US" sz="2000" dirty="0">
                <a:latin typeface="微软雅黑" pitchFamily="34" charset="-122"/>
                <a:ea typeface="微软雅黑" pitchFamily="34" charset="-122"/>
              </a:rPr>
              <a:t>。</a:t>
            </a: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外协产品入所检验应与协作单位验收的</a:t>
            </a:r>
            <a:r>
              <a:rPr lang="zh-CN" altLang="en-US" sz="2000" b="1" dirty="0">
                <a:solidFill>
                  <a:srgbClr val="FF0000"/>
                </a:solidFill>
                <a:latin typeface="微软雅黑" pitchFamily="34" charset="-122"/>
                <a:ea typeface="微软雅黑" pitchFamily="34" charset="-122"/>
              </a:rPr>
              <a:t>检验方法</a:t>
            </a:r>
            <a:r>
              <a:rPr lang="zh-CN" altLang="en-US" sz="2000" dirty="0">
                <a:latin typeface="微软雅黑" pitchFamily="34" charset="-122"/>
                <a:ea typeface="微软雅黑" pitchFamily="34" charset="-122"/>
              </a:rPr>
              <a:t>协调一致，并在合同中规定。</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外购器材和外协件的检验</a:t>
            </a:r>
          </a:p>
        </p:txBody>
      </p:sp>
      <p:sp>
        <p:nvSpPr>
          <p:cNvPr id="7782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782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782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dirty="0">
                <a:solidFill>
                  <a:schemeClr val="bg1"/>
                </a:solidFill>
                <a:cs typeface="Arial" charset="0"/>
              </a:rPr>
              <a:t>封印章</a:t>
            </a:r>
            <a:endParaRPr lang="zh-CN" altLang="zh-CN" sz="2000" b="1" dirty="0">
              <a:solidFill>
                <a:schemeClr val="bg1"/>
              </a:solidFill>
              <a:cs typeface="Arial" charset="0"/>
            </a:endParaRPr>
          </a:p>
        </p:txBody>
      </p:sp>
      <p:pic>
        <p:nvPicPr>
          <p:cNvPr id="7" name="Picture 2"/>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3161" r="11605" b="1933"/>
          <a:stretch/>
        </p:blipFill>
        <p:spPr bwMode="auto">
          <a:xfrm>
            <a:off x="3479592" y="1143000"/>
            <a:ext cx="4140408" cy="495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矩形 1"/>
          <p:cNvSpPr/>
          <p:nvPr/>
        </p:nvSpPr>
        <p:spPr>
          <a:xfrm>
            <a:off x="457200" y="1371600"/>
            <a:ext cx="3352800" cy="3970318"/>
          </a:xfrm>
          <a:prstGeom prst="rect">
            <a:avLst/>
          </a:prstGeom>
        </p:spPr>
        <p:txBody>
          <a:bodyPr wrap="square">
            <a:spAutoFit/>
          </a:bodyPr>
          <a:lstStyle/>
          <a:p>
            <a:pPr marL="457200" lvl="2" indent="-457200">
              <a:lnSpc>
                <a:spcPct val="200000"/>
              </a:lnSpc>
              <a:buFont typeface="Wingdings" pitchFamily="2" charset="2"/>
              <a:buChar char="Ø"/>
            </a:pPr>
            <a:r>
              <a:rPr lang="zh-CN" altLang="zh-CN" dirty="0">
                <a:latin typeface="微软雅黑" pitchFamily="34" charset="-122"/>
                <a:ea typeface="微软雅黑" pitchFamily="34" charset="-122"/>
              </a:rPr>
              <a:t>检验人员根据产品类别，按照对应的检验规程，对购进货物进行检验或验证将结果填入《合肥研究院进货检验、复核记录单》或检验规程规定的检验记录表</a:t>
            </a:r>
            <a:r>
              <a:rPr lang="zh-CN" altLang="zh-CN" dirty="0" smtClean="0">
                <a:latin typeface="微软雅黑" pitchFamily="34" charset="-122"/>
                <a:ea typeface="微软雅黑" pitchFamily="34" charset="-122"/>
              </a:rPr>
              <a:t>中</a:t>
            </a:r>
            <a:r>
              <a:rPr lang="zh-CN" altLang="en-US"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extLst>
      <p:ext uri="{BB962C8B-B14F-4D97-AF65-F5344CB8AC3E}">
        <p14:creationId xmlns="" xmlns:p14="http://schemas.microsoft.com/office/powerpoint/2010/main" val="81148571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生产过程的质量检验</a:t>
            </a:r>
            <a:endParaRPr lang="zh-CN" altLang="en-US" sz="2800" dirty="0" smtClean="0"/>
          </a:p>
        </p:txBody>
      </p:sp>
      <p:grpSp>
        <p:nvGrpSpPr>
          <p:cNvPr id="78851" name="Group 96"/>
          <p:cNvGrpSpPr>
            <a:grpSpLocks/>
          </p:cNvGrpSpPr>
          <p:nvPr/>
        </p:nvGrpSpPr>
        <p:grpSpPr bwMode="auto">
          <a:xfrm>
            <a:off x="1057275" y="1228725"/>
            <a:ext cx="1041400" cy="1062038"/>
            <a:chOff x="1016388" y="738757"/>
            <a:chExt cx="731924" cy="747989"/>
          </a:xfrm>
        </p:grpSpPr>
        <p:grpSp>
          <p:nvGrpSpPr>
            <p:cNvPr id="78911" name="Group 51"/>
            <p:cNvGrpSpPr>
              <a:grpSpLocks/>
            </p:cNvGrpSpPr>
            <p:nvPr/>
          </p:nvGrpSpPr>
          <p:grpSpPr bwMode="auto">
            <a:xfrm>
              <a:off x="1016388" y="754823"/>
              <a:ext cx="731924" cy="731923"/>
              <a:chOff x="1704975" y="1095375"/>
              <a:chExt cx="1514475" cy="1514475"/>
            </a:xfrm>
          </p:grpSpPr>
          <p:sp>
            <p:nvSpPr>
              <p:cNvPr id="38" name="Oval 7"/>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39"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7891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1</a:t>
              </a:r>
            </a:p>
          </p:txBody>
        </p:sp>
      </p:grpSp>
      <p:sp>
        <p:nvSpPr>
          <p:cNvPr id="40" name="Flowchart: Merge 3"/>
          <p:cNvSpPr/>
          <p:nvPr/>
        </p:nvSpPr>
        <p:spPr>
          <a:xfrm>
            <a:off x="189864"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78855" name="Rektangel 76"/>
          <p:cNvSpPr>
            <a:spLocks noChangeArrowheads="1"/>
          </p:cNvSpPr>
          <p:nvPr/>
        </p:nvSpPr>
        <p:spPr bwMode="auto">
          <a:xfrm>
            <a:off x="890588" y="1703388"/>
            <a:ext cx="14986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外购器材和外协件的检验</a:t>
            </a:r>
            <a:endParaRPr lang="da-DK" sz="2400">
              <a:latin typeface="华文新魏" pitchFamily="2" charset="-122"/>
              <a:ea typeface="华文新魏" pitchFamily="2" charset="-122"/>
            </a:endParaRPr>
          </a:p>
        </p:txBody>
      </p:sp>
      <p:grpSp>
        <p:nvGrpSpPr>
          <p:cNvPr id="78856" name="Group 96"/>
          <p:cNvGrpSpPr>
            <a:grpSpLocks/>
          </p:cNvGrpSpPr>
          <p:nvPr/>
        </p:nvGrpSpPr>
        <p:grpSpPr bwMode="auto">
          <a:xfrm>
            <a:off x="1057275" y="3724275"/>
            <a:ext cx="1041400" cy="1063625"/>
            <a:chOff x="1016388" y="738757"/>
            <a:chExt cx="731924" cy="747991"/>
          </a:xfrm>
        </p:grpSpPr>
        <p:grpSp>
          <p:nvGrpSpPr>
            <p:cNvPr id="78905" name="Group 51"/>
            <p:cNvGrpSpPr>
              <a:grpSpLocks/>
            </p:cNvGrpSpPr>
            <p:nvPr/>
          </p:nvGrpSpPr>
          <p:grpSpPr bwMode="auto">
            <a:xfrm>
              <a:off x="1016388" y="754824"/>
              <a:ext cx="731924" cy="731924"/>
              <a:chOff x="1704975" y="1095375"/>
              <a:chExt cx="1514475" cy="1514475"/>
            </a:xfrm>
          </p:grpSpPr>
          <p:sp>
            <p:nvSpPr>
              <p:cNvPr id="45" name="Oval 13"/>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46" name="Oval 4"/>
              <p:cNvSpPr/>
              <p:nvPr/>
            </p:nvSpPr>
            <p:spPr>
              <a:xfrm>
                <a:off x="1781186" y="1143011"/>
                <a:ext cx="1362055" cy="1362054"/>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78906"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2</a:t>
              </a:r>
            </a:p>
          </p:txBody>
        </p:sp>
      </p:grpSp>
      <p:sp>
        <p:nvSpPr>
          <p:cNvPr id="47" name="Flowchart: Merge 15"/>
          <p:cNvSpPr/>
          <p:nvPr/>
        </p:nvSpPr>
        <p:spPr>
          <a:xfrm>
            <a:off x="189864"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78860" name="Rektangel 76"/>
          <p:cNvSpPr>
            <a:spLocks noChangeArrowheads="1"/>
          </p:cNvSpPr>
          <p:nvPr/>
        </p:nvSpPr>
        <p:spPr bwMode="auto">
          <a:xfrm>
            <a:off x="904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solidFill>
                  <a:srgbClr val="3333FF"/>
                </a:solidFill>
                <a:latin typeface="华文新魏" pitchFamily="2" charset="-122"/>
                <a:ea typeface="华文新魏" pitchFamily="2" charset="-122"/>
              </a:rPr>
              <a:t>工序质量检验</a:t>
            </a:r>
            <a:endParaRPr lang="da-DK" sz="2400">
              <a:solidFill>
                <a:srgbClr val="3333FF"/>
              </a:solidFill>
              <a:latin typeface="华文新魏" pitchFamily="2" charset="-122"/>
              <a:ea typeface="华文新魏" pitchFamily="2" charset="-122"/>
            </a:endParaRPr>
          </a:p>
        </p:txBody>
      </p:sp>
      <p:grpSp>
        <p:nvGrpSpPr>
          <p:cNvPr id="78861" name="Group 96"/>
          <p:cNvGrpSpPr>
            <a:grpSpLocks/>
          </p:cNvGrpSpPr>
          <p:nvPr/>
        </p:nvGrpSpPr>
        <p:grpSpPr bwMode="auto">
          <a:xfrm>
            <a:off x="3992563" y="1228725"/>
            <a:ext cx="1041400" cy="1062038"/>
            <a:chOff x="1016388" y="738757"/>
            <a:chExt cx="731924" cy="747989"/>
          </a:xfrm>
        </p:grpSpPr>
        <p:grpSp>
          <p:nvGrpSpPr>
            <p:cNvPr id="78899" name="Group 51"/>
            <p:cNvGrpSpPr>
              <a:grpSpLocks/>
            </p:cNvGrpSpPr>
            <p:nvPr/>
          </p:nvGrpSpPr>
          <p:grpSpPr bwMode="auto">
            <a:xfrm>
              <a:off x="1016388" y="754823"/>
              <a:ext cx="731924" cy="731923"/>
              <a:chOff x="1704975" y="1095375"/>
              <a:chExt cx="1514475" cy="1514475"/>
            </a:xfrm>
          </p:grpSpPr>
          <p:sp>
            <p:nvSpPr>
              <p:cNvPr id="52" name="Oval 20"/>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53"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7890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3</a:t>
              </a:r>
            </a:p>
          </p:txBody>
        </p:sp>
      </p:grpSp>
      <p:sp>
        <p:nvSpPr>
          <p:cNvPr id="54" name="Flowchart: Merge 22"/>
          <p:cNvSpPr/>
          <p:nvPr/>
        </p:nvSpPr>
        <p:spPr>
          <a:xfrm>
            <a:off x="3125088"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78865" name="Rektangel 76"/>
          <p:cNvSpPr>
            <a:spLocks noChangeArrowheads="1"/>
          </p:cNvSpPr>
          <p:nvPr/>
        </p:nvSpPr>
        <p:spPr bwMode="auto">
          <a:xfrm>
            <a:off x="3825875"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最终成品检验</a:t>
            </a:r>
            <a:endParaRPr lang="da-DK" sz="2400">
              <a:latin typeface="华文新魏" pitchFamily="2" charset="-122"/>
              <a:ea typeface="华文新魏" pitchFamily="2" charset="-122"/>
            </a:endParaRPr>
          </a:p>
        </p:txBody>
      </p:sp>
      <p:grpSp>
        <p:nvGrpSpPr>
          <p:cNvPr id="78866" name="Group 96"/>
          <p:cNvGrpSpPr>
            <a:grpSpLocks/>
          </p:cNvGrpSpPr>
          <p:nvPr/>
        </p:nvGrpSpPr>
        <p:grpSpPr bwMode="auto">
          <a:xfrm>
            <a:off x="3992563" y="3724275"/>
            <a:ext cx="1041400" cy="1063625"/>
            <a:chOff x="1016388" y="738757"/>
            <a:chExt cx="731924" cy="747991"/>
          </a:xfrm>
        </p:grpSpPr>
        <p:grpSp>
          <p:nvGrpSpPr>
            <p:cNvPr id="78893" name="Group 51"/>
            <p:cNvGrpSpPr>
              <a:grpSpLocks/>
            </p:cNvGrpSpPr>
            <p:nvPr/>
          </p:nvGrpSpPr>
          <p:grpSpPr bwMode="auto">
            <a:xfrm>
              <a:off x="1016388" y="754824"/>
              <a:ext cx="731924" cy="731924"/>
              <a:chOff x="1704975" y="1095375"/>
              <a:chExt cx="1514475" cy="1514475"/>
            </a:xfrm>
          </p:grpSpPr>
          <p:sp>
            <p:nvSpPr>
              <p:cNvPr id="59" name="Oval 27"/>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60"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78894"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4</a:t>
              </a:r>
            </a:p>
          </p:txBody>
        </p:sp>
      </p:grpSp>
      <p:sp>
        <p:nvSpPr>
          <p:cNvPr id="61" name="Flowchart: Merge 29"/>
          <p:cNvSpPr/>
          <p:nvPr/>
        </p:nvSpPr>
        <p:spPr>
          <a:xfrm>
            <a:off x="3125088"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78870" name="Rektangel 76"/>
          <p:cNvSpPr>
            <a:spLocks noChangeArrowheads="1"/>
          </p:cNvSpPr>
          <p:nvPr/>
        </p:nvSpPr>
        <p:spPr bwMode="auto">
          <a:xfrm>
            <a:off x="3825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产品配套交付检查</a:t>
            </a:r>
            <a:endParaRPr lang="da-DK" sz="2400">
              <a:latin typeface="华文新魏" pitchFamily="2" charset="-122"/>
              <a:ea typeface="华文新魏" pitchFamily="2" charset="-122"/>
            </a:endParaRPr>
          </a:p>
        </p:txBody>
      </p:sp>
      <p:grpSp>
        <p:nvGrpSpPr>
          <p:cNvPr id="78871" name="Group 96"/>
          <p:cNvGrpSpPr>
            <a:grpSpLocks/>
          </p:cNvGrpSpPr>
          <p:nvPr/>
        </p:nvGrpSpPr>
        <p:grpSpPr bwMode="auto">
          <a:xfrm>
            <a:off x="6927850" y="1228725"/>
            <a:ext cx="1041400" cy="1062038"/>
            <a:chOff x="1016388" y="738757"/>
            <a:chExt cx="731924" cy="747989"/>
          </a:xfrm>
        </p:grpSpPr>
        <p:grpSp>
          <p:nvGrpSpPr>
            <p:cNvPr id="78887" name="Group 51"/>
            <p:cNvGrpSpPr>
              <a:grpSpLocks/>
            </p:cNvGrpSpPr>
            <p:nvPr/>
          </p:nvGrpSpPr>
          <p:grpSpPr bwMode="auto">
            <a:xfrm>
              <a:off x="1016388" y="754823"/>
              <a:ext cx="731924" cy="731923"/>
              <a:chOff x="1704975" y="1095375"/>
              <a:chExt cx="1514475" cy="1514475"/>
            </a:xfrm>
          </p:grpSpPr>
          <p:sp>
            <p:nvSpPr>
              <p:cNvPr id="66" name="Oval 34"/>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67"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78888"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5</a:t>
              </a:r>
            </a:p>
          </p:txBody>
        </p:sp>
      </p:grpSp>
      <p:sp>
        <p:nvSpPr>
          <p:cNvPr id="68" name="Flowchart: Merge 36"/>
          <p:cNvSpPr/>
          <p:nvPr/>
        </p:nvSpPr>
        <p:spPr>
          <a:xfrm>
            <a:off x="6060312"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solidFill>
                <a:srgbClr val="3333FF"/>
              </a:solidFill>
              <a:latin typeface="华文新魏" pitchFamily="2" charset="-122"/>
              <a:ea typeface="华文新魏" pitchFamily="2" charset="-122"/>
            </a:endParaRPr>
          </a:p>
        </p:txBody>
      </p:sp>
      <p:sp>
        <p:nvSpPr>
          <p:cNvPr id="78875" name="Rektangel 76"/>
          <p:cNvSpPr>
            <a:spLocks noChangeArrowheads="1"/>
          </p:cNvSpPr>
          <p:nvPr/>
        </p:nvSpPr>
        <p:spPr bwMode="auto">
          <a:xfrm>
            <a:off x="6786563"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例行试验的检验</a:t>
            </a:r>
            <a:endParaRPr lang="da-DK" sz="2400">
              <a:latin typeface="华文新魏" pitchFamily="2" charset="-122"/>
              <a:ea typeface="华文新魏" pitchFamily="2" charset="-122"/>
            </a:endParaRPr>
          </a:p>
        </p:txBody>
      </p:sp>
      <p:grpSp>
        <p:nvGrpSpPr>
          <p:cNvPr id="78876" name="Group 96"/>
          <p:cNvGrpSpPr>
            <a:grpSpLocks/>
          </p:cNvGrpSpPr>
          <p:nvPr/>
        </p:nvGrpSpPr>
        <p:grpSpPr bwMode="auto">
          <a:xfrm>
            <a:off x="6927850" y="3724275"/>
            <a:ext cx="1041400" cy="1063625"/>
            <a:chOff x="1016388" y="738757"/>
            <a:chExt cx="731924" cy="747991"/>
          </a:xfrm>
        </p:grpSpPr>
        <p:grpSp>
          <p:nvGrpSpPr>
            <p:cNvPr id="78881" name="Group 51"/>
            <p:cNvGrpSpPr>
              <a:grpSpLocks/>
            </p:cNvGrpSpPr>
            <p:nvPr/>
          </p:nvGrpSpPr>
          <p:grpSpPr bwMode="auto">
            <a:xfrm>
              <a:off x="1016388" y="754824"/>
              <a:ext cx="731924" cy="731924"/>
              <a:chOff x="1704975" y="1095375"/>
              <a:chExt cx="1514475" cy="1514475"/>
            </a:xfrm>
          </p:grpSpPr>
          <p:sp>
            <p:nvSpPr>
              <p:cNvPr id="73" name="Oval 41"/>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74"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7888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6</a:t>
              </a:r>
            </a:p>
          </p:txBody>
        </p:sp>
      </p:grpSp>
      <p:sp>
        <p:nvSpPr>
          <p:cNvPr id="75" name="Flowchart: Merge 43"/>
          <p:cNvSpPr/>
          <p:nvPr/>
        </p:nvSpPr>
        <p:spPr>
          <a:xfrm>
            <a:off x="6060312"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78880" name="Rektangel 76"/>
          <p:cNvSpPr>
            <a:spLocks noChangeArrowheads="1"/>
          </p:cNvSpPr>
          <p:nvPr/>
        </p:nvSpPr>
        <p:spPr bwMode="auto">
          <a:xfrm>
            <a:off x="6761163"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检验记录的填写</a:t>
            </a:r>
            <a:endParaRPr lang="da-DK" sz="2400">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工序质量检验</a:t>
            </a:r>
          </a:p>
        </p:txBody>
      </p:sp>
      <p:sp>
        <p:nvSpPr>
          <p:cNvPr id="7987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7987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7987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pic>
        <p:nvPicPr>
          <p:cNvPr id="79878" name="Picture 2" descr="FR_053"/>
          <p:cNvPicPr>
            <a:picLocks noChangeAspect="1" noChangeArrowheads="1"/>
          </p:cNvPicPr>
          <p:nvPr/>
        </p:nvPicPr>
        <p:blipFill>
          <a:blip r:embed="rId2" cstate="print">
            <a:extLst>
              <a:ext uri="{28A0092B-C50C-407E-A947-70E740481C1C}">
                <a14:useLocalDpi xmlns="" xmlns:a14="http://schemas.microsoft.com/office/drawing/2010/main" val="0"/>
              </a:ext>
            </a:extLst>
          </a:blip>
          <a:srcRect t="15337" b="12971"/>
          <a:stretch>
            <a:fillRect/>
          </a:stretch>
        </p:blipFill>
        <p:spPr bwMode="auto">
          <a:xfrm>
            <a:off x="323850" y="2514600"/>
            <a:ext cx="8496300" cy="342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9879" name="TextBox 2"/>
          <p:cNvSpPr txBox="1">
            <a:spLocks noChangeArrowheads="1"/>
          </p:cNvSpPr>
          <p:nvPr/>
        </p:nvSpPr>
        <p:spPr bwMode="auto">
          <a:xfrm>
            <a:off x="457200" y="1447800"/>
            <a:ext cx="8362950"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lnSpc>
                <a:spcPct val="150000"/>
              </a:lnSpc>
            </a:pPr>
            <a:r>
              <a:rPr lang="zh-CN" altLang="en-US" sz="2000" dirty="0">
                <a:latin typeface="微软雅黑" pitchFamily="34" charset="-122"/>
                <a:ea typeface="微软雅黑" pitchFamily="34" charset="-122"/>
              </a:rPr>
              <a:t>       </a:t>
            </a:r>
            <a:r>
              <a:rPr lang="zh-CN" altLang="en-US" sz="2000" b="1" dirty="0">
                <a:solidFill>
                  <a:srgbClr val="FF0000"/>
                </a:solidFill>
                <a:latin typeface="微软雅黑" pitchFamily="34" charset="-122"/>
                <a:ea typeface="微软雅黑" pitchFamily="34" charset="-122"/>
              </a:rPr>
              <a:t>过程（工序）检验</a:t>
            </a:r>
            <a:r>
              <a:rPr lang="zh-CN" altLang="en-US" sz="2000" dirty="0">
                <a:latin typeface="微软雅黑" pitchFamily="34" charset="-122"/>
                <a:ea typeface="微软雅黑" pitchFamily="34" charset="-122"/>
              </a:rPr>
              <a:t>是企、事业单位质量检验工作中涉及范围最广、工作量最大、对成品有重要影响的检验。</a:t>
            </a:r>
          </a:p>
        </p:txBody>
      </p:sp>
      <p:sp>
        <p:nvSpPr>
          <p:cNvPr id="79880" name="TextBox 5"/>
          <p:cNvSpPr txBox="1">
            <a:spLocks noChangeArrowheads="1"/>
          </p:cNvSpPr>
          <p:nvPr/>
        </p:nvSpPr>
        <p:spPr bwMode="auto">
          <a:xfrm>
            <a:off x="1600200" y="3340100"/>
            <a:ext cx="60960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lnSpc>
                <a:spcPct val="200000"/>
              </a:lnSpc>
            </a:pPr>
            <a:r>
              <a:rPr lang="zh-CN" altLang="en-US" sz="2400">
                <a:solidFill>
                  <a:srgbClr val="3333FF"/>
                </a:solidFill>
                <a:latin typeface="华文新魏" pitchFamily="2" charset="-122"/>
                <a:ea typeface="华文新魏" pitchFamily="2" charset="-122"/>
              </a:rPr>
              <a:t>有效的过程检验可以使不合格及早得以发现，</a:t>
            </a:r>
            <a:endParaRPr lang="en-US" altLang="zh-CN" sz="2400">
              <a:solidFill>
                <a:srgbClr val="3333FF"/>
              </a:solidFill>
              <a:latin typeface="华文新魏" pitchFamily="2" charset="-122"/>
              <a:ea typeface="华文新魏" pitchFamily="2" charset="-122"/>
            </a:endParaRPr>
          </a:p>
          <a:p>
            <a:pPr algn="ctr" eaLnBrk="1" hangingPunct="1">
              <a:lnSpc>
                <a:spcPct val="200000"/>
              </a:lnSpc>
            </a:pPr>
            <a:r>
              <a:rPr lang="zh-CN" altLang="en-US" sz="2400">
                <a:solidFill>
                  <a:srgbClr val="3333FF"/>
                </a:solidFill>
                <a:latin typeface="华文新魏" pitchFamily="2" charset="-122"/>
                <a:ea typeface="华文新魏" pitchFamily="2" charset="-122"/>
              </a:rPr>
              <a:t>避免对其进一步加工而扩大损失</a:t>
            </a:r>
            <a:r>
              <a:rPr lang="zh-CN" altLang="en-US" sz="2400">
                <a:latin typeface="华文新魏" pitchFamily="2" charset="-122"/>
                <a:ea typeface="华文新魏" pitchFamily="2" charset="-122"/>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概念与术语</a:t>
            </a:r>
          </a:p>
        </p:txBody>
      </p:sp>
      <p:sp>
        <p:nvSpPr>
          <p:cNvPr id="4" name="内容占位符 2"/>
          <p:cNvSpPr>
            <a:spLocks noGrp="1"/>
          </p:cNvSpPr>
          <p:nvPr>
            <p:ph idx="1"/>
          </p:nvPr>
        </p:nvSpPr>
        <p:spPr>
          <a:xfrm>
            <a:off x="-76200" y="1066800"/>
            <a:ext cx="8610600" cy="5211763"/>
          </a:xfrm>
        </p:spPr>
        <p:txBody>
          <a:bodyPr/>
          <a:lstStyle/>
          <a:p>
            <a:pPr marL="685800" lvl="2" defTabSz="1200150" eaLnBrk="1" hangingPunct="1">
              <a:lnSpc>
                <a:spcPct val="90000"/>
              </a:lnSpc>
              <a:spcAft>
                <a:spcPct val="15000"/>
              </a:spcAft>
              <a:buFontTx/>
              <a:buChar char="••"/>
              <a:defRPr/>
            </a:pPr>
            <a:endParaRPr lang="en-US" altLang="zh-CN" sz="500" b="1" dirty="0" smtClean="0">
              <a:solidFill>
                <a:srgbClr val="3333FF"/>
              </a:solidFill>
            </a:endParaRPr>
          </a:p>
          <a:p>
            <a:pPr marL="685800" lvl="2" defTabSz="1200150" eaLnBrk="1" hangingPunct="1">
              <a:lnSpc>
                <a:spcPct val="90000"/>
              </a:lnSpc>
              <a:spcAft>
                <a:spcPct val="15000"/>
              </a:spcAft>
              <a:buFontTx/>
              <a:buChar char="••"/>
              <a:defRPr/>
            </a:pPr>
            <a:r>
              <a:rPr lang="zh-CN" altLang="en-US" sz="2800" dirty="0" smtClean="0">
                <a:solidFill>
                  <a:srgbClr val="3333FF"/>
                </a:solidFill>
                <a:latin typeface="微软雅黑" pitchFamily="34" charset="-122"/>
                <a:ea typeface="微软雅黑" pitchFamily="34" charset="-122"/>
              </a:rPr>
              <a:t>检验</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通过观察和判断，适当时结合测量、试验所进行的符合性评价。</a:t>
            </a:r>
            <a:endParaRPr lang="en-US" altLang="zh-CN" sz="2400" dirty="0" smtClean="0">
              <a:latin typeface="微软雅黑" pitchFamily="34" charset="-122"/>
              <a:ea typeface="微软雅黑" pitchFamily="34" charset="-122"/>
            </a:endParaRPr>
          </a:p>
          <a:p>
            <a:pPr marL="685800" lvl="2" defTabSz="1200150" eaLnBrk="1" hangingPunct="1">
              <a:lnSpc>
                <a:spcPct val="90000"/>
              </a:lnSpc>
              <a:spcAft>
                <a:spcPct val="15000"/>
              </a:spcAft>
              <a:buFontTx/>
              <a:buChar char="••"/>
              <a:defRPr/>
            </a:pPr>
            <a:r>
              <a:rPr lang="zh-CN" altLang="en-US" sz="2800" kern="1200" dirty="0" smtClean="0">
                <a:solidFill>
                  <a:srgbClr val="3333FF"/>
                </a:solidFill>
                <a:latin typeface="微软雅黑" pitchFamily="34" charset="-122"/>
                <a:ea typeface="微软雅黑" pitchFamily="34" charset="-122"/>
              </a:rPr>
              <a:t>错检</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产品检验过程中，①对验收依据理解错误并用于产品验收；②对检查、试验结果错判；③检验人员自选的检验方法或量具及使用不正确；④违反有关质量管理规定处理质量问题。</a:t>
            </a:r>
          </a:p>
          <a:p>
            <a:pPr marL="685800" lvl="2" defTabSz="1200150" eaLnBrk="1" hangingPunct="1">
              <a:lnSpc>
                <a:spcPct val="90000"/>
              </a:lnSpc>
              <a:spcAft>
                <a:spcPct val="15000"/>
              </a:spcAft>
              <a:buFontTx/>
              <a:buChar char="••"/>
              <a:defRPr/>
            </a:pPr>
            <a:r>
              <a:rPr lang="zh-CN" altLang="en-US" sz="2800" kern="1200" dirty="0" smtClean="0">
                <a:solidFill>
                  <a:srgbClr val="3333FF"/>
                </a:solidFill>
                <a:latin typeface="微软雅黑" pitchFamily="34" charset="-122"/>
                <a:ea typeface="微软雅黑" pitchFamily="34" charset="-122"/>
              </a:rPr>
              <a:t>漏检</a:t>
            </a:r>
          </a:p>
          <a:p>
            <a:pPr marL="1143000" lvl="3"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产品检验过程中，遗漏合同、技术条件、图纸和工艺规程所规定的检验项目或内容。</a:t>
            </a:r>
            <a:endParaRPr lang="en-US" altLang="zh-CN" sz="2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工序质量检验</a:t>
            </a:r>
          </a:p>
        </p:txBody>
      </p:sp>
      <p:sp>
        <p:nvSpPr>
          <p:cNvPr id="80899"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0900"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0901"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80902" name="矩形 1"/>
          <p:cNvSpPr>
            <a:spLocks noChangeArrowheads="1"/>
          </p:cNvSpPr>
          <p:nvPr/>
        </p:nvSpPr>
        <p:spPr bwMode="auto">
          <a:xfrm>
            <a:off x="533400" y="1219200"/>
            <a:ext cx="8077200" cy="4862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工序质量检验的要求（一）</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12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生产</a:t>
            </a:r>
            <a:r>
              <a:rPr lang="zh-CN" altLang="en-US" sz="2000" b="1" dirty="0">
                <a:solidFill>
                  <a:srgbClr val="FF0000"/>
                </a:solidFill>
                <a:latin typeface="微软雅黑" pitchFamily="34" charset="-122"/>
                <a:ea typeface="微软雅黑" pitchFamily="34" charset="-122"/>
              </a:rPr>
              <a:t>现场</a:t>
            </a:r>
            <a:r>
              <a:rPr lang="zh-CN" altLang="en-US" sz="2000" dirty="0">
                <a:latin typeface="微软雅黑" pitchFamily="34" charset="-122"/>
                <a:ea typeface="微软雅黑" pitchFamily="34" charset="-122"/>
              </a:rPr>
              <a:t>的人、机、料、法、环、测等必须符合规定的要求。</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对违反工艺纪律的现象，检验人员应予以制止。</a:t>
            </a:r>
            <a:r>
              <a:rPr lang="zh-CN" altLang="en-US" sz="2000" u="sng" dirty="0">
                <a:latin typeface="微软雅黑" pitchFamily="34" charset="-122"/>
                <a:ea typeface="微软雅黑" pitchFamily="34" charset="-122"/>
              </a:rPr>
              <a:t>对未经批准而</a:t>
            </a:r>
            <a:r>
              <a:rPr lang="zh-CN" altLang="en-US" sz="2000" b="1" dirty="0">
                <a:solidFill>
                  <a:srgbClr val="FF0000"/>
                </a:solidFill>
                <a:latin typeface="微软雅黑" pitchFamily="34" charset="-122"/>
                <a:ea typeface="微软雅黑" pitchFamily="34" charset="-122"/>
              </a:rPr>
              <a:t>不按工艺规程</a:t>
            </a:r>
            <a:r>
              <a:rPr lang="zh-CN" altLang="en-US" sz="2000" u="sng" dirty="0">
                <a:latin typeface="微软雅黑" pitchFamily="34" charset="-122"/>
                <a:ea typeface="微软雅黑" pitchFamily="34" charset="-122"/>
              </a:rPr>
              <a:t>生产的产品，检验人员有权拒绝验收。</a:t>
            </a:r>
            <a:endParaRPr lang="zh-CN" altLang="en-US"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无检（鉴）定合格证明或超期使用的</a:t>
            </a:r>
            <a:r>
              <a:rPr lang="zh-CN" altLang="en-US" sz="2000" b="1" dirty="0">
                <a:solidFill>
                  <a:srgbClr val="FF0000"/>
                </a:solidFill>
                <a:latin typeface="微软雅黑" pitchFamily="34" charset="-122"/>
                <a:ea typeface="微软雅黑" pitchFamily="34" charset="-122"/>
              </a:rPr>
              <a:t>计量器具和工艺装备</a:t>
            </a:r>
            <a:r>
              <a:rPr lang="zh-CN" altLang="en-US" sz="2000" dirty="0">
                <a:latin typeface="微软雅黑" pitchFamily="34" charset="-122"/>
                <a:ea typeface="微软雅黑" pitchFamily="34" charset="-122"/>
              </a:rPr>
              <a:t>，检验人员有权制止使用。</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b="1" dirty="0">
                <a:solidFill>
                  <a:srgbClr val="FF0000"/>
                </a:solidFill>
                <a:latin typeface="微软雅黑" pitchFamily="34" charset="-122"/>
                <a:ea typeface="微软雅黑" pitchFamily="34" charset="-122"/>
              </a:rPr>
              <a:t>通用</a:t>
            </a:r>
            <a:r>
              <a:rPr lang="zh-CN" altLang="en-US" sz="2000" dirty="0">
                <a:latin typeface="微软雅黑" pitchFamily="34" charset="-122"/>
                <a:ea typeface="微软雅黑" pitchFamily="34" charset="-122"/>
              </a:rPr>
              <a:t>测试仪器、仪表和设备，必须有合格证明并在有效期内。</a:t>
            </a:r>
            <a:endParaRPr lang="en-US" altLang="zh-CN" sz="2000"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zh-CN" sz="2000" b="1" dirty="0">
                <a:solidFill>
                  <a:srgbClr val="FF0000"/>
                </a:solidFill>
                <a:latin typeface="微软雅黑" pitchFamily="34" charset="-122"/>
                <a:ea typeface="微软雅黑" pitchFamily="34" charset="-122"/>
              </a:rPr>
              <a:t>“五清”</a:t>
            </a:r>
            <a:r>
              <a:rPr lang="zh-CN" altLang="zh-CN" sz="2000" u="sng" dirty="0">
                <a:latin typeface="微软雅黑" pitchFamily="34" charset="-122"/>
                <a:ea typeface="微软雅黑" pitchFamily="34" charset="-122"/>
              </a:rPr>
              <a:t>（批次清、质量状态清、原始记录清、数量清、炉批量</a:t>
            </a:r>
            <a:r>
              <a:rPr lang="zh-CN" altLang="en-US" sz="2000" u="sng" dirty="0">
                <a:latin typeface="微软雅黑" pitchFamily="34" charset="-122"/>
                <a:ea typeface="微软雅黑" pitchFamily="34" charset="-122"/>
              </a:rPr>
              <a:t>清）。</a:t>
            </a:r>
            <a:endParaRPr lang="en-US" altLang="zh-CN" sz="2000" u="sng" dirty="0">
              <a:latin typeface="微软雅黑" pitchFamily="34" charset="-122"/>
              <a:ea typeface="微软雅黑" pitchFamily="34" charset="-122"/>
            </a:endParaRPr>
          </a:p>
          <a:p>
            <a:pPr marL="914400" lvl="1" indent="-457200">
              <a:lnSpc>
                <a:spcPct val="150000"/>
              </a:lnSpc>
              <a:buFont typeface="Arial" charset="0"/>
              <a:buAutoNum type="arabicPeriod"/>
            </a:pPr>
            <a:r>
              <a:rPr lang="zh-CN" altLang="en-US" sz="2000" dirty="0">
                <a:latin typeface="微软雅黑" pitchFamily="34" charset="-122"/>
                <a:ea typeface="微软雅黑" pitchFamily="34" charset="-122"/>
              </a:rPr>
              <a:t>对周转</a:t>
            </a:r>
            <a:r>
              <a:rPr lang="zh-CN" altLang="en-US" sz="2000" b="1" dirty="0">
                <a:solidFill>
                  <a:srgbClr val="FF0000"/>
                </a:solidFill>
                <a:latin typeface="微软雅黑" pitchFamily="34" charset="-122"/>
                <a:ea typeface="微软雅黑" pitchFamily="34" charset="-122"/>
              </a:rPr>
              <a:t>运输</a:t>
            </a:r>
            <a:r>
              <a:rPr lang="zh-CN" altLang="en-US" sz="2000" dirty="0">
                <a:latin typeface="微软雅黑" pitchFamily="34" charset="-122"/>
                <a:ea typeface="微软雅黑" pitchFamily="34" charset="-122"/>
              </a:rPr>
              <a:t>时的防护措施进行监督。</a:t>
            </a:r>
            <a:endParaRPr lang="en-US" altLang="zh-CN"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工序质量检验</a:t>
            </a:r>
          </a:p>
        </p:txBody>
      </p:sp>
      <p:sp>
        <p:nvSpPr>
          <p:cNvPr id="8192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192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192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2" name="矩形 1"/>
          <p:cNvSpPr/>
          <p:nvPr/>
        </p:nvSpPr>
        <p:spPr>
          <a:xfrm>
            <a:off x="533400" y="1219200"/>
            <a:ext cx="8077200" cy="3754438"/>
          </a:xfrm>
          <a:prstGeom prst="rect">
            <a:avLst/>
          </a:prstGeom>
        </p:spPr>
        <p:txBody>
          <a:bodyPr>
            <a:spAutoFit/>
          </a:bodyPr>
          <a:lstStyle/>
          <a:p>
            <a:pPr>
              <a:buFont typeface="Wingdings" pitchFamily="2" charset="2"/>
              <a:buChar char="p"/>
              <a:defRPr/>
            </a:pPr>
            <a:r>
              <a:rPr lang="zh-CN" altLang="en-US" sz="2800" dirty="0">
                <a:solidFill>
                  <a:srgbClr val="3333FF"/>
                </a:solidFill>
                <a:latin typeface="华文新魏" pitchFamily="2" charset="-122"/>
                <a:ea typeface="华文新魏" pitchFamily="2" charset="-122"/>
              </a:rPr>
              <a:t>工序质量检验的要求（二）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defRPr/>
            </a:pPr>
            <a:endParaRPr lang="en-US" altLang="zh-CN" sz="1200" dirty="0">
              <a:latin typeface="微软雅黑" pitchFamily="34" charset="-122"/>
              <a:ea typeface="微软雅黑" pitchFamily="34" charset="-122"/>
            </a:endParaRPr>
          </a:p>
          <a:p>
            <a:pPr lvl="1">
              <a:lnSpc>
                <a:spcPct val="150000"/>
              </a:lnSpc>
              <a:defRPr/>
            </a:pPr>
            <a:r>
              <a:rPr lang="zh-CN" altLang="en-US" sz="2000" dirty="0">
                <a:latin typeface="微软雅黑" pitchFamily="34" charset="-122"/>
                <a:ea typeface="微软雅黑" pitchFamily="34" charset="-122"/>
              </a:rPr>
              <a:t>       质量人员应对上道工序进行监督，存在下列问题之一者，一律不能转入下道程序，可退回上道工序，或报请质量检验部门处理。</a:t>
            </a:r>
            <a:endParaRPr lang="en-US" altLang="zh-CN" sz="2000" dirty="0">
              <a:latin typeface="微软雅黑" pitchFamily="34" charset="-122"/>
              <a:ea typeface="微软雅黑" pitchFamily="34" charset="-122"/>
            </a:endParaRPr>
          </a:p>
          <a:p>
            <a:pPr lvl="2">
              <a:lnSpc>
                <a:spcPct val="150000"/>
              </a:lnSpc>
              <a:defRPr/>
            </a:pPr>
            <a:endParaRPr lang="en-US" altLang="zh-CN" sz="1050" dirty="0">
              <a:latin typeface="微软雅黑" pitchFamily="34" charset="-122"/>
              <a:ea typeface="微软雅黑" pitchFamily="34" charset="-122"/>
            </a:endParaRPr>
          </a:p>
          <a:p>
            <a:pPr marL="1371600" lvl="2" indent="-457200">
              <a:lnSpc>
                <a:spcPct val="150000"/>
              </a:lnSpc>
              <a:buFont typeface="+mj-lt"/>
              <a:buAutoNum type="alphaLcParenR"/>
              <a:defRPr/>
            </a:pPr>
            <a:r>
              <a:rPr lang="zh-CN" altLang="en-US" sz="2000" dirty="0">
                <a:latin typeface="微软雅黑" pitchFamily="34" charset="-122"/>
                <a:ea typeface="微软雅黑" pitchFamily="34" charset="-122"/>
              </a:rPr>
              <a:t>未经检验合格，未按规定盖检验印章的。</a:t>
            </a:r>
          </a:p>
          <a:p>
            <a:pPr marL="1371600" lvl="2" indent="-457200">
              <a:lnSpc>
                <a:spcPct val="150000"/>
              </a:lnSpc>
              <a:buFont typeface="+mj-lt"/>
              <a:buAutoNum type="alphaLcParenR"/>
              <a:defRPr/>
            </a:pPr>
            <a:r>
              <a:rPr lang="zh-CN" altLang="en-US" sz="2000" dirty="0">
                <a:latin typeface="微软雅黑" pitchFamily="34" charset="-122"/>
                <a:ea typeface="微软雅黑" pitchFamily="34" charset="-122"/>
              </a:rPr>
              <a:t>未满足规定加工要求的。</a:t>
            </a:r>
            <a:endParaRPr lang="en-US" altLang="zh-CN" sz="2000" dirty="0">
              <a:latin typeface="微软雅黑" pitchFamily="34" charset="-122"/>
              <a:ea typeface="微软雅黑" pitchFamily="34" charset="-122"/>
            </a:endParaRPr>
          </a:p>
          <a:p>
            <a:pPr marL="1371600" lvl="2" indent="-457200">
              <a:lnSpc>
                <a:spcPct val="150000"/>
              </a:lnSpc>
              <a:buFont typeface="+mj-lt"/>
              <a:buAutoNum type="alphaLcParenR"/>
              <a:defRPr/>
            </a:pPr>
            <a:r>
              <a:rPr lang="zh-CN" altLang="en-US" sz="2000" dirty="0">
                <a:latin typeface="微软雅黑" pitchFamily="34" charset="-122"/>
                <a:ea typeface="微软雅黑" pitchFamily="34" charset="-122"/>
              </a:rPr>
              <a:t>存在质量问题没有明确结论的。</a:t>
            </a:r>
          </a:p>
          <a:p>
            <a:pPr marL="1371600" lvl="2" indent="-457200">
              <a:lnSpc>
                <a:spcPct val="150000"/>
              </a:lnSpc>
              <a:buFont typeface="+mj-lt"/>
              <a:buAutoNum type="alphaLcParenR"/>
              <a:defRPr/>
            </a:pPr>
            <a:r>
              <a:rPr lang="zh-CN" altLang="en-US" sz="2000" dirty="0">
                <a:latin typeface="微软雅黑" pitchFamily="34" charset="-122"/>
                <a:ea typeface="微软雅黑" pitchFamily="34" charset="-122"/>
              </a:rPr>
              <a:t>质量记录或签署不完整的。</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8294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294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294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82950" name="矩形 1"/>
          <p:cNvSpPr>
            <a:spLocks noChangeArrowheads="1"/>
          </p:cNvSpPr>
          <p:nvPr/>
        </p:nvSpPr>
        <p:spPr bwMode="auto">
          <a:xfrm>
            <a:off x="533400" y="1219200"/>
            <a:ext cx="8077200" cy="4308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首件三检</a:t>
            </a:r>
            <a:endParaRPr lang="en-US" altLang="zh-CN" sz="2800" dirty="0">
              <a:solidFill>
                <a:srgbClr val="3333FF"/>
              </a:solidFill>
              <a:latin typeface="华文新魏" pitchFamily="2" charset="-122"/>
              <a:ea typeface="华文新魏" pitchFamily="2" charset="-122"/>
            </a:endParaRPr>
          </a:p>
          <a:p>
            <a:pPr lvl="1" indent="-171450">
              <a:lnSpc>
                <a:spcPct val="150000"/>
              </a:lnSpc>
              <a:buFont typeface="Wingdings" pitchFamily="2" charset="2"/>
              <a:buChar char="Ø"/>
            </a:pPr>
            <a:r>
              <a:rPr lang="zh-CN" altLang="en-US" sz="2000" dirty="0">
                <a:latin typeface="微软雅黑" pitchFamily="34" charset="-122"/>
                <a:ea typeface="微软雅黑" pitchFamily="34" charset="-122"/>
              </a:rPr>
              <a:t>指操作者</a:t>
            </a:r>
            <a:r>
              <a:rPr lang="zh-CN" altLang="en-US" sz="2000" b="1" dirty="0">
                <a:solidFill>
                  <a:srgbClr val="FF0000"/>
                </a:solidFill>
                <a:latin typeface="微软雅黑" pitchFamily="34" charset="-122"/>
                <a:ea typeface="微软雅黑" pitchFamily="34" charset="-122"/>
              </a:rPr>
              <a:t>自检</a:t>
            </a:r>
            <a:r>
              <a:rPr lang="zh-CN" altLang="en-US" sz="2000" dirty="0">
                <a:latin typeface="微软雅黑" pitchFamily="34" charset="-122"/>
                <a:ea typeface="微软雅黑" pitchFamily="34" charset="-122"/>
              </a:rPr>
              <a:t>、工（组）长</a:t>
            </a:r>
            <a:r>
              <a:rPr lang="zh-CN" altLang="en-US" sz="2000" b="1" dirty="0">
                <a:solidFill>
                  <a:srgbClr val="FF0000"/>
                </a:solidFill>
                <a:latin typeface="微软雅黑" pitchFamily="34" charset="-122"/>
                <a:ea typeface="微软雅黑" pitchFamily="34" charset="-122"/>
              </a:rPr>
              <a:t>互检</a:t>
            </a:r>
            <a:r>
              <a:rPr lang="zh-CN" altLang="en-US" sz="2000" dirty="0">
                <a:latin typeface="微软雅黑" pitchFamily="34" charset="-122"/>
                <a:ea typeface="微软雅黑" pitchFamily="34" charset="-122"/>
              </a:rPr>
              <a:t>和</a:t>
            </a:r>
            <a:r>
              <a:rPr lang="zh-CN" altLang="en-US" sz="2000" b="1" dirty="0">
                <a:solidFill>
                  <a:srgbClr val="FF0000"/>
                </a:solidFill>
                <a:latin typeface="微软雅黑" pitchFamily="34" charset="-122"/>
                <a:ea typeface="微软雅黑" pitchFamily="34" charset="-122"/>
              </a:rPr>
              <a:t>专职检验</a:t>
            </a:r>
            <a:r>
              <a:rPr lang="zh-CN" altLang="en-US" sz="2000" dirty="0">
                <a:latin typeface="微软雅黑" pitchFamily="34" charset="-122"/>
                <a:ea typeface="微软雅黑" pitchFamily="34" charset="-122"/>
              </a:rPr>
              <a:t>人员检验。</a:t>
            </a:r>
            <a:endParaRPr lang="en-US" altLang="zh-CN" sz="2000" dirty="0">
              <a:latin typeface="微软雅黑" pitchFamily="34" charset="-122"/>
              <a:ea typeface="微软雅黑" pitchFamily="34" charset="-122"/>
            </a:endParaRPr>
          </a:p>
          <a:p>
            <a:pPr lvl="1" indent="-171450">
              <a:lnSpc>
                <a:spcPct val="150000"/>
              </a:lnSpc>
              <a:buFont typeface="Wingdings" pitchFamily="2" charset="2"/>
              <a:buChar char="Ø"/>
            </a:pPr>
            <a:r>
              <a:rPr lang="zh-CN" altLang="en-US" sz="2000" dirty="0">
                <a:latin typeface="微软雅黑" pitchFamily="34" charset="-122"/>
                <a:ea typeface="微软雅黑" pitchFamily="34" charset="-122"/>
              </a:rPr>
              <a:t>防止出现成批超差而导致大量返工、返修、报废的</a:t>
            </a:r>
            <a:r>
              <a:rPr lang="zh-CN" altLang="en-US" sz="2000" b="1" dirty="0">
                <a:solidFill>
                  <a:srgbClr val="FF0000"/>
                </a:solidFill>
                <a:latin typeface="微软雅黑" pitchFamily="34" charset="-122"/>
                <a:ea typeface="微软雅黑" pitchFamily="34" charset="-122"/>
              </a:rPr>
              <a:t>预先控制</a:t>
            </a:r>
            <a:r>
              <a:rPr lang="zh-CN" altLang="en-US" sz="2000" dirty="0">
                <a:latin typeface="微软雅黑" pitchFamily="34" charset="-122"/>
                <a:ea typeface="微软雅黑" pitchFamily="34" charset="-122"/>
              </a:rPr>
              <a:t>手段。</a:t>
            </a:r>
            <a:endParaRPr lang="en-US" altLang="zh-CN" sz="2000" dirty="0">
              <a:latin typeface="微软雅黑" pitchFamily="34" charset="-122"/>
              <a:ea typeface="微软雅黑" pitchFamily="34" charset="-122"/>
            </a:endParaRPr>
          </a:p>
          <a:p>
            <a:pPr lvl="1" indent="-171450">
              <a:lnSpc>
                <a:spcPct val="150000"/>
              </a:lnSpc>
              <a:buFont typeface="Wingdings" pitchFamily="2" charset="2"/>
              <a:buChar char="Ø"/>
            </a:pPr>
            <a:endParaRPr lang="en-US" altLang="zh-CN" sz="400" dirty="0">
              <a:latin typeface="微软雅黑" pitchFamily="34" charset="-122"/>
              <a:ea typeface="微软雅黑" pitchFamily="34" charset="-122"/>
            </a:endParaRPr>
          </a:p>
          <a:p>
            <a:pPr lvl="1" indent="-171450">
              <a:lnSpc>
                <a:spcPct val="150000"/>
              </a:lnSpc>
              <a:buFont typeface="Wingdings" pitchFamily="2" charset="2"/>
              <a:buChar char="Ø"/>
            </a:pPr>
            <a:r>
              <a:rPr lang="zh-CN" altLang="en-US" sz="2000" dirty="0">
                <a:latin typeface="微软雅黑" pitchFamily="34" charset="-122"/>
                <a:ea typeface="微软雅黑" pitchFamily="34" charset="-122"/>
              </a:rPr>
              <a:t>有下列情况之一者，必须进行首件三检：</a:t>
            </a:r>
          </a:p>
          <a:p>
            <a:pPr marL="1371600" lvl="2" indent="-457200">
              <a:lnSpc>
                <a:spcPct val="150000"/>
              </a:lnSpc>
              <a:buFont typeface="Arial" charset="0"/>
              <a:buAutoNum type="alphaLcParenR"/>
            </a:pPr>
            <a:r>
              <a:rPr lang="zh-CN" altLang="en-US" sz="2000" u="sng" dirty="0">
                <a:latin typeface="微软雅黑" pitchFamily="34" charset="-122"/>
                <a:ea typeface="微软雅黑" pitchFamily="34" charset="-122"/>
              </a:rPr>
              <a:t>批量生产时，每个小组加工产品有三件以上的。</a:t>
            </a:r>
            <a:endParaRPr lang="en-US" altLang="zh-CN" sz="2000" u="sng" dirty="0">
              <a:latin typeface="微软雅黑" pitchFamily="34" charset="-122"/>
              <a:ea typeface="微软雅黑" pitchFamily="34" charset="-122"/>
            </a:endParaRPr>
          </a:p>
          <a:p>
            <a:pPr marL="1371600" lvl="2" indent="-457200">
              <a:lnSpc>
                <a:spcPct val="150000"/>
              </a:lnSpc>
              <a:buFont typeface="Arial" charset="0"/>
              <a:buAutoNum type="alphaLcParenR"/>
            </a:pPr>
            <a:r>
              <a:rPr lang="zh-CN" altLang="en-US" sz="2000" u="sng" dirty="0">
                <a:latin typeface="微软雅黑" pitchFamily="34" charset="-122"/>
                <a:ea typeface="微软雅黑" pitchFamily="34" charset="-122"/>
              </a:rPr>
              <a:t>更换操作者或采用新材料。</a:t>
            </a:r>
            <a:endParaRPr lang="en-US" altLang="zh-CN" sz="2000" u="sng" dirty="0">
              <a:latin typeface="微软雅黑" pitchFamily="34" charset="-122"/>
              <a:ea typeface="微软雅黑" pitchFamily="34" charset="-122"/>
            </a:endParaRPr>
          </a:p>
          <a:p>
            <a:pPr marL="1371600" lvl="2" indent="-457200">
              <a:lnSpc>
                <a:spcPct val="150000"/>
              </a:lnSpc>
              <a:buFont typeface="Arial" charset="0"/>
              <a:buAutoNum type="alphaLcParenR"/>
            </a:pPr>
            <a:r>
              <a:rPr lang="zh-CN" altLang="en-US" sz="2000" u="sng" dirty="0">
                <a:latin typeface="微软雅黑" pitchFamily="34" charset="-122"/>
                <a:ea typeface="微软雅黑" pitchFamily="34" charset="-122"/>
              </a:rPr>
              <a:t>加工过程中工艺条件发生变化。</a:t>
            </a:r>
            <a:endParaRPr lang="en-US" altLang="zh-CN" sz="2000" u="sng" dirty="0">
              <a:latin typeface="微软雅黑" pitchFamily="34" charset="-122"/>
              <a:ea typeface="微软雅黑" pitchFamily="34" charset="-122"/>
            </a:endParaRPr>
          </a:p>
          <a:p>
            <a:pPr marL="1371600" lvl="2" indent="-457200">
              <a:lnSpc>
                <a:spcPct val="150000"/>
              </a:lnSpc>
              <a:buFont typeface="Arial" charset="0"/>
              <a:buAutoNum type="alphaLcParenR"/>
            </a:pPr>
            <a:r>
              <a:rPr lang="zh-CN" altLang="en-US" sz="2000" u="sng" dirty="0">
                <a:latin typeface="微软雅黑" pitchFamily="34" charset="-122"/>
                <a:ea typeface="微软雅黑" pitchFamily="34" charset="-122"/>
              </a:rPr>
              <a:t>设计、工艺文件发生了更改。</a:t>
            </a:r>
          </a:p>
          <a:p>
            <a:pPr marL="1371600" lvl="2" indent="-457200">
              <a:lnSpc>
                <a:spcPct val="150000"/>
              </a:lnSpc>
              <a:buFont typeface="Arial" charset="0"/>
              <a:buAutoNum type="alphaLcParenR"/>
            </a:pPr>
            <a:r>
              <a:rPr lang="zh-CN" altLang="en-US" sz="2000" u="sng" dirty="0">
                <a:latin typeface="微软雅黑" pitchFamily="34" charset="-122"/>
                <a:ea typeface="微软雅黑" pitchFamily="34" charset="-122"/>
              </a:rPr>
              <a:t>质量不稳定，易出质量问题的工序或产品</a:t>
            </a:r>
            <a:r>
              <a:rPr lang="zh-CN" altLang="en-US" sz="2000" dirty="0">
                <a:latin typeface="微软雅黑" pitchFamily="34" charset="-122"/>
                <a:ea typeface="微软雅黑" pitchFamily="34" charset="-122"/>
              </a:rPr>
              <a:t>。</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83971"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3972"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3973"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2" name="矩形 1"/>
          <p:cNvSpPr/>
          <p:nvPr/>
        </p:nvSpPr>
        <p:spPr>
          <a:xfrm>
            <a:off x="533400" y="1219200"/>
            <a:ext cx="8077200" cy="4870450"/>
          </a:xfrm>
          <a:prstGeom prst="rect">
            <a:avLst/>
          </a:prstGeom>
        </p:spPr>
        <p:txBody>
          <a:bodyPr>
            <a:spAutoFit/>
          </a:bodyPr>
          <a:lstStyle/>
          <a:p>
            <a:pPr>
              <a:buFont typeface="Wingdings" pitchFamily="2" charset="2"/>
              <a:buChar char="p"/>
              <a:defRPr/>
            </a:pPr>
            <a:r>
              <a:rPr lang="zh-CN" altLang="en-US" sz="2800" dirty="0">
                <a:solidFill>
                  <a:srgbClr val="3333FF"/>
                </a:solidFill>
                <a:latin typeface="华文新魏" pitchFamily="2" charset="-122"/>
                <a:ea typeface="华文新魏" pitchFamily="2" charset="-122"/>
              </a:rPr>
              <a:t>巡回（流动）检验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defRPr/>
            </a:pPr>
            <a:endParaRPr lang="en-US" altLang="zh-CN" sz="2800" dirty="0">
              <a:solidFill>
                <a:srgbClr val="3333FF"/>
              </a:solidFill>
              <a:latin typeface="华文新魏" pitchFamily="2" charset="-122"/>
              <a:ea typeface="华文新魏" pitchFamily="2" charset="-122"/>
            </a:endParaRPr>
          </a:p>
          <a:p>
            <a:pPr marL="1200150" lvl="2" indent="-457200">
              <a:lnSpc>
                <a:spcPct val="150000"/>
              </a:lnSpc>
              <a:buFont typeface="+mj-lt"/>
              <a:buAutoNum type="alphaLcParenR"/>
              <a:defRPr/>
            </a:pPr>
            <a:r>
              <a:rPr lang="zh-CN" altLang="en-US" sz="2000" dirty="0">
                <a:latin typeface="微软雅黑" pitchFamily="34" charset="-122"/>
                <a:ea typeface="微软雅黑" pitchFamily="34" charset="-122"/>
              </a:rPr>
              <a:t>按质量控制文件的有关规定，对工序的“人、机、料、法、环、测”等质量因素，实行</a:t>
            </a:r>
            <a:r>
              <a:rPr lang="zh-CN" altLang="en-US" sz="2000" b="1" dirty="0">
                <a:solidFill>
                  <a:srgbClr val="FF0000"/>
                </a:solidFill>
                <a:latin typeface="微软雅黑" pitchFamily="34" charset="-122"/>
                <a:ea typeface="微软雅黑" pitchFamily="34" charset="-122"/>
              </a:rPr>
              <a:t>重点监督</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971550" lvl="2" indent="-228600">
              <a:lnSpc>
                <a:spcPct val="150000"/>
              </a:lnSpc>
              <a:buFont typeface="+mj-lt"/>
              <a:buAutoNum type="alphaLcParenR"/>
              <a:defRPr/>
            </a:pPr>
            <a:endParaRPr lang="zh-CN" altLang="en-US" sz="1200" dirty="0">
              <a:latin typeface="微软雅黑" pitchFamily="34" charset="-122"/>
              <a:ea typeface="微软雅黑" pitchFamily="34" charset="-122"/>
            </a:endParaRPr>
          </a:p>
          <a:p>
            <a:pPr marL="1200150" lvl="2" indent="-457200">
              <a:lnSpc>
                <a:spcPct val="150000"/>
              </a:lnSpc>
              <a:buFont typeface="+mj-lt"/>
              <a:buAutoNum type="alphaLcParenR"/>
              <a:defRPr/>
            </a:pPr>
            <a:r>
              <a:rPr lang="zh-CN" altLang="en-US" sz="2000" dirty="0">
                <a:latin typeface="微软雅黑" pitchFamily="34" charset="-122"/>
                <a:ea typeface="微软雅黑" pitchFamily="34" charset="-122"/>
              </a:rPr>
              <a:t>按工序质量控制文件</a:t>
            </a:r>
            <a:r>
              <a:rPr lang="zh-CN" altLang="en-US" sz="2000" b="1" dirty="0">
                <a:solidFill>
                  <a:srgbClr val="FF0000"/>
                </a:solidFill>
                <a:latin typeface="微软雅黑" pitchFamily="34" charset="-122"/>
                <a:ea typeface="微软雅黑" pitchFamily="34" charset="-122"/>
              </a:rPr>
              <a:t>规定</a:t>
            </a:r>
            <a:r>
              <a:rPr lang="zh-CN" altLang="en-US" sz="2000" dirty="0">
                <a:latin typeface="微软雅黑" pitchFamily="34" charset="-122"/>
                <a:ea typeface="微软雅黑" pitchFamily="34" charset="-122"/>
              </a:rPr>
              <a:t>的项目、方法、要求、检测频次等进行</a:t>
            </a:r>
            <a:r>
              <a:rPr lang="zh-CN" altLang="en-US" sz="2000" b="1" dirty="0">
                <a:solidFill>
                  <a:srgbClr val="FF0000"/>
                </a:solidFill>
                <a:latin typeface="微软雅黑" pitchFamily="34" charset="-122"/>
                <a:ea typeface="微软雅黑" pitchFamily="34" charset="-122"/>
              </a:rPr>
              <a:t>检验</a:t>
            </a:r>
            <a:r>
              <a:rPr lang="zh-CN" altLang="en-US" sz="2000" dirty="0">
                <a:latin typeface="微软雅黑" pitchFamily="34" charset="-122"/>
                <a:ea typeface="微软雅黑" pitchFamily="34" charset="-122"/>
              </a:rPr>
              <a:t>，并填写质量原始</a:t>
            </a:r>
            <a:r>
              <a:rPr lang="zh-CN" altLang="en-US" sz="2000" b="1" dirty="0">
                <a:solidFill>
                  <a:srgbClr val="FF0000"/>
                </a:solidFill>
                <a:latin typeface="微软雅黑" pitchFamily="34" charset="-122"/>
                <a:ea typeface="微软雅黑" pitchFamily="34" charset="-122"/>
              </a:rPr>
              <a:t>记录</a:t>
            </a:r>
            <a:r>
              <a:rPr lang="zh-CN" altLang="en-US" sz="2000" dirty="0">
                <a:latin typeface="微软雅黑" pitchFamily="34" charset="-122"/>
                <a:ea typeface="微软雅黑" pitchFamily="34" charset="-122"/>
              </a:rPr>
              <a:t>，核对控制图表。</a:t>
            </a:r>
            <a:endParaRPr lang="en-US" altLang="zh-CN" sz="2000" dirty="0">
              <a:latin typeface="微软雅黑" pitchFamily="34" charset="-122"/>
              <a:ea typeface="微软雅黑" pitchFamily="34" charset="-122"/>
            </a:endParaRPr>
          </a:p>
          <a:p>
            <a:pPr marL="971550" lvl="2" indent="-228600">
              <a:lnSpc>
                <a:spcPct val="150000"/>
              </a:lnSpc>
              <a:buFont typeface="+mj-lt"/>
              <a:buAutoNum type="alphaLcParenR"/>
              <a:defRPr/>
            </a:pPr>
            <a:endParaRPr lang="zh-CN" altLang="en-US" sz="1200" dirty="0">
              <a:latin typeface="微软雅黑" pitchFamily="34" charset="-122"/>
              <a:ea typeface="微软雅黑" pitchFamily="34" charset="-122"/>
            </a:endParaRPr>
          </a:p>
          <a:p>
            <a:pPr marL="1200150" lvl="2" indent="-457200">
              <a:lnSpc>
                <a:spcPct val="150000"/>
              </a:lnSpc>
              <a:buFont typeface="+mj-lt"/>
              <a:buAutoNum type="alphaLcParenR"/>
              <a:defRPr/>
            </a:pPr>
            <a:r>
              <a:rPr lang="zh-CN" altLang="en-US" sz="2000" dirty="0">
                <a:latin typeface="微软雅黑" pitchFamily="34" charset="-122"/>
                <a:ea typeface="微软雅黑" pitchFamily="34" charset="-122"/>
              </a:rPr>
              <a:t>对工序质量控制点（或</a:t>
            </a:r>
            <a:r>
              <a:rPr lang="zh-CN" altLang="en-US" sz="2000" b="1" dirty="0">
                <a:solidFill>
                  <a:srgbClr val="FF0000"/>
                </a:solidFill>
                <a:latin typeface="微软雅黑" pitchFamily="34" charset="-122"/>
                <a:ea typeface="微软雅黑" pitchFamily="34" charset="-122"/>
              </a:rPr>
              <a:t>管理点</a:t>
            </a:r>
            <a:r>
              <a:rPr lang="zh-CN" altLang="en-US" sz="2000" dirty="0">
                <a:latin typeface="微软雅黑" pitchFamily="34" charset="-122"/>
                <a:ea typeface="微软雅黑" pitchFamily="34" charset="-122"/>
              </a:rPr>
              <a:t>）实行监督，发现异常情况，立即向主管部门报告。</a:t>
            </a:r>
          </a:p>
          <a:p>
            <a:pPr lvl="1" indent="-171450">
              <a:lnSpc>
                <a:spcPct val="150000"/>
              </a:lnSpc>
              <a:buFont typeface="Wingdings" pitchFamily="2" charset="2"/>
              <a:buChar char="Ø"/>
              <a:defRPr/>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8499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499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499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2" name="矩形 1"/>
          <p:cNvSpPr/>
          <p:nvPr/>
        </p:nvSpPr>
        <p:spPr>
          <a:xfrm>
            <a:off x="533400" y="1219200"/>
            <a:ext cx="8077200" cy="2616200"/>
          </a:xfrm>
          <a:prstGeom prst="rect">
            <a:avLst/>
          </a:prstGeom>
        </p:spPr>
        <p:txBody>
          <a:bodyPr>
            <a:spAutoFit/>
          </a:bodyPr>
          <a:lstStyle/>
          <a:p>
            <a:pPr>
              <a:buFont typeface="Wingdings" pitchFamily="2" charset="2"/>
              <a:buChar char="p"/>
              <a:defRPr/>
            </a:pPr>
            <a:r>
              <a:rPr lang="zh-CN" altLang="en-US" sz="2800" dirty="0">
                <a:solidFill>
                  <a:srgbClr val="3333FF"/>
                </a:solidFill>
                <a:latin typeface="华文新魏" pitchFamily="2" charset="-122"/>
                <a:ea typeface="华文新魏" pitchFamily="2" charset="-122"/>
              </a:rPr>
              <a:t>工序完工检验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defRPr/>
            </a:pPr>
            <a:endParaRPr lang="en-US" altLang="zh-CN" sz="2800" dirty="0">
              <a:solidFill>
                <a:srgbClr val="3333FF"/>
              </a:solidFill>
              <a:latin typeface="华文新魏" pitchFamily="2" charset="-122"/>
              <a:ea typeface="华文新魏" pitchFamily="2" charset="-122"/>
            </a:endParaRPr>
          </a:p>
          <a:p>
            <a:pPr marL="1200150" lvl="2" indent="-457200">
              <a:lnSpc>
                <a:spcPct val="150000"/>
              </a:lnSpc>
              <a:buFont typeface="+mj-lt"/>
              <a:buAutoNum type="alphaLcParenR"/>
              <a:defRPr/>
            </a:pPr>
            <a:r>
              <a:rPr lang="zh-CN" altLang="en-US" sz="2000" b="1" dirty="0">
                <a:solidFill>
                  <a:srgbClr val="FF0000"/>
                </a:solidFill>
                <a:latin typeface="微软雅黑" pitchFamily="34" charset="-122"/>
                <a:ea typeface="微软雅黑" pitchFamily="34" charset="-122"/>
              </a:rPr>
              <a:t>审查上道工序</a:t>
            </a:r>
            <a:r>
              <a:rPr lang="zh-CN" altLang="en-US" sz="2000" dirty="0">
                <a:latin typeface="微软雅黑" pitchFamily="34" charset="-122"/>
                <a:ea typeface="微软雅黑" pitchFamily="34" charset="-122"/>
              </a:rPr>
              <a:t>是否已经检验合格，有无检验印章、质量记录与签署是否符合规定，</a:t>
            </a:r>
            <a:r>
              <a:rPr lang="zh-CN" altLang="en-US" sz="2000" b="1" dirty="0">
                <a:solidFill>
                  <a:srgbClr val="FF0000"/>
                </a:solidFill>
                <a:latin typeface="微软雅黑" pitchFamily="34" charset="-122"/>
                <a:ea typeface="微软雅黑" pitchFamily="34" charset="-122"/>
              </a:rPr>
              <a:t>质量问题</a:t>
            </a:r>
            <a:r>
              <a:rPr lang="zh-CN" altLang="en-US" sz="2000" dirty="0">
                <a:latin typeface="微软雅黑" pitchFamily="34" charset="-122"/>
                <a:ea typeface="微软雅黑" pitchFamily="34" charset="-122"/>
              </a:rPr>
              <a:t>是否处理完毕。</a:t>
            </a:r>
            <a:endParaRPr lang="en-US" altLang="zh-CN" sz="2000" dirty="0">
              <a:latin typeface="微软雅黑" pitchFamily="34" charset="-122"/>
              <a:ea typeface="微软雅黑" pitchFamily="34" charset="-122"/>
            </a:endParaRPr>
          </a:p>
          <a:p>
            <a:pPr marL="971550" lvl="2" indent="-228600">
              <a:lnSpc>
                <a:spcPct val="150000"/>
              </a:lnSpc>
              <a:buFont typeface="+mj-lt"/>
              <a:buAutoNum type="alphaLcParenR"/>
              <a:defRPr/>
            </a:pPr>
            <a:endParaRPr lang="zh-CN" altLang="en-US" sz="1200" dirty="0">
              <a:latin typeface="微软雅黑" pitchFamily="34" charset="-122"/>
              <a:ea typeface="微软雅黑" pitchFamily="34" charset="-122"/>
            </a:endParaRPr>
          </a:p>
          <a:p>
            <a:pPr marL="1200150" lvl="2" indent="-457200">
              <a:lnSpc>
                <a:spcPct val="150000"/>
              </a:lnSpc>
              <a:buFont typeface="+mj-lt"/>
              <a:buAutoNum type="alphaLcParenR"/>
              <a:defRPr/>
            </a:pPr>
            <a:r>
              <a:rPr lang="zh-CN" altLang="en-US" sz="2000" b="1" dirty="0">
                <a:solidFill>
                  <a:srgbClr val="FF0000"/>
                </a:solidFill>
                <a:latin typeface="微软雅黑" pitchFamily="34" charset="-122"/>
                <a:ea typeface="微软雅黑" pitchFamily="34" charset="-122"/>
              </a:rPr>
              <a:t>检验本工序</a:t>
            </a:r>
            <a:r>
              <a:rPr lang="zh-CN" altLang="en-US" sz="2000" dirty="0">
                <a:latin typeface="微软雅黑" pitchFamily="34" charset="-122"/>
                <a:ea typeface="微软雅黑" pitchFamily="34" charset="-122"/>
              </a:rPr>
              <a:t>加工是否符合规定的要求。</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86019"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6020"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6021"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2" name="矩形 1"/>
          <p:cNvSpPr/>
          <p:nvPr/>
        </p:nvSpPr>
        <p:spPr>
          <a:xfrm>
            <a:off x="533400" y="1254125"/>
            <a:ext cx="8077200" cy="5600700"/>
          </a:xfrm>
          <a:prstGeom prst="rect">
            <a:avLst/>
          </a:prstGeom>
        </p:spPr>
        <p:txBody>
          <a:bodyPr>
            <a:spAutoFit/>
          </a:bodyPr>
          <a:lstStyle/>
          <a:p>
            <a:pPr>
              <a:buFont typeface="Wingdings" pitchFamily="2" charset="2"/>
              <a:buChar char="p"/>
              <a:defRPr/>
            </a:pPr>
            <a:r>
              <a:rPr lang="zh-CN" altLang="en-US" sz="2800" dirty="0">
                <a:solidFill>
                  <a:srgbClr val="3333FF"/>
                </a:solidFill>
                <a:latin typeface="华文新魏" pitchFamily="2" charset="-122"/>
                <a:ea typeface="华文新魏" pitchFamily="2" charset="-122"/>
              </a:rPr>
              <a:t>关于例外放行的规定</a:t>
            </a:r>
            <a:endParaRPr lang="en-US" altLang="zh-CN" sz="2800" dirty="0">
              <a:solidFill>
                <a:srgbClr val="3333FF"/>
              </a:solidFill>
              <a:latin typeface="华文新魏" pitchFamily="2" charset="-122"/>
              <a:ea typeface="华文新魏" pitchFamily="2" charset="-122"/>
            </a:endParaRPr>
          </a:p>
          <a:p>
            <a:pPr marL="1270000" lvl="3" indent="-457200">
              <a:lnSpc>
                <a:spcPct val="150000"/>
              </a:lnSpc>
              <a:buFont typeface="+mj-lt"/>
              <a:buAutoNum type="alphaLcParenR"/>
              <a:defRPr/>
            </a:pPr>
            <a:r>
              <a:rPr lang="zh-CN" altLang="en-US" sz="2000" dirty="0">
                <a:latin typeface="微软雅黑" pitchFamily="34" charset="-122"/>
                <a:ea typeface="微软雅黑" pitchFamily="34" charset="-122"/>
              </a:rPr>
              <a:t>经检验、工艺</a:t>
            </a:r>
            <a:r>
              <a:rPr lang="zh-CN" altLang="en-US" sz="2000" b="1" dirty="0">
                <a:solidFill>
                  <a:srgbClr val="FF0000"/>
                </a:solidFill>
                <a:latin typeface="微软雅黑" pitchFamily="34" charset="-122"/>
                <a:ea typeface="微软雅黑" pitchFamily="34" charset="-122"/>
              </a:rPr>
              <a:t>会签</a:t>
            </a:r>
            <a:r>
              <a:rPr lang="zh-CN" altLang="en-US" sz="2000" dirty="0">
                <a:latin typeface="微软雅黑" pitchFamily="34" charset="-122"/>
                <a:ea typeface="微软雅黑" pitchFamily="34" charset="-122"/>
              </a:rPr>
              <a:t>后，所级领导</a:t>
            </a:r>
            <a:r>
              <a:rPr lang="zh-CN" altLang="en-US" sz="2000" b="1" dirty="0">
                <a:solidFill>
                  <a:srgbClr val="FF0000"/>
                </a:solidFill>
                <a:latin typeface="微软雅黑" pitchFamily="34" charset="-122"/>
                <a:ea typeface="微软雅黑" pitchFamily="34" charset="-122"/>
              </a:rPr>
              <a:t>批准</a:t>
            </a:r>
            <a:r>
              <a:rPr lang="zh-CN" altLang="en-US" sz="2000" dirty="0">
                <a:latin typeface="微软雅黑" pitchFamily="34" charset="-122"/>
                <a:ea typeface="微软雅黑" pitchFamily="34" charset="-122"/>
              </a:rPr>
              <a:t>，应</a:t>
            </a:r>
            <a:r>
              <a:rPr lang="zh-CN" altLang="en-US" sz="2000" b="1" dirty="0">
                <a:solidFill>
                  <a:srgbClr val="FF0000"/>
                </a:solidFill>
                <a:latin typeface="微软雅黑" pitchFamily="34" charset="-122"/>
                <a:ea typeface="微软雅黑" pitchFamily="34" charset="-122"/>
              </a:rPr>
              <a:t>限期</a:t>
            </a:r>
            <a:r>
              <a:rPr lang="zh-CN" altLang="en-US" sz="2000" dirty="0">
                <a:latin typeface="微软雅黑" pitchFamily="34" charset="-122"/>
                <a:ea typeface="微软雅黑" pitchFamily="34" charset="-122"/>
              </a:rPr>
              <a:t>解决问题；</a:t>
            </a:r>
            <a:endParaRPr lang="en-US" altLang="zh-CN" sz="2000" dirty="0">
              <a:latin typeface="微软雅黑" pitchFamily="34" charset="-122"/>
              <a:ea typeface="微软雅黑" pitchFamily="34" charset="-122"/>
            </a:endParaRPr>
          </a:p>
          <a:p>
            <a:pPr marL="1270000" lvl="3" indent="-457200">
              <a:lnSpc>
                <a:spcPct val="150000"/>
              </a:lnSpc>
              <a:buFont typeface="+mj-lt"/>
              <a:buAutoNum type="alphaLcParenR"/>
              <a:defRPr/>
            </a:pPr>
            <a:r>
              <a:rPr lang="zh-CN" altLang="en-US" sz="2000" dirty="0">
                <a:latin typeface="微软雅黑" pitchFamily="34" charset="-122"/>
                <a:ea typeface="微软雅黑" pitchFamily="34" charset="-122"/>
              </a:rPr>
              <a:t>编制</a:t>
            </a:r>
            <a:r>
              <a:rPr lang="zh-CN" altLang="en-US" sz="2000" b="1" dirty="0">
                <a:solidFill>
                  <a:srgbClr val="FF0000"/>
                </a:solidFill>
                <a:latin typeface="微软雅黑" pitchFamily="34" charset="-122"/>
                <a:ea typeface="微软雅黑" pitchFamily="34" charset="-122"/>
              </a:rPr>
              <a:t>临时工艺</a:t>
            </a:r>
            <a:r>
              <a:rPr lang="zh-CN" altLang="en-US" sz="2000" dirty="0">
                <a:latin typeface="微软雅黑" pitchFamily="34" charset="-122"/>
                <a:ea typeface="微软雅黑" pitchFamily="34" charset="-122"/>
              </a:rPr>
              <a:t>规程，并签署完整；</a:t>
            </a:r>
          </a:p>
          <a:p>
            <a:pPr marL="1270000" lvl="3" indent="-457200">
              <a:lnSpc>
                <a:spcPct val="150000"/>
              </a:lnSpc>
              <a:buFont typeface="+mj-lt"/>
              <a:buAutoNum type="alphaLcParenR"/>
              <a:defRPr/>
            </a:pPr>
            <a:r>
              <a:rPr lang="zh-CN" altLang="en-US" sz="2000" dirty="0">
                <a:latin typeface="微软雅黑" pitchFamily="34" charset="-122"/>
                <a:ea typeface="微软雅黑" pitchFamily="34" charset="-122"/>
              </a:rPr>
              <a:t>质量控制卡上该工序检验</a:t>
            </a:r>
            <a:r>
              <a:rPr lang="zh-CN" altLang="en-US" sz="2000" b="1" dirty="0">
                <a:solidFill>
                  <a:srgbClr val="FF0000"/>
                </a:solidFill>
                <a:latin typeface="微软雅黑" pitchFamily="34" charset="-122"/>
                <a:ea typeface="微软雅黑" pitchFamily="34" charset="-122"/>
              </a:rPr>
              <a:t>暂不盖章</a:t>
            </a:r>
            <a:r>
              <a:rPr lang="zh-CN" altLang="en-US" sz="2000" dirty="0">
                <a:latin typeface="微软雅黑" pitchFamily="34" charset="-122"/>
                <a:ea typeface="微软雅黑" pitchFamily="34" charset="-122"/>
              </a:rPr>
              <a:t>，并记录原因编号；</a:t>
            </a:r>
          </a:p>
          <a:p>
            <a:pPr marL="1270000" lvl="3" indent="-457200">
              <a:lnSpc>
                <a:spcPct val="150000"/>
              </a:lnSpc>
              <a:buFont typeface="+mj-lt"/>
              <a:buAutoNum type="alphaLcParenR"/>
              <a:defRPr/>
            </a:pPr>
            <a:r>
              <a:rPr lang="zh-CN" altLang="en-US" sz="2000" dirty="0">
                <a:latin typeface="微软雅黑" pitchFamily="34" charset="-122"/>
                <a:ea typeface="微软雅黑" pitchFamily="34" charset="-122"/>
              </a:rPr>
              <a:t>涉及产品</a:t>
            </a:r>
            <a:r>
              <a:rPr lang="zh-CN" altLang="en-US" sz="2000" b="1" dirty="0">
                <a:solidFill>
                  <a:srgbClr val="FF0000"/>
                </a:solidFill>
                <a:latin typeface="微软雅黑" pitchFamily="34" charset="-122"/>
                <a:ea typeface="微软雅黑" pitchFamily="34" charset="-122"/>
              </a:rPr>
              <a:t>协调</a:t>
            </a:r>
            <a:r>
              <a:rPr lang="zh-CN" altLang="en-US" sz="2000" dirty="0">
                <a:latin typeface="微软雅黑" pitchFamily="34" charset="-122"/>
                <a:ea typeface="微软雅黑" pitchFamily="34" charset="-122"/>
              </a:rPr>
              <a:t>（或跨单位）的问题、应经有关部门</a:t>
            </a:r>
            <a:r>
              <a:rPr lang="zh-CN" altLang="en-US" sz="2000" b="1" dirty="0">
                <a:solidFill>
                  <a:srgbClr val="FF0000"/>
                </a:solidFill>
                <a:latin typeface="微软雅黑" pitchFamily="34" charset="-122"/>
                <a:ea typeface="微软雅黑" pitchFamily="34" charset="-122"/>
              </a:rPr>
              <a:t>会签</a:t>
            </a:r>
            <a:r>
              <a:rPr lang="zh-CN" altLang="en-US" sz="2000" dirty="0">
                <a:latin typeface="微软雅黑" pitchFamily="34" charset="-122"/>
                <a:ea typeface="微软雅黑" pitchFamily="34" charset="-122"/>
              </a:rPr>
              <a:t>；</a:t>
            </a:r>
          </a:p>
          <a:p>
            <a:pPr marL="1270000" lvl="3" indent="-457200">
              <a:lnSpc>
                <a:spcPct val="150000"/>
              </a:lnSpc>
              <a:buFont typeface="+mj-lt"/>
              <a:buAutoNum type="alphaLcParenR"/>
              <a:defRPr/>
            </a:pPr>
            <a:r>
              <a:rPr lang="zh-CN" altLang="en-US" sz="2000" dirty="0">
                <a:latin typeface="微软雅黑" pitchFamily="34" charset="-122"/>
                <a:ea typeface="微软雅黑" pitchFamily="34" charset="-122"/>
              </a:rPr>
              <a:t>例外放行的产品，在签发该产品合格证之前所有质量问题必须</a:t>
            </a:r>
            <a:r>
              <a:rPr lang="zh-CN" altLang="en-US" sz="2000" b="1" dirty="0">
                <a:solidFill>
                  <a:srgbClr val="FF0000"/>
                </a:solidFill>
                <a:latin typeface="微软雅黑" pitchFamily="34" charset="-122"/>
                <a:ea typeface="微软雅黑" pitchFamily="34" charset="-122"/>
              </a:rPr>
              <a:t>处理完毕</a:t>
            </a:r>
            <a:r>
              <a:rPr lang="zh-CN" altLang="en-US" sz="2000" dirty="0">
                <a:latin typeface="微软雅黑" pitchFamily="34" charset="-122"/>
                <a:ea typeface="微软雅黑" pitchFamily="34" charset="-122"/>
              </a:rPr>
              <a:t>，并办理了</a:t>
            </a:r>
            <a:r>
              <a:rPr lang="zh-CN" altLang="en-US" sz="2000" b="1" dirty="0">
                <a:solidFill>
                  <a:srgbClr val="FF0000"/>
                </a:solidFill>
                <a:latin typeface="微软雅黑" pitchFamily="34" charset="-122"/>
                <a:ea typeface="微软雅黑" pitchFamily="34" charset="-122"/>
              </a:rPr>
              <a:t>相应文件</a:t>
            </a:r>
            <a:r>
              <a:rPr lang="zh-CN" altLang="en-US" sz="2000" dirty="0">
                <a:latin typeface="微软雅黑" pitchFamily="34" charset="-122"/>
                <a:ea typeface="微软雅黑" pitchFamily="34" charset="-122"/>
              </a:rPr>
              <a:t>，否则检验人员有权</a:t>
            </a:r>
            <a:r>
              <a:rPr lang="zh-CN" altLang="en-US" sz="2000" b="1" dirty="0">
                <a:solidFill>
                  <a:srgbClr val="FF0000"/>
                </a:solidFill>
                <a:latin typeface="微软雅黑" pitchFamily="34" charset="-122"/>
                <a:ea typeface="微软雅黑" pitchFamily="34" charset="-122"/>
              </a:rPr>
              <a:t>拒绝签发</a:t>
            </a:r>
            <a:r>
              <a:rPr lang="zh-CN" altLang="en-US" sz="2000" dirty="0">
                <a:latin typeface="微软雅黑" pitchFamily="34" charset="-122"/>
                <a:ea typeface="微软雅黑" pitchFamily="34" charset="-122"/>
              </a:rPr>
              <a:t>合格证，并向上级报告；</a:t>
            </a:r>
          </a:p>
          <a:p>
            <a:pPr marL="1270000" lvl="3" indent="-457200">
              <a:lnSpc>
                <a:spcPct val="150000"/>
              </a:lnSpc>
              <a:buFont typeface="+mj-lt"/>
              <a:buAutoNum type="alphaLcParenR"/>
              <a:defRPr/>
            </a:pPr>
            <a:r>
              <a:rPr lang="zh-CN" altLang="en-US" sz="2000" dirty="0">
                <a:latin typeface="微软雅黑" pitchFamily="34" charset="-122"/>
                <a:ea typeface="微软雅黑" pitchFamily="34" charset="-122"/>
              </a:rPr>
              <a:t>检验人员在</a:t>
            </a:r>
            <a:r>
              <a:rPr lang="zh-CN" altLang="en-US" sz="2000" b="1" dirty="0">
                <a:solidFill>
                  <a:srgbClr val="FF0000"/>
                </a:solidFill>
                <a:latin typeface="微软雅黑" pitchFamily="34" charset="-122"/>
                <a:ea typeface="微软雅黑" pitchFamily="34" charset="-122"/>
              </a:rPr>
              <a:t>签发合格证</a:t>
            </a:r>
            <a:r>
              <a:rPr lang="zh-CN" altLang="en-US" sz="2000" dirty="0">
                <a:latin typeface="微软雅黑" pitchFamily="34" charset="-122"/>
                <a:ea typeface="微软雅黑" pitchFamily="34" charset="-122"/>
              </a:rPr>
              <a:t>时，应在放行文件上记录合格证的编号。</a:t>
            </a:r>
          </a:p>
          <a:p>
            <a:pPr marL="1270000" lvl="3" indent="-457200">
              <a:lnSpc>
                <a:spcPct val="150000"/>
              </a:lnSpc>
              <a:buFont typeface="+mj-lt"/>
              <a:buAutoNum type="alphaLcParenR"/>
              <a:defRPr/>
            </a:pPr>
            <a:r>
              <a:rPr lang="zh-CN" altLang="en-US" sz="2000" dirty="0">
                <a:latin typeface="微软雅黑" pitchFamily="34" charset="-122"/>
                <a:ea typeface="微软雅黑" pitchFamily="34" charset="-122"/>
              </a:rPr>
              <a:t>例外放行文件，由检验人员收集</a:t>
            </a:r>
            <a:r>
              <a:rPr lang="zh-CN" altLang="en-US" sz="2000" b="1" dirty="0">
                <a:solidFill>
                  <a:srgbClr val="FF0000"/>
                </a:solidFill>
                <a:latin typeface="微软雅黑" pitchFamily="34" charset="-122"/>
                <a:ea typeface="微软雅黑" pitchFamily="34" charset="-122"/>
              </a:rPr>
              <a:t>归档</a:t>
            </a:r>
            <a:r>
              <a:rPr lang="zh-CN" altLang="en-US" sz="2000" dirty="0">
                <a:latin typeface="微软雅黑" pitchFamily="34" charset="-122"/>
                <a:ea typeface="微软雅黑" pitchFamily="34" charset="-122"/>
              </a:rPr>
              <a:t>。</a:t>
            </a:r>
          </a:p>
          <a:p>
            <a:pPr marL="812800" lvl="3">
              <a:lnSpc>
                <a:spcPct val="150000"/>
              </a:lnSpc>
              <a:defRPr/>
            </a:pPr>
            <a:endParaRPr lang="zh-CN" altLang="en-US" sz="20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8704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704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704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87046" name="矩形 1"/>
          <p:cNvSpPr>
            <a:spLocks noChangeArrowheads="1"/>
          </p:cNvSpPr>
          <p:nvPr/>
        </p:nvSpPr>
        <p:spPr bwMode="auto">
          <a:xfrm>
            <a:off x="533400" y="1219200"/>
            <a:ext cx="8077200" cy="4354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u="sng" dirty="0">
                <a:solidFill>
                  <a:srgbClr val="3333FF"/>
                </a:solidFill>
                <a:latin typeface="华文新魏" pitchFamily="2" charset="-122"/>
                <a:ea typeface="华文新魏" pitchFamily="2" charset="-122"/>
              </a:rPr>
              <a:t>工序交接检验</a:t>
            </a:r>
            <a:endParaRPr lang="en-US" altLang="zh-CN" sz="2800" u="sng"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solidFill>
                <a:srgbClr val="3333FF"/>
              </a:solidFill>
              <a:latin typeface="华文新魏" pitchFamily="2" charset="-122"/>
              <a:ea typeface="华文新魏" pitchFamily="2" charset="-122"/>
            </a:endParaRPr>
          </a:p>
          <a:p>
            <a:pPr marL="901700" lvl="2" indent="-368300">
              <a:lnSpc>
                <a:spcPct val="150000"/>
              </a:lnSpc>
              <a:spcBef>
                <a:spcPts val="1200"/>
              </a:spcBef>
              <a:buFont typeface="Arial" charset="0"/>
              <a:buAutoNum type="alphaLcParenR"/>
            </a:pPr>
            <a:r>
              <a:rPr lang="zh-CN" altLang="en-US" sz="2000" dirty="0">
                <a:latin typeface="微软雅黑" pitchFamily="34" charset="-122"/>
                <a:ea typeface="微软雅黑" pitchFamily="34" charset="-122"/>
              </a:rPr>
              <a:t>承制方应制定文件，严格工序交接。做到</a:t>
            </a:r>
            <a:r>
              <a:rPr lang="zh-CN" altLang="en-US" sz="2000" b="1" dirty="0">
                <a:solidFill>
                  <a:srgbClr val="FF0000"/>
                </a:solidFill>
                <a:latin typeface="微软雅黑" pitchFamily="34" charset="-122"/>
                <a:ea typeface="微软雅黑" pitchFamily="34" charset="-122"/>
              </a:rPr>
              <a:t>责任明确，手续清楚</a:t>
            </a:r>
            <a:r>
              <a:rPr lang="zh-CN" altLang="en-US" sz="2000" dirty="0">
                <a:latin typeface="微软雅黑" pitchFamily="34" charset="-122"/>
                <a:ea typeface="微软雅黑" pitchFamily="34" charset="-122"/>
              </a:rPr>
              <a:t>，防止产品在工序周转中发生丢失、损坏的情况。</a:t>
            </a:r>
          </a:p>
          <a:p>
            <a:pPr marL="901700" lvl="2" indent="-368300">
              <a:lnSpc>
                <a:spcPct val="150000"/>
              </a:lnSpc>
              <a:spcBef>
                <a:spcPts val="1200"/>
              </a:spcBef>
              <a:buFont typeface="Arial" charset="0"/>
              <a:buAutoNum type="alphaLcParenR"/>
            </a:pPr>
            <a:r>
              <a:rPr lang="zh-CN" altLang="en-US" sz="2000" dirty="0">
                <a:latin typeface="微软雅黑" pitchFamily="34" charset="-122"/>
                <a:ea typeface="微软雅黑" pitchFamily="34" charset="-122"/>
              </a:rPr>
              <a:t>工序交接检验一般由</a:t>
            </a:r>
            <a:r>
              <a:rPr lang="zh-CN" altLang="en-US" sz="2000" b="1" dirty="0">
                <a:solidFill>
                  <a:srgbClr val="FF0000"/>
                </a:solidFill>
                <a:latin typeface="微软雅黑" pitchFamily="34" charset="-122"/>
                <a:ea typeface="微软雅黑" pitchFamily="34" charset="-122"/>
              </a:rPr>
              <a:t>交接者负责</a:t>
            </a:r>
            <a:r>
              <a:rPr lang="zh-CN" altLang="en-US" sz="2000" dirty="0">
                <a:latin typeface="微软雅黑" pitchFamily="34" charset="-122"/>
                <a:ea typeface="微软雅黑" pitchFamily="34" charset="-122"/>
              </a:rPr>
              <a:t>，并履行必要的手续，关键工序交接可请检验人员参加。</a:t>
            </a:r>
          </a:p>
          <a:p>
            <a:pPr marL="901700" lvl="2" indent="-368300">
              <a:lnSpc>
                <a:spcPct val="150000"/>
              </a:lnSpc>
              <a:spcBef>
                <a:spcPts val="1200"/>
              </a:spcBef>
              <a:buFont typeface="Arial" charset="0"/>
              <a:buAutoNum type="alphaLcParenR"/>
            </a:pPr>
            <a:r>
              <a:rPr lang="zh-CN" altLang="en-US" sz="2000" dirty="0">
                <a:latin typeface="微软雅黑" pitchFamily="34" charset="-122"/>
                <a:ea typeface="微软雅黑" pitchFamily="34" charset="-122"/>
              </a:rPr>
              <a:t>工序交换检验中，接收方对上道工序有</a:t>
            </a:r>
            <a:r>
              <a:rPr lang="zh-CN" altLang="en-US" sz="2000" b="1" dirty="0">
                <a:solidFill>
                  <a:srgbClr val="FF0000"/>
                </a:solidFill>
                <a:latin typeface="微软雅黑" pitchFamily="34" charset="-122"/>
                <a:ea typeface="微软雅黑" pitchFamily="34" charset="-122"/>
              </a:rPr>
              <a:t>监督职责</a:t>
            </a:r>
            <a:r>
              <a:rPr lang="zh-CN" altLang="en-US" sz="2000" dirty="0">
                <a:latin typeface="微软雅黑" pitchFamily="34" charset="-122"/>
                <a:ea typeface="微软雅黑" pitchFamily="34" charset="-122"/>
              </a:rPr>
              <a:t>。负责检查外观质量，填写质量记录并签署或盖章，发现问题有权退回上道工序。</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8806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806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806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88070" name="矩形 1"/>
          <p:cNvSpPr>
            <a:spLocks noChangeArrowheads="1"/>
          </p:cNvSpPr>
          <p:nvPr/>
        </p:nvSpPr>
        <p:spPr bwMode="auto">
          <a:xfrm>
            <a:off x="533400" y="1219200"/>
            <a:ext cx="8077200" cy="4740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零件完工检验（零件成品检验、零件总检验）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solidFill>
                <a:srgbClr val="3333FF"/>
              </a:solidFill>
              <a:latin typeface="华文新魏" pitchFamily="2" charset="-122"/>
              <a:ea typeface="华文新魏" pitchFamily="2" charset="-122"/>
            </a:endParaRPr>
          </a:p>
          <a:p>
            <a:pPr lvl="1" indent="-171450">
              <a:lnSpc>
                <a:spcPct val="150000"/>
              </a:lnSpc>
              <a:buFont typeface="Wingdings" pitchFamily="2" charset="2"/>
              <a:buChar char="Ø"/>
            </a:pPr>
            <a:r>
              <a:rPr lang="zh-CN" altLang="en-US" sz="2000" dirty="0">
                <a:latin typeface="微软雅黑" pitchFamily="34" charset="-122"/>
                <a:ea typeface="微软雅黑" pitchFamily="34" charset="-122"/>
              </a:rPr>
              <a:t>零件工艺规程应安排总检查工序，检验部门在</a:t>
            </a:r>
            <a:r>
              <a:rPr lang="zh-CN" altLang="en-US" sz="2000" b="1" dirty="0">
                <a:solidFill>
                  <a:srgbClr val="FF0000"/>
                </a:solidFill>
                <a:latin typeface="微软雅黑" pitchFamily="34" charset="-122"/>
                <a:ea typeface="微软雅黑" pitchFamily="34" charset="-122"/>
              </a:rPr>
              <a:t>零件加工检验组</a:t>
            </a:r>
            <a:r>
              <a:rPr lang="zh-CN" altLang="en-US" sz="2000" dirty="0">
                <a:latin typeface="微软雅黑" pitchFamily="34" charset="-122"/>
                <a:ea typeface="微软雅黑" pitchFamily="34" charset="-122"/>
              </a:rPr>
              <a:t>应设</a:t>
            </a:r>
            <a:r>
              <a:rPr lang="zh-CN" altLang="en-US" sz="2000" b="1" dirty="0">
                <a:solidFill>
                  <a:srgbClr val="FF0000"/>
                </a:solidFill>
                <a:latin typeface="微软雅黑" pitchFamily="34" charset="-122"/>
                <a:ea typeface="微软雅黑" pitchFamily="34" charset="-122"/>
              </a:rPr>
              <a:t>总检验岗</a:t>
            </a:r>
            <a:r>
              <a:rPr lang="zh-CN" altLang="en-US" sz="2000" dirty="0">
                <a:latin typeface="微软雅黑" pitchFamily="34" charset="-122"/>
                <a:ea typeface="微软雅黑" pitchFamily="34" charset="-122"/>
              </a:rPr>
              <a:t>（或成品检验岗），零件总检负责审查核对以下内容：</a:t>
            </a:r>
          </a:p>
          <a:p>
            <a:pPr marL="1200150" lvl="2" indent="-457200">
              <a:lnSpc>
                <a:spcPct val="150000"/>
              </a:lnSpc>
              <a:spcBef>
                <a:spcPts val="600"/>
              </a:spcBef>
              <a:buFont typeface="Arial" charset="0"/>
              <a:buAutoNum type="alphaLcParenR"/>
            </a:pPr>
            <a:r>
              <a:rPr lang="zh-CN" altLang="en-US" sz="2000" dirty="0">
                <a:latin typeface="微软雅黑" pitchFamily="34" charset="-122"/>
                <a:ea typeface="微软雅黑" pitchFamily="34" charset="-122"/>
              </a:rPr>
              <a:t>全部工序均已</a:t>
            </a:r>
            <a:r>
              <a:rPr lang="zh-CN" altLang="en-US" sz="2000" b="1" dirty="0">
                <a:solidFill>
                  <a:srgbClr val="FF0000"/>
                </a:solidFill>
                <a:latin typeface="微软雅黑" pitchFamily="34" charset="-122"/>
                <a:ea typeface="微软雅黑" pitchFamily="34" charset="-122"/>
              </a:rPr>
              <a:t>加工完毕</a:t>
            </a:r>
            <a:r>
              <a:rPr lang="zh-CN" altLang="en-US" sz="2000" dirty="0">
                <a:latin typeface="微软雅黑" pitchFamily="34" charset="-122"/>
                <a:ea typeface="微软雅黑" pitchFamily="34" charset="-122"/>
              </a:rPr>
              <a:t>并经工序检验</a:t>
            </a:r>
            <a:r>
              <a:rPr lang="zh-CN" altLang="en-US" sz="2000" b="1" dirty="0">
                <a:solidFill>
                  <a:srgbClr val="FF0000"/>
                </a:solidFill>
                <a:latin typeface="微软雅黑" pitchFamily="34" charset="-122"/>
                <a:ea typeface="微软雅黑" pitchFamily="34" charset="-122"/>
              </a:rPr>
              <a:t>验收合格</a:t>
            </a:r>
            <a:r>
              <a:rPr lang="zh-CN" altLang="en-US" sz="2000" dirty="0">
                <a:latin typeface="微软雅黑" pitchFamily="34" charset="-122"/>
                <a:ea typeface="微软雅黑" pitchFamily="34" charset="-122"/>
              </a:rPr>
              <a:t>；</a:t>
            </a:r>
          </a:p>
          <a:p>
            <a:pPr marL="1200150" lvl="2" indent="-457200">
              <a:lnSpc>
                <a:spcPct val="150000"/>
              </a:lnSpc>
              <a:spcBef>
                <a:spcPts val="600"/>
              </a:spcBef>
              <a:buFont typeface="Arial" charset="0"/>
              <a:buAutoNum type="alphaLcParenR"/>
            </a:pPr>
            <a:r>
              <a:rPr lang="zh-CN" altLang="en-US" sz="2000" dirty="0">
                <a:latin typeface="微软雅黑" pitchFamily="34" charset="-122"/>
                <a:ea typeface="微软雅黑" pitchFamily="34" charset="-122"/>
              </a:rPr>
              <a:t>工序中的超差、返修和</a:t>
            </a:r>
            <a:r>
              <a:rPr lang="zh-CN" altLang="en-US" sz="2000" b="1" dirty="0">
                <a:solidFill>
                  <a:srgbClr val="FF0000"/>
                </a:solidFill>
                <a:latin typeface="微软雅黑" pitchFamily="34" charset="-122"/>
                <a:ea typeface="微软雅黑" pitchFamily="34" charset="-122"/>
              </a:rPr>
              <a:t>质量问题</a:t>
            </a:r>
            <a:r>
              <a:rPr lang="zh-CN" altLang="en-US" sz="2000" dirty="0">
                <a:latin typeface="微软雅黑" pitchFamily="34" charset="-122"/>
                <a:ea typeface="微软雅黑" pitchFamily="34" charset="-122"/>
              </a:rPr>
              <a:t>已按规定处理完毕，结论明确；</a:t>
            </a:r>
          </a:p>
          <a:p>
            <a:pPr marL="1200150" lvl="2" indent="-457200">
              <a:lnSpc>
                <a:spcPct val="150000"/>
              </a:lnSpc>
              <a:spcBef>
                <a:spcPts val="600"/>
              </a:spcBef>
              <a:buFont typeface="Arial" charset="0"/>
              <a:buAutoNum type="alphaLcParenR"/>
            </a:pPr>
            <a:r>
              <a:rPr lang="zh-CN" altLang="en-US" sz="2000" dirty="0">
                <a:latin typeface="微软雅黑" pitchFamily="34" charset="-122"/>
                <a:ea typeface="微软雅黑" pitchFamily="34" charset="-122"/>
              </a:rPr>
              <a:t>紧急放行、例外</a:t>
            </a:r>
            <a:r>
              <a:rPr lang="zh-CN" altLang="en-US" sz="2000" b="1" dirty="0">
                <a:solidFill>
                  <a:srgbClr val="FF0000"/>
                </a:solidFill>
                <a:latin typeface="微软雅黑" pitchFamily="34" charset="-122"/>
                <a:ea typeface="微软雅黑" pitchFamily="34" charset="-122"/>
              </a:rPr>
              <a:t>放行的问题</a:t>
            </a:r>
            <a:r>
              <a:rPr lang="zh-CN" altLang="en-US" sz="2000" dirty="0">
                <a:latin typeface="微软雅黑" pitchFamily="34" charset="-122"/>
                <a:ea typeface="微软雅黑" pitchFamily="34" charset="-122"/>
              </a:rPr>
              <a:t>已处理完毕；</a:t>
            </a:r>
          </a:p>
          <a:p>
            <a:pPr marL="1200150" lvl="2" indent="-457200">
              <a:lnSpc>
                <a:spcPct val="150000"/>
              </a:lnSpc>
              <a:spcBef>
                <a:spcPts val="600"/>
              </a:spcBef>
              <a:buFont typeface="Arial" charset="0"/>
              <a:buAutoNum type="alphaLcParenR"/>
            </a:pPr>
            <a:r>
              <a:rPr lang="zh-CN" altLang="en-US" sz="2000" dirty="0">
                <a:latin typeface="微软雅黑" pitchFamily="34" charset="-122"/>
                <a:ea typeface="微软雅黑" pitchFamily="34" charset="-122"/>
              </a:rPr>
              <a:t>质量记录填写正确，</a:t>
            </a:r>
            <a:r>
              <a:rPr lang="zh-CN" altLang="en-US" sz="2000" b="1" dirty="0">
                <a:solidFill>
                  <a:srgbClr val="FF0000"/>
                </a:solidFill>
                <a:latin typeface="微软雅黑" pitchFamily="34" charset="-122"/>
                <a:ea typeface="微软雅黑" pitchFamily="34" charset="-122"/>
              </a:rPr>
              <a:t>签署完整</a:t>
            </a:r>
            <a:r>
              <a:rPr lang="zh-CN" altLang="en-US" sz="2000" dirty="0">
                <a:latin typeface="微软雅黑" pitchFamily="34" charset="-122"/>
                <a:ea typeface="微软雅黑" pitchFamily="34" charset="-122"/>
              </a:rPr>
              <a:t>，</a:t>
            </a:r>
            <a:r>
              <a:rPr lang="zh-CN" altLang="en-US" sz="2000" b="1" dirty="0">
                <a:solidFill>
                  <a:srgbClr val="FF0000"/>
                </a:solidFill>
                <a:latin typeface="微软雅黑" pitchFamily="34" charset="-122"/>
                <a:ea typeface="微软雅黑" pitchFamily="34" charset="-122"/>
              </a:rPr>
              <a:t>无遗留问题；</a:t>
            </a:r>
          </a:p>
          <a:p>
            <a:pPr marL="1200150" lvl="2" indent="-457200">
              <a:lnSpc>
                <a:spcPct val="150000"/>
              </a:lnSpc>
              <a:spcBef>
                <a:spcPts val="600"/>
              </a:spcBef>
              <a:buFont typeface="Arial" charset="0"/>
              <a:buAutoNum type="alphaLcParenR"/>
            </a:pPr>
            <a:r>
              <a:rPr lang="zh-CN" altLang="en-US" sz="2000" dirty="0">
                <a:latin typeface="微软雅黑" pitchFamily="34" charset="-122"/>
                <a:ea typeface="微软雅黑" pitchFamily="34" charset="-122"/>
              </a:rPr>
              <a:t>热处理及表面处理、探伤等</a:t>
            </a:r>
            <a:r>
              <a:rPr lang="zh-CN" altLang="en-US" sz="2000" b="1" dirty="0">
                <a:solidFill>
                  <a:srgbClr val="FF0000"/>
                </a:solidFill>
                <a:latin typeface="微软雅黑" pitchFamily="34" charset="-122"/>
                <a:ea typeface="微软雅黑" pitchFamily="34" charset="-122"/>
              </a:rPr>
              <a:t>合格凭证</a:t>
            </a:r>
            <a:r>
              <a:rPr lang="zh-CN" altLang="en-US" sz="2000" dirty="0">
                <a:latin typeface="微软雅黑" pitchFamily="34" charset="-122"/>
                <a:ea typeface="微软雅黑" pitchFamily="34" charset="-122"/>
              </a:rPr>
              <a:t>齐全，结论明确。</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89091"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89092"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89093"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2" name="矩形 1"/>
          <p:cNvSpPr/>
          <p:nvPr/>
        </p:nvSpPr>
        <p:spPr>
          <a:xfrm>
            <a:off x="533400" y="1219200"/>
            <a:ext cx="8077200" cy="5140325"/>
          </a:xfrm>
          <a:prstGeom prst="rect">
            <a:avLst/>
          </a:prstGeom>
        </p:spPr>
        <p:txBody>
          <a:bodyPr>
            <a:spAutoFit/>
          </a:bodyPr>
          <a:lstStyle/>
          <a:p>
            <a:pPr>
              <a:buFont typeface="Wingdings" pitchFamily="2" charset="2"/>
              <a:buChar char="p"/>
              <a:defRPr/>
            </a:pPr>
            <a:r>
              <a:rPr lang="zh-CN" altLang="en-US" sz="2800" dirty="0">
                <a:solidFill>
                  <a:srgbClr val="3333FF"/>
                </a:solidFill>
                <a:latin typeface="华文新魏" pitchFamily="2" charset="-122"/>
                <a:ea typeface="华文新魏" pitchFamily="2" charset="-122"/>
              </a:rPr>
              <a:t>关键特性、重要特性、关键工序的质量检验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defRPr/>
            </a:pPr>
            <a:endParaRPr lang="en-US" altLang="zh-CN" sz="900" dirty="0">
              <a:solidFill>
                <a:srgbClr val="3333FF"/>
              </a:solidFill>
              <a:latin typeface="华文新魏" pitchFamily="2" charset="-122"/>
              <a:ea typeface="华文新魏" pitchFamily="2" charset="-122"/>
            </a:endParaRPr>
          </a:p>
          <a:p>
            <a:pPr lvl="1" indent="-171450">
              <a:lnSpc>
                <a:spcPct val="150000"/>
              </a:lnSpc>
              <a:buFont typeface="Wingdings" pitchFamily="2" charset="2"/>
              <a:buChar char="Ø"/>
              <a:defRPr/>
            </a:pPr>
            <a:r>
              <a:rPr lang="zh-CN" altLang="en-US" sz="2000" dirty="0">
                <a:latin typeface="微软雅黑" pitchFamily="34" charset="-122"/>
                <a:ea typeface="微软雅黑" pitchFamily="34" charset="-122"/>
              </a:rPr>
              <a:t>关、重件的最终特性取决于某些加工工序，这就是关键工序。</a:t>
            </a:r>
            <a:endParaRPr lang="en-US" altLang="zh-CN" sz="2000" dirty="0">
              <a:latin typeface="微软雅黑" pitchFamily="34" charset="-122"/>
              <a:ea typeface="微软雅黑" pitchFamily="34" charset="-122"/>
            </a:endParaRPr>
          </a:p>
          <a:p>
            <a:pPr lvl="1" indent="-171450">
              <a:lnSpc>
                <a:spcPct val="150000"/>
              </a:lnSpc>
              <a:buFont typeface="Wingdings" pitchFamily="2" charset="2"/>
              <a:buChar char="Ø"/>
              <a:defRPr/>
            </a:pPr>
            <a:endParaRPr lang="en-US" altLang="zh-CN" sz="1600" dirty="0">
              <a:latin typeface="微软雅黑" pitchFamily="34" charset="-122"/>
              <a:ea typeface="微软雅黑" pitchFamily="34" charset="-122"/>
            </a:endParaRPr>
          </a:p>
          <a:p>
            <a:pPr lvl="1" indent="-171450">
              <a:lnSpc>
                <a:spcPct val="150000"/>
              </a:lnSpc>
              <a:buFont typeface="Wingdings" pitchFamily="2" charset="2"/>
              <a:buChar char="Ø"/>
              <a:defRPr/>
            </a:pPr>
            <a:r>
              <a:rPr lang="zh-CN" altLang="en-US" sz="2000" dirty="0">
                <a:latin typeface="微软雅黑" pitchFamily="34" charset="-122"/>
                <a:ea typeface="微软雅黑" pitchFamily="34" charset="-122"/>
              </a:rPr>
              <a:t>关键工序由工艺部门确定，其确定原则为：</a:t>
            </a:r>
            <a:endParaRPr lang="en-US" altLang="zh-CN" sz="2000" dirty="0">
              <a:latin typeface="微软雅黑" pitchFamily="34" charset="-122"/>
              <a:ea typeface="微软雅黑" pitchFamily="34" charset="-122"/>
            </a:endParaRPr>
          </a:p>
          <a:p>
            <a:pPr lvl="1" indent="-171450">
              <a:lnSpc>
                <a:spcPct val="150000"/>
              </a:lnSpc>
              <a:buFont typeface="Wingdings" pitchFamily="2" charset="2"/>
              <a:buChar char="Ø"/>
              <a:defRPr/>
            </a:pPr>
            <a:endParaRPr lang="zh-CN" altLang="en-US" sz="1200" dirty="0">
              <a:latin typeface="微软雅黑" pitchFamily="34" charset="-122"/>
              <a:ea typeface="微软雅黑" pitchFamily="34" charset="-122"/>
            </a:endParaRPr>
          </a:p>
          <a:p>
            <a:pPr marL="1200150" lvl="2" indent="-457200">
              <a:lnSpc>
                <a:spcPct val="150000"/>
              </a:lnSpc>
              <a:buFont typeface="+mj-lt"/>
              <a:buAutoNum type="alphaLcParenR"/>
              <a:defRPr/>
            </a:pPr>
            <a:r>
              <a:rPr lang="zh-CN" altLang="en-US" sz="2000" dirty="0">
                <a:latin typeface="微软雅黑" pitchFamily="34" charset="-122"/>
                <a:ea typeface="微软雅黑" pitchFamily="34" charset="-122"/>
              </a:rPr>
              <a:t>形成关键件、重要件特性的工序；</a:t>
            </a:r>
          </a:p>
          <a:p>
            <a:pPr marL="1200150" lvl="2" indent="-457200">
              <a:lnSpc>
                <a:spcPct val="150000"/>
              </a:lnSpc>
              <a:buFont typeface="+mj-lt"/>
              <a:buAutoNum type="alphaLcParenR"/>
              <a:defRPr/>
            </a:pPr>
            <a:r>
              <a:rPr lang="zh-CN" altLang="en-US" sz="2000" dirty="0">
                <a:latin typeface="微软雅黑" pitchFamily="34" charset="-122"/>
                <a:ea typeface="微软雅黑" pitchFamily="34" charset="-122"/>
              </a:rPr>
              <a:t>关键、重要的外购器材的入厂检验工序；</a:t>
            </a:r>
          </a:p>
          <a:p>
            <a:pPr marL="1200150" lvl="2" indent="-457200">
              <a:lnSpc>
                <a:spcPct val="150000"/>
              </a:lnSpc>
              <a:buFont typeface="+mj-lt"/>
              <a:buAutoNum type="alphaLcParenR"/>
              <a:defRPr/>
            </a:pPr>
            <a:r>
              <a:rPr lang="zh-CN" altLang="en-US" sz="2000" u="sng" dirty="0">
                <a:latin typeface="微软雅黑" pitchFamily="34" charset="-122"/>
                <a:ea typeface="微软雅黑" pitchFamily="34" charset="-122"/>
              </a:rPr>
              <a:t>加工难度大的工序；</a:t>
            </a:r>
            <a:endParaRPr lang="en-US" altLang="zh-CN" sz="2000" u="sng" dirty="0">
              <a:latin typeface="微软雅黑" pitchFamily="34" charset="-122"/>
              <a:ea typeface="微软雅黑" pitchFamily="34" charset="-122"/>
            </a:endParaRPr>
          </a:p>
          <a:p>
            <a:pPr marL="1200150" lvl="2" indent="-457200">
              <a:lnSpc>
                <a:spcPct val="150000"/>
              </a:lnSpc>
              <a:buFont typeface="+mj-lt"/>
              <a:buAutoNum type="alphaLcParenR"/>
              <a:defRPr/>
            </a:pPr>
            <a:r>
              <a:rPr lang="zh-CN" altLang="en-US" sz="2000" u="sng" dirty="0">
                <a:latin typeface="微软雅黑" pitchFamily="34" charset="-122"/>
                <a:ea typeface="微软雅黑" pitchFamily="34" charset="-122"/>
              </a:rPr>
              <a:t>加工质量不稳定的工序；</a:t>
            </a:r>
            <a:endParaRPr lang="en-US" altLang="zh-CN" sz="2000" u="sng" dirty="0">
              <a:latin typeface="微软雅黑" pitchFamily="34" charset="-122"/>
              <a:ea typeface="微软雅黑" pitchFamily="34" charset="-122"/>
            </a:endParaRPr>
          </a:p>
          <a:p>
            <a:pPr marL="1200150" lvl="2" indent="-457200">
              <a:lnSpc>
                <a:spcPct val="150000"/>
              </a:lnSpc>
              <a:buFont typeface="+mj-lt"/>
              <a:buAutoNum type="alphaLcParenR"/>
              <a:defRPr/>
            </a:pPr>
            <a:r>
              <a:rPr lang="zh-CN" altLang="en-US" sz="2000" u="sng" dirty="0">
                <a:latin typeface="微软雅黑" pitchFamily="34" charset="-122"/>
                <a:ea typeface="微软雅黑" pitchFamily="34" charset="-122"/>
              </a:rPr>
              <a:t>一旦加工不合格，损失较大的工序；</a:t>
            </a:r>
            <a:endParaRPr lang="en-US" altLang="zh-CN" sz="2000" u="sng" dirty="0">
              <a:latin typeface="微软雅黑" pitchFamily="34" charset="-122"/>
              <a:ea typeface="微软雅黑" pitchFamily="34" charset="-122"/>
            </a:endParaRPr>
          </a:p>
          <a:p>
            <a:pPr marL="285750" lvl="1">
              <a:lnSpc>
                <a:spcPct val="150000"/>
              </a:lnSpc>
              <a:defRPr/>
            </a:pPr>
            <a:endParaRPr lang="en-US" altLang="zh-CN" sz="2000" u="sng" dirty="0">
              <a:latin typeface="微软雅黑" pitchFamily="34" charset="-122"/>
              <a:ea typeface="微软雅黑" pitchFamily="34" charset="-122"/>
            </a:endParaRPr>
          </a:p>
        </p:txBody>
      </p:sp>
      <p:grpSp>
        <p:nvGrpSpPr>
          <p:cNvPr id="89095" name="组合 3"/>
          <p:cNvGrpSpPr>
            <a:grpSpLocks/>
          </p:cNvGrpSpPr>
          <p:nvPr/>
        </p:nvGrpSpPr>
        <p:grpSpPr bwMode="auto">
          <a:xfrm>
            <a:off x="5613400" y="2325688"/>
            <a:ext cx="3073400" cy="1560512"/>
            <a:chOff x="4953000" y="2782888"/>
            <a:chExt cx="3073400" cy="1560512"/>
          </a:xfrm>
        </p:grpSpPr>
        <p:grpSp>
          <p:nvGrpSpPr>
            <p:cNvPr id="89096" name="Group 246"/>
            <p:cNvGrpSpPr>
              <a:grpSpLocks/>
            </p:cNvGrpSpPr>
            <p:nvPr/>
          </p:nvGrpSpPr>
          <p:grpSpPr bwMode="auto">
            <a:xfrm>
              <a:off x="4953000" y="2782888"/>
              <a:ext cx="3073400" cy="1560512"/>
              <a:chOff x="2576" y="2528"/>
              <a:chExt cx="1546" cy="719"/>
            </a:xfrm>
          </p:grpSpPr>
          <p:sp>
            <p:nvSpPr>
              <p:cNvPr id="89098" name="Freeform 247"/>
              <p:cNvSpPr>
                <a:spLocks/>
              </p:cNvSpPr>
              <p:nvPr/>
            </p:nvSpPr>
            <p:spPr bwMode="auto">
              <a:xfrm>
                <a:off x="2973" y="2528"/>
                <a:ext cx="1149" cy="719"/>
              </a:xfrm>
              <a:custGeom>
                <a:avLst/>
                <a:gdLst>
                  <a:gd name="T0" fmla="*/ 1046 w 1149"/>
                  <a:gd name="T1" fmla="*/ 551 h 719"/>
                  <a:gd name="T2" fmla="*/ 973 w 1149"/>
                  <a:gd name="T3" fmla="*/ 641 h 719"/>
                  <a:gd name="T4" fmla="*/ 900 w 1149"/>
                  <a:gd name="T5" fmla="*/ 650 h 719"/>
                  <a:gd name="T6" fmla="*/ 856 w 1149"/>
                  <a:gd name="T7" fmla="*/ 607 h 719"/>
                  <a:gd name="T8" fmla="*/ 856 w 1149"/>
                  <a:gd name="T9" fmla="*/ 613 h 719"/>
                  <a:gd name="T10" fmla="*/ 814 w 1149"/>
                  <a:gd name="T11" fmla="*/ 676 h 719"/>
                  <a:gd name="T12" fmla="*/ 733 w 1149"/>
                  <a:gd name="T13" fmla="*/ 713 h 719"/>
                  <a:gd name="T14" fmla="*/ 643 w 1149"/>
                  <a:gd name="T15" fmla="*/ 714 h 719"/>
                  <a:gd name="T16" fmla="*/ 580 w 1149"/>
                  <a:gd name="T17" fmla="*/ 693 h 719"/>
                  <a:gd name="T18" fmla="*/ 551 w 1149"/>
                  <a:gd name="T19" fmla="*/ 655 h 719"/>
                  <a:gd name="T20" fmla="*/ 603 w 1149"/>
                  <a:gd name="T21" fmla="*/ 638 h 719"/>
                  <a:gd name="T22" fmla="*/ 638 w 1149"/>
                  <a:gd name="T23" fmla="*/ 605 h 719"/>
                  <a:gd name="T24" fmla="*/ 636 w 1149"/>
                  <a:gd name="T25" fmla="*/ 608 h 719"/>
                  <a:gd name="T26" fmla="*/ 598 w 1149"/>
                  <a:gd name="T27" fmla="*/ 641 h 719"/>
                  <a:gd name="T28" fmla="*/ 531 w 1149"/>
                  <a:gd name="T29" fmla="*/ 650 h 719"/>
                  <a:gd name="T30" fmla="*/ 469 w 1149"/>
                  <a:gd name="T31" fmla="*/ 641 h 719"/>
                  <a:gd name="T32" fmla="*/ 466 w 1149"/>
                  <a:gd name="T33" fmla="*/ 606 h 719"/>
                  <a:gd name="T34" fmla="*/ 442 w 1149"/>
                  <a:gd name="T35" fmla="*/ 630 h 719"/>
                  <a:gd name="T36" fmla="*/ 369 w 1149"/>
                  <a:gd name="T37" fmla="*/ 651 h 719"/>
                  <a:gd name="T38" fmla="*/ 306 w 1149"/>
                  <a:gd name="T39" fmla="*/ 624 h 719"/>
                  <a:gd name="T40" fmla="*/ 275 w 1149"/>
                  <a:gd name="T41" fmla="*/ 582 h 719"/>
                  <a:gd name="T42" fmla="*/ 254 w 1149"/>
                  <a:gd name="T43" fmla="*/ 541 h 719"/>
                  <a:gd name="T44" fmla="*/ 260 w 1149"/>
                  <a:gd name="T45" fmla="*/ 579 h 719"/>
                  <a:gd name="T46" fmla="*/ 211 w 1149"/>
                  <a:gd name="T47" fmla="*/ 615 h 719"/>
                  <a:gd name="T48" fmla="*/ 136 w 1149"/>
                  <a:gd name="T49" fmla="*/ 614 h 719"/>
                  <a:gd name="T50" fmla="*/ 73 w 1149"/>
                  <a:gd name="T51" fmla="*/ 586 h 719"/>
                  <a:gd name="T52" fmla="*/ 33 w 1149"/>
                  <a:gd name="T53" fmla="*/ 539 h 719"/>
                  <a:gd name="T54" fmla="*/ 0 w 1149"/>
                  <a:gd name="T55" fmla="*/ 459 h 719"/>
                  <a:gd name="T56" fmla="*/ 11 w 1149"/>
                  <a:gd name="T57" fmla="*/ 394 h 719"/>
                  <a:gd name="T58" fmla="*/ 39 w 1149"/>
                  <a:gd name="T59" fmla="*/ 369 h 719"/>
                  <a:gd name="T60" fmla="*/ 66 w 1149"/>
                  <a:gd name="T61" fmla="*/ 393 h 719"/>
                  <a:gd name="T62" fmla="*/ 26 w 1149"/>
                  <a:gd name="T63" fmla="*/ 319 h 719"/>
                  <a:gd name="T64" fmla="*/ 26 w 1149"/>
                  <a:gd name="T65" fmla="*/ 215 h 719"/>
                  <a:gd name="T66" fmla="*/ 67 w 1149"/>
                  <a:gd name="T67" fmla="*/ 144 h 719"/>
                  <a:gd name="T68" fmla="*/ 136 w 1149"/>
                  <a:gd name="T69" fmla="*/ 99 h 719"/>
                  <a:gd name="T70" fmla="*/ 208 w 1149"/>
                  <a:gd name="T71" fmla="*/ 81 h 719"/>
                  <a:gd name="T72" fmla="*/ 204 w 1149"/>
                  <a:gd name="T73" fmla="*/ 80 h 719"/>
                  <a:gd name="T74" fmla="*/ 218 w 1149"/>
                  <a:gd name="T75" fmla="*/ 45 h 719"/>
                  <a:gd name="T76" fmla="*/ 285 w 1149"/>
                  <a:gd name="T77" fmla="*/ 2 h 719"/>
                  <a:gd name="T78" fmla="*/ 345 w 1149"/>
                  <a:gd name="T79" fmla="*/ 9 h 719"/>
                  <a:gd name="T80" fmla="*/ 393 w 1149"/>
                  <a:gd name="T81" fmla="*/ 53 h 719"/>
                  <a:gd name="T82" fmla="*/ 380 w 1149"/>
                  <a:gd name="T83" fmla="*/ 91 h 719"/>
                  <a:gd name="T84" fmla="*/ 416 w 1149"/>
                  <a:gd name="T85" fmla="*/ 61 h 719"/>
                  <a:gd name="T86" fmla="*/ 495 w 1149"/>
                  <a:gd name="T87" fmla="*/ 23 h 719"/>
                  <a:gd name="T88" fmla="*/ 579 w 1149"/>
                  <a:gd name="T89" fmla="*/ 18 h 719"/>
                  <a:gd name="T90" fmla="*/ 633 w 1149"/>
                  <a:gd name="T91" fmla="*/ 60 h 719"/>
                  <a:gd name="T92" fmla="*/ 618 w 1149"/>
                  <a:gd name="T93" fmla="*/ 21 h 719"/>
                  <a:gd name="T94" fmla="*/ 712 w 1149"/>
                  <a:gd name="T95" fmla="*/ 18 h 719"/>
                  <a:gd name="T96" fmla="*/ 800 w 1149"/>
                  <a:gd name="T97" fmla="*/ 50 h 719"/>
                  <a:gd name="T98" fmla="*/ 850 w 1149"/>
                  <a:gd name="T99" fmla="*/ 111 h 719"/>
                  <a:gd name="T100" fmla="*/ 856 w 1149"/>
                  <a:gd name="T101" fmla="*/ 140 h 719"/>
                  <a:gd name="T102" fmla="*/ 872 w 1149"/>
                  <a:gd name="T103" fmla="*/ 99 h 719"/>
                  <a:gd name="T104" fmla="*/ 938 w 1149"/>
                  <a:gd name="T105" fmla="*/ 69 h 719"/>
                  <a:gd name="T106" fmla="*/ 1002 w 1149"/>
                  <a:gd name="T107" fmla="*/ 81 h 719"/>
                  <a:gd name="T108" fmla="*/ 1045 w 1149"/>
                  <a:gd name="T109" fmla="*/ 119 h 719"/>
                  <a:gd name="T110" fmla="*/ 1047 w 1149"/>
                  <a:gd name="T111" fmla="*/ 133 h 719"/>
                  <a:gd name="T112" fmla="*/ 993 w 1149"/>
                  <a:gd name="T113" fmla="*/ 124 h 719"/>
                  <a:gd name="T114" fmla="*/ 1020 w 1149"/>
                  <a:gd name="T115" fmla="*/ 124 h 719"/>
                  <a:gd name="T116" fmla="*/ 1073 w 1149"/>
                  <a:gd name="T117" fmla="*/ 148 h 719"/>
                  <a:gd name="T118" fmla="*/ 1122 w 1149"/>
                  <a:gd name="T119" fmla="*/ 206 h 719"/>
                  <a:gd name="T120" fmla="*/ 1148 w 1149"/>
                  <a:gd name="T121" fmla="*/ 321 h 719"/>
                  <a:gd name="T122" fmla="*/ 1121 w 1149"/>
                  <a:gd name="T123" fmla="*/ 422 h 71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49" h="719">
                    <a:moveTo>
                      <a:pt x="1099" y="450"/>
                    </a:moveTo>
                    <a:lnTo>
                      <a:pt x="1096" y="453"/>
                    </a:lnTo>
                    <a:lnTo>
                      <a:pt x="1093" y="456"/>
                    </a:lnTo>
                    <a:lnTo>
                      <a:pt x="1091" y="459"/>
                    </a:lnTo>
                    <a:lnTo>
                      <a:pt x="1088" y="463"/>
                    </a:lnTo>
                    <a:lnTo>
                      <a:pt x="1085" y="466"/>
                    </a:lnTo>
                    <a:lnTo>
                      <a:pt x="1083" y="471"/>
                    </a:lnTo>
                    <a:lnTo>
                      <a:pt x="1080" y="475"/>
                    </a:lnTo>
                    <a:lnTo>
                      <a:pt x="1077" y="480"/>
                    </a:lnTo>
                    <a:lnTo>
                      <a:pt x="1075" y="485"/>
                    </a:lnTo>
                    <a:lnTo>
                      <a:pt x="1072" y="490"/>
                    </a:lnTo>
                    <a:lnTo>
                      <a:pt x="1069" y="496"/>
                    </a:lnTo>
                    <a:lnTo>
                      <a:pt x="1066" y="502"/>
                    </a:lnTo>
                    <a:lnTo>
                      <a:pt x="1064" y="509"/>
                    </a:lnTo>
                    <a:lnTo>
                      <a:pt x="1061" y="515"/>
                    </a:lnTo>
                    <a:lnTo>
                      <a:pt x="1058" y="522"/>
                    </a:lnTo>
                    <a:lnTo>
                      <a:pt x="1055" y="530"/>
                    </a:lnTo>
                    <a:lnTo>
                      <a:pt x="1052" y="537"/>
                    </a:lnTo>
                    <a:lnTo>
                      <a:pt x="1049" y="544"/>
                    </a:lnTo>
                    <a:lnTo>
                      <a:pt x="1046" y="551"/>
                    </a:lnTo>
                    <a:lnTo>
                      <a:pt x="1043" y="558"/>
                    </a:lnTo>
                    <a:lnTo>
                      <a:pt x="1040" y="564"/>
                    </a:lnTo>
                    <a:lnTo>
                      <a:pt x="1037" y="570"/>
                    </a:lnTo>
                    <a:lnTo>
                      <a:pt x="1034" y="576"/>
                    </a:lnTo>
                    <a:lnTo>
                      <a:pt x="1030" y="582"/>
                    </a:lnTo>
                    <a:lnTo>
                      <a:pt x="1027" y="588"/>
                    </a:lnTo>
                    <a:lnTo>
                      <a:pt x="1023" y="593"/>
                    </a:lnTo>
                    <a:lnTo>
                      <a:pt x="1020" y="598"/>
                    </a:lnTo>
                    <a:lnTo>
                      <a:pt x="1016" y="603"/>
                    </a:lnTo>
                    <a:lnTo>
                      <a:pt x="1012" y="608"/>
                    </a:lnTo>
                    <a:lnTo>
                      <a:pt x="1008" y="612"/>
                    </a:lnTo>
                    <a:lnTo>
                      <a:pt x="1005" y="616"/>
                    </a:lnTo>
                    <a:lnTo>
                      <a:pt x="1001" y="620"/>
                    </a:lnTo>
                    <a:lnTo>
                      <a:pt x="997" y="624"/>
                    </a:lnTo>
                    <a:lnTo>
                      <a:pt x="993" y="627"/>
                    </a:lnTo>
                    <a:lnTo>
                      <a:pt x="989" y="630"/>
                    </a:lnTo>
                    <a:lnTo>
                      <a:pt x="985" y="633"/>
                    </a:lnTo>
                    <a:lnTo>
                      <a:pt x="981" y="636"/>
                    </a:lnTo>
                    <a:lnTo>
                      <a:pt x="977" y="639"/>
                    </a:lnTo>
                    <a:lnTo>
                      <a:pt x="973" y="641"/>
                    </a:lnTo>
                    <a:lnTo>
                      <a:pt x="969" y="644"/>
                    </a:lnTo>
                    <a:lnTo>
                      <a:pt x="965" y="646"/>
                    </a:lnTo>
                    <a:lnTo>
                      <a:pt x="962" y="647"/>
                    </a:lnTo>
                    <a:lnTo>
                      <a:pt x="958" y="649"/>
                    </a:lnTo>
                    <a:lnTo>
                      <a:pt x="954" y="650"/>
                    </a:lnTo>
                    <a:lnTo>
                      <a:pt x="950" y="652"/>
                    </a:lnTo>
                    <a:lnTo>
                      <a:pt x="946" y="653"/>
                    </a:lnTo>
                    <a:lnTo>
                      <a:pt x="943" y="653"/>
                    </a:lnTo>
                    <a:lnTo>
                      <a:pt x="939" y="654"/>
                    </a:lnTo>
                    <a:lnTo>
                      <a:pt x="935" y="654"/>
                    </a:lnTo>
                    <a:lnTo>
                      <a:pt x="932" y="654"/>
                    </a:lnTo>
                    <a:lnTo>
                      <a:pt x="928" y="655"/>
                    </a:lnTo>
                    <a:lnTo>
                      <a:pt x="924" y="654"/>
                    </a:lnTo>
                    <a:lnTo>
                      <a:pt x="921" y="654"/>
                    </a:lnTo>
                    <a:lnTo>
                      <a:pt x="917" y="654"/>
                    </a:lnTo>
                    <a:lnTo>
                      <a:pt x="914" y="653"/>
                    </a:lnTo>
                    <a:lnTo>
                      <a:pt x="910" y="653"/>
                    </a:lnTo>
                    <a:lnTo>
                      <a:pt x="907" y="652"/>
                    </a:lnTo>
                    <a:lnTo>
                      <a:pt x="903" y="651"/>
                    </a:lnTo>
                    <a:lnTo>
                      <a:pt x="900" y="650"/>
                    </a:lnTo>
                    <a:lnTo>
                      <a:pt x="896" y="648"/>
                    </a:lnTo>
                    <a:lnTo>
                      <a:pt x="893" y="647"/>
                    </a:lnTo>
                    <a:lnTo>
                      <a:pt x="890" y="645"/>
                    </a:lnTo>
                    <a:lnTo>
                      <a:pt x="886" y="643"/>
                    </a:lnTo>
                    <a:lnTo>
                      <a:pt x="883" y="641"/>
                    </a:lnTo>
                    <a:lnTo>
                      <a:pt x="880" y="639"/>
                    </a:lnTo>
                    <a:lnTo>
                      <a:pt x="877" y="637"/>
                    </a:lnTo>
                    <a:lnTo>
                      <a:pt x="874" y="635"/>
                    </a:lnTo>
                    <a:lnTo>
                      <a:pt x="871" y="633"/>
                    </a:lnTo>
                    <a:lnTo>
                      <a:pt x="869" y="631"/>
                    </a:lnTo>
                    <a:lnTo>
                      <a:pt x="867" y="629"/>
                    </a:lnTo>
                    <a:lnTo>
                      <a:pt x="865" y="626"/>
                    </a:lnTo>
                    <a:lnTo>
                      <a:pt x="863" y="624"/>
                    </a:lnTo>
                    <a:lnTo>
                      <a:pt x="861" y="622"/>
                    </a:lnTo>
                    <a:lnTo>
                      <a:pt x="860" y="620"/>
                    </a:lnTo>
                    <a:lnTo>
                      <a:pt x="859" y="617"/>
                    </a:lnTo>
                    <a:lnTo>
                      <a:pt x="858" y="615"/>
                    </a:lnTo>
                    <a:lnTo>
                      <a:pt x="857" y="612"/>
                    </a:lnTo>
                    <a:lnTo>
                      <a:pt x="857" y="610"/>
                    </a:lnTo>
                    <a:lnTo>
                      <a:pt x="856" y="607"/>
                    </a:lnTo>
                    <a:lnTo>
                      <a:pt x="856" y="605"/>
                    </a:lnTo>
                    <a:lnTo>
                      <a:pt x="856" y="602"/>
                    </a:lnTo>
                    <a:lnTo>
                      <a:pt x="856" y="600"/>
                    </a:lnTo>
                    <a:lnTo>
                      <a:pt x="856" y="599"/>
                    </a:lnTo>
                    <a:lnTo>
                      <a:pt x="856" y="597"/>
                    </a:lnTo>
                    <a:lnTo>
                      <a:pt x="856" y="596"/>
                    </a:lnTo>
                    <a:lnTo>
                      <a:pt x="856" y="595"/>
                    </a:lnTo>
                    <a:lnTo>
                      <a:pt x="856" y="594"/>
                    </a:lnTo>
                    <a:lnTo>
                      <a:pt x="856" y="595"/>
                    </a:lnTo>
                    <a:lnTo>
                      <a:pt x="856" y="596"/>
                    </a:lnTo>
                    <a:lnTo>
                      <a:pt x="856" y="597"/>
                    </a:lnTo>
                    <a:lnTo>
                      <a:pt x="856" y="599"/>
                    </a:lnTo>
                    <a:lnTo>
                      <a:pt x="856" y="600"/>
                    </a:lnTo>
                    <a:lnTo>
                      <a:pt x="856" y="602"/>
                    </a:lnTo>
                    <a:lnTo>
                      <a:pt x="856" y="605"/>
                    </a:lnTo>
                    <a:lnTo>
                      <a:pt x="856" y="607"/>
                    </a:lnTo>
                    <a:lnTo>
                      <a:pt x="856" y="610"/>
                    </a:lnTo>
                    <a:lnTo>
                      <a:pt x="856" y="613"/>
                    </a:lnTo>
                    <a:lnTo>
                      <a:pt x="855" y="616"/>
                    </a:lnTo>
                    <a:lnTo>
                      <a:pt x="854" y="618"/>
                    </a:lnTo>
                    <a:lnTo>
                      <a:pt x="853" y="621"/>
                    </a:lnTo>
                    <a:lnTo>
                      <a:pt x="852" y="624"/>
                    </a:lnTo>
                    <a:lnTo>
                      <a:pt x="851" y="627"/>
                    </a:lnTo>
                    <a:lnTo>
                      <a:pt x="849" y="630"/>
                    </a:lnTo>
                    <a:lnTo>
                      <a:pt x="848" y="634"/>
                    </a:lnTo>
                    <a:lnTo>
                      <a:pt x="846" y="637"/>
                    </a:lnTo>
                    <a:lnTo>
                      <a:pt x="844" y="640"/>
                    </a:lnTo>
                    <a:lnTo>
                      <a:pt x="842" y="643"/>
                    </a:lnTo>
                    <a:lnTo>
                      <a:pt x="840" y="647"/>
                    </a:lnTo>
                    <a:lnTo>
                      <a:pt x="837" y="650"/>
                    </a:lnTo>
                    <a:lnTo>
                      <a:pt x="835" y="654"/>
                    </a:lnTo>
                    <a:lnTo>
                      <a:pt x="832" y="657"/>
                    </a:lnTo>
                    <a:lnTo>
                      <a:pt x="829" y="661"/>
                    </a:lnTo>
                    <a:lnTo>
                      <a:pt x="826" y="664"/>
                    </a:lnTo>
                    <a:lnTo>
                      <a:pt x="823" y="667"/>
                    </a:lnTo>
                    <a:lnTo>
                      <a:pt x="820" y="670"/>
                    </a:lnTo>
                    <a:lnTo>
                      <a:pt x="817" y="673"/>
                    </a:lnTo>
                    <a:lnTo>
                      <a:pt x="814" y="676"/>
                    </a:lnTo>
                    <a:lnTo>
                      <a:pt x="810" y="679"/>
                    </a:lnTo>
                    <a:lnTo>
                      <a:pt x="807" y="682"/>
                    </a:lnTo>
                    <a:lnTo>
                      <a:pt x="803" y="684"/>
                    </a:lnTo>
                    <a:lnTo>
                      <a:pt x="800" y="687"/>
                    </a:lnTo>
                    <a:lnTo>
                      <a:pt x="796" y="689"/>
                    </a:lnTo>
                    <a:lnTo>
                      <a:pt x="792" y="692"/>
                    </a:lnTo>
                    <a:lnTo>
                      <a:pt x="789" y="694"/>
                    </a:lnTo>
                    <a:lnTo>
                      <a:pt x="785" y="696"/>
                    </a:lnTo>
                    <a:lnTo>
                      <a:pt x="781" y="698"/>
                    </a:lnTo>
                    <a:lnTo>
                      <a:pt x="777" y="700"/>
                    </a:lnTo>
                    <a:lnTo>
                      <a:pt x="773" y="701"/>
                    </a:lnTo>
                    <a:lnTo>
                      <a:pt x="769" y="703"/>
                    </a:lnTo>
                    <a:lnTo>
                      <a:pt x="764" y="705"/>
                    </a:lnTo>
                    <a:lnTo>
                      <a:pt x="760" y="706"/>
                    </a:lnTo>
                    <a:lnTo>
                      <a:pt x="756" y="707"/>
                    </a:lnTo>
                    <a:lnTo>
                      <a:pt x="751" y="709"/>
                    </a:lnTo>
                    <a:lnTo>
                      <a:pt x="747" y="710"/>
                    </a:lnTo>
                    <a:lnTo>
                      <a:pt x="742" y="711"/>
                    </a:lnTo>
                    <a:lnTo>
                      <a:pt x="738" y="712"/>
                    </a:lnTo>
                    <a:lnTo>
                      <a:pt x="733" y="713"/>
                    </a:lnTo>
                    <a:lnTo>
                      <a:pt x="728" y="714"/>
                    </a:lnTo>
                    <a:lnTo>
                      <a:pt x="724" y="715"/>
                    </a:lnTo>
                    <a:lnTo>
                      <a:pt x="719" y="715"/>
                    </a:lnTo>
                    <a:lnTo>
                      <a:pt x="714" y="716"/>
                    </a:lnTo>
                    <a:lnTo>
                      <a:pt x="709" y="716"/>
                    </a:lnTo>
                    <a:lnTo>
                      <a:pt x="704" y="717"/>
                    </a:lnTo>
                    <a:lnTo>
                      <a:pt x="699" y="717"/>
                    </a:lnTo>
                    <a:lnTo>
                      <a:pt x="694" y="717"/>
                    </a:lnTo>
                    <a:lnTo>
                      <a:pt x="690" y="718"/>
                    </a:lnTo>
                    <a:lnTo>
                      <a:pt x="685" y="718"/>
                    </a:lnTo>
                    <a:lnTo>
                      <a:pt x="681" y="718"/>
                    </a:lnTo>
                    <a:lnTo>
                      <a:pt x="676" y="718"/>
                    </a:lnTo>
                    <a:lnTo>
                      <a:pt x="672" y="718"/>
                    </a:lnTo>
                    <a:lnTo>
                      <a:pt x="667" y="717"/>
                    </a:lnTo>
                    <a:lnTo>
                      <a:pt x="663" y="717"/>
                    </a:lnTo>
                    <a:lnTo>
                      <a:pt x="659" y="717"/>
                    </a:lnTo>
                    <a:lnTo>
                      <a:pt x="655" y="716"/>
                    </a:lnTo>
                    <a:lnTo>
                      <a:pt x="651" y="716"/>
                    </a:lnTo>
                    <a:lnTo>
                      <a:pt x="647" y="715"/>
                    </a:lnTo>
                    <a:lnTo>
                      <a:pt x="643" y="714"/>
                    </a:lnTo>
                    <a:lnTo>
                      <a:pt x="639" y="714"/>
                    </a:lnTo>
                    <a:lnTo>
                      <a:pt x="635" y="713"/>
                    </a:lnTo>
                    <a:lnTo>
                      <a:pt x="631" y="712"/>
                    </a:lnTo>
                    <a:lnTo>
                      <a:pt x="628" y="711"/>
                    </a:lnTo>
                    <a:lnTo>
                      <a:pt x="624" y="710"/>
                    </a:lnTo>
                    <a:lnTo>
                      <a:pt x="621" y="709"/>
                    </a:lnTo>
                    <a:lnTo>
                      <a:pt x="617" y="708"/>
                    </a:lnTo>
                    <a:lnTo>
                      <a:pt x="614" y="707"/>
                    </a:lnTo>
                    <a:lnTo>
                      <a:pt x="611" y="706"/>
                    </a:lnTo>
                    <a:lnTo>
                      <a:pt x="608" y="705"/>
                    </a:lnTo>
                    <a:lnTo>
                      <a:pt x="605" y="704"/>
                    </a:lnTo>
                    <a:lnTo>
                      <a:pt x="602" y="703"/>
                    </a:lnTo>
                    <a:lnTo>
                      <a:pt x="599" y="702"/>
                    </a:lnTo>
                    <a:lnTo>
                      <a:pt x="596" y="701"/>
                    </a:lnTo>
                    <a:lnTo>
                      <a:pt x="593" y="699"/>
                    </a:lnTo>
                    <a:lnTo>
                      <a:pt x="590" y="698"/>
                    </a:lnTo>
                    <a:lnTo>
                      <a:pt x="587" y="697"/>
                    </a:lnTo>
                    <a:lnTo>
                      <a:pt x="585" y="695"/>
                    </a:lnTo>
                    <a:lnTo>
                      <a:pt x="582" y="694"/>
                    </a:lnTo>
                    <a:lnTo>
                      <a:pt x="580" y="693"/>
                    </a:lnTo>
                    <a:lnTo>
                      <a:pt x="577" y="691"/>
                    </a:lnTo>
                    <a:lnTo>
                      <a:pt x="575" y="689"/>
                    </a:lnTo>
                    <a:lnTo>
                      <a:pt x="573" y="688"/>
                    </a:lnTo>
                    <a:lnTo>
                      <a:pt x="571" y="686"/>
                    </a:lnTo>
                    <a:lnTo>
                      <a:pt x="569" y="684"/>
                    </a:lnTo>
                    <a:lnTo>
                      <a:pt x="567" y="682"/>
                    </a:lnTo>
                    <a:lnTo>
                      <a:pt x="565" y="681"/>
                    </a:lnTo>
                    <a:lnTo>
                      <a:pt x="563" y="679"/>
                    </a:lnTo>
                    <a:lnTo>
                      <a:pt x="561" y="677"/>
                    </a:lnTo>
                    <a:lnTo>
                      <a:pt x="559" y="675"/>
                    </a:lnTo>
                    <a:lnTo>
                      <a:pt x="557" y="673"/>
                    </a:lnTo>
                    <a:lnTo>
                      <a:pt x="556" y="670"/>
                    </a:lnTo>
                    <a:lnTo>
                      <a:pt x="554" y="668"/>
                    </a:lnTo>
                    <a:lnTo>
                      <a:pt x="553" y="666"/>
                    </a:lnTo>
                    <a:lnTo>
                      <a:pt x="551" y="664"/>
                    </a:lnTo>
                    <a:lnTo>
                      <a:pt x="551" y="662"/>
                    </a:lnTo>
                    <a:lnTo>
                      <a:pt x="550" y="660"/>
                    </a:lnTo>
                    <a:lnTo>
                      <a:pt x="550" y="659"/>
                    </a:lnTo>
                    <a:lnTo>
                      <a:pt x="550" y="657"/>
                    </a:lnTo>
                    <a:lnTo>
                      <a:pt x="551" y="655"/>
                    </a:lnTo>
                    <a:lnTo>
                      <a:pt x="552" y="654"/>
                    </a:lnTo>
                    <a:lnTo>
                      <a:pt x="553" y="653"/>
                    </a:lnTo>
                    <a:lnTo>
                      <a:pt x="554" y="652"/>
                    </a:lnTo>
                    <a:lnTo>
                      <a:pt x="556" y="651"/>
                    </a:lnTo>
                    <a:lnTo>
                      <a:pt x="558" y="650"/>
                    </a:lnTo>
                    <a:lnTo>
                      <a:pt x="560" y="649"/>
                    </a:lnTo>
                    <a:lnTo>
                      <a:pt x="563" y="649"/>
                    </a:lnTo>
                    <a:lnTo>
                      <a:pt x="566" y="648"/>
                    </a:lnTo>
                    <a:lnTo>
                      <a:pt x="570" y="648"/>
                    </a:lnTo>
                    <a:lnTo>
                      <a:pt x="573" y="647"/>
                    </a:lnTo>
                    <a:lnTo>
                      <a:pt x="576" y="647"/>
                    </a:lnTo>
                    <a:lnTo>
                      <a:pt x="580" y="646"/>
                    </a:lnTo>
                    <a:lnTo>
                      <a:pt x="583" y="646"/>
                    </a:lnTo>
                    <a:lnTo>
                      <a:pt x="586" y="645"/>
                    </a:lnTo>
                    <a:lnTo>
                      <a:pt x="589" y="644"/>
                    </a:lnTo>
                    <a:lnTo>
                      <a:pt x="592" y="643"/>
                    </a:lnTo>
                    <a:lnTo>
                      <a:pt x="595" y="642"/>
                    </a:lnTo>
                    <a:lnTo>
                      <a:pt x="598" y="641"/>
                    </a:lnTo>
                    <a:lnTo>
                      <a:pt x="600" y="640"/>
                    </a:lnTo>
                    <a:lnTo>
                      <a:pt x="603" y="638"/>
                    </a:lnTo>
                    <a:lnTo>
                      <a:pt x="605" y="637"/>
                    </a:lnTo>
                    <a:lnTo>
                      <a:pt x="608" y="636"/>
                    </a:lnTo>
                    <a:lnTo>
                      <a:pt x="610" y="634"/>
                    </a:lnTo>
                    <a:lnTo>
                      <a:pt x="613" y="632"/>
                    </a:lnTo>
                    <a:lnTo>
                      <a:pt x="615" y="631"/>
                    </a:lnTo>
                    <a:lnTo>
                      <a:pt x="617" y="629"/>
                    </a:lnTo>
                    <a:lnTo>
                      <a:pt x="619" y="627"/>
                    </a:lnTo>
                    <a:lnTo>
                      <a:pt x="621" y="625"/>
                    </a:lnTo>
                    <a:lnTo>
                      <a:pt x="623" y="624"/>
                    </a:lnTo>
                    <a:lnTo>
                      <a:pt x="624" y="622"/>
                    </a:lnTo>
                    <a:lnTo>
                      <a:pt x="626" y="620"/>
                    </a:lnTo>
                    <a:lnTo>
                      <a:pt x="628" y="618"/>
                    </a:lnTo>
                    <a:lnTo>
                      <a:pt x="629" y="617"/>
                    </a:lnTo>
                    <a:lnTo>
                      <a:pt x="631" y="615"/>
                    </a:lnTo>
                    <a:lnTo>
                      <a:pt x="632" y="613"/>
                    </a:lnTo>
                    <a:lnTo>
                      <a:pt x="634" y="611"/>
                    </a:lnTo>
                    <a:lnTo>
                      <a:pt x="635" y="610"/>
                    </a:lnTo>
                    <a:lnTo>
                      <a:pt x="636" y="608"/>
                    </a:lnTo>
                    <a:lnTo>
                      <a:pt x="637" y="606"/>
                    </a:lnTo>
                    <a:lnTo>
                      <a:pt x="638" y="605"/>
                    </a:lnTo>
                    <a:lnTo>
                      <a:pt x="639" y="603"/>
                    </a:lnTo>
                    <a:lnTo>
                      <a:pt x="640" y="601"/>
                    </a:lnTo>
                    <a:lnTo>
                      <a:pt x="640" y="600"/>
                    </a:lnTo>
                    <a:lnTo>
                      <a:pt x="641" y="599"/>
                    </a:lnTo>
                    <a:lnTo>
                      <a:pt x="642" y="598"/>
                    </a:lnTo>
                    <a:lnTo>
                      <a:pt x="642" y="597"/>
                    </a:lnTo>
                    <a:lnTo>
                      <a:pt x="642" y="596"/>
                    </a:lnTo>
                    <a:lnTo>
                      <a:pt x="642" y="597"/>
                    </a:lnTo>
                    <a:lnTo>
                      <a:pt x="642" y="598"/>
                    </a:lnTo>
                    <a:lnTo>
                      <a:pt x="641" y="599"/>
                    </a:lnTo>
                    <a:lnTo>
                      <a:pt x="640" y="600"/>
                    </a:lnTo>
                    <a:lnTo>
                      <a:pt x="640" y="601"/>
                    </a:lnTo>
                    <a:lnTo>
                      <a:pt x="639" y="603"/>
                    </a:lnTo>
                    <a:lnTo>
                      <a:pt x="638" y="605"/>
                    </a:lnTo>
                    <a:lnTo>
                      <a:pt x="637" y="606"/>
                    </a:lnTo>
                    <a:lnTo>
                      <a:pt x="636" y="608"/>
                    </a:lnTo>
                    <a:lnTo>
                      <a:pt x="635" y="610"/>
                    </a:lnTo>
                    <a:lnTo>
                      <a:pt x="634" y="611"/>
                    </a:lnTo>
                    <a:lnTo>
                      <a:pt x="632" y="613"/>
                    </a:lnTo>
                    <a:lnTo>
                      <a:pt x="631" y="615"/>
                    </a:lnTo>
                    <a:lnTo>
                      <a:pt x="629" y="617"/>
                    </a:lnTo>
                    <a:lnTo>
                      <a:pt x="628" y="618"/>
                    </a:lnTo>
                    <a:lnTo>
                      <a:pt x="626" y="620"/>
                    </a:lnTo>
                    <a:lnTo>
                      <a:pt x="624" y="622"/>
                    </a:lnTo>
                    <a:lnTo>
                      <a:pt x="623" y="624"/>
                    </a:lnTo>
                    <a:lnTo>
                      <a:pt x="621" y="625"/>
                    </a:lnTo>
                    <a:lnTo>
                      <a:pt x="619" y="627"/>
                    </a:lnTo>
                    <a:lnTo>
                      <a:pt x="617" y="629"/>
                    </a:lnTo>
                    <a:lnTo>
                      <a:pt x="615" y="631"/>
                    </a:lnTo>
                    <a:lnTo>
                      <a:pt x="613" y="632"/>
                    </a:lnTo>
                    <a:lnTo>
                      <a:pt x="610" y="634"/>
                    </a:lnTo>
                    <a:lnTo>
                      <a:pt x="608" y="636"/>
                    </a:lnTo>
                    <a:lnTo>
                      <a:pt x="605" y="637"/>
                    </a:lnTo>
                    <a:lnTo>
                      <a:pt x="603" y="638"/>
                    </a:lnTo>
                    <a:lnTo>
                      <a:pt x="600" y="640"/>
                    </a:lnTo>
                    <a:lnTo>
                      <a:pt x="598" y="641"/>
                    </a:lnTo>
                    <a:lnTo>
                      <a:pt x="595" y="642"/>
                    </a:lnTo>
                    <a:lnTo>
                      <a:pt x="592" y="643"/>
                    </a:lnTo>
                    <a:lnTo>
                      <a:pt x="589" y="644"/>
                    </a:lnTo>
                    <a:lnTo>
                      <a:pt x="586" y="645"/>
                    </a:lnTo>
                    <a:lnTo>
                      <a:pt x="583" y="646"/>
                    </a:lnTo>
                    <a:lnTo>
                      <a:pt x="580" y="646"/>
                    </a:lnTo>
                    <a:lnTo>
                      <a:pt x="576" y="647"/>
                    </a:lnTo>
                    <a:lnTo>
                      <a:pt x="573" y="647"/>
                    </a:lnTo>
                    <a:lnTo>
                      <a:pt x="570" y="648"/>
                    </a:lnTo>
                    <a:lnTo>
                      <a:pt x="566" y="648"/>
                    </a:lnTo>
                    <a:lnTo>
                      <a:pt x="563" y="648"/>
                    </a:lnTo>
                    <a:lnTo>
                      <a:pt x="559" y="649"/>
                    </a:lnTo>
                    <a:lnTo>
                      <a:pt x="556" y="649"/>
                    </a:lnTo>
                    <a:lnTo>
                      <a:pt x="552" y="649"/>
                    </a:lnTo>
                    <a:lnTo>
                      <a:pt x="549" y="649"/>
                    </a:lnTo>
                    <a:lnTo>
                      <a:pt x="545" y="649"/>
                    </a:lnTo>
                    <a:lnTo>
                      <a:pt x="542" y="649"/>
                    </a:lnTo>
                    <a:lnTo>
                      <a:pt x="538" y="650"/>
                    </a:lnTo>
                    <a:lnTo>
                      <a:pt x="535" y="650"/>
                    </a:lnTo>
                    <a:lnTo>
                      <a:pt x="531" y="650"/>
                    </a:lnTo>
                    <a:lnTo>
                      <a:pt x="528" y="650"/>
                    </a:lnTo>
                    <a:lnTo>
                      <a:pt x="524" y="650"/>
                    </a:lnTo>
                    <a:lnTo>
                      <a:pt x="521" y="650"/>
                    </a:lnTo>
                    <a:lnTo>
                      <a:pt x="518" y="650"/>
                    </a:lnTo>
                    <a:lnTo>
                      <a:pt x="514" y="649"/>
                    </a:lnTo>
                    <a:lnTo>
                      <a:pt x="511" y="649"/>
                    </a:lnTo>
                    <a:lnTo>
                      <a:pt x="507" y="649"/>
                    </a:lnTo>
                    <a:lnTo>
                      <a:pt x="504" y="649"/>
                    </a:lnTo>
                    <a:lnTo>
                      <a:pt x="501" y="648"/>
                    </a:lnTo>
                    <a:lnTo>
                      <a:pt x="498" y="648"/>
                    </a:lnTo>
                    <a:lnTo>
                      <a:pt x="495" y="648"/>
                    </a:lnTo>
                    <a:lnTo>
                      <a:pt x="492" y="647"/>
                    </a:lnTo>
                    <a:lnTo>
                      <a:pt x="488" y="647"/>
                    </a:lnTo>
                    <a:lnTo>
                      <a:pt x="485" y="646"/>
                    </a:lnTo>
                    <a:lnTo>
                      <a:pt x="483" y="645"/>
                    </a:lnTo>
                    <a:lnTo>
                      <a:pt x="480" y="644"/>
                    </a:lnTo>
                    <a:lnTo>
                      <a:pt x="477" y="644"/>
                    </a:lnTo>
                    <a:lnTo>
                      <a:pt x="474" y="643"/>
                    </a:lnTo>
                    <a:lnTo>
                      <a:pt x="471" y="642"/>
                    </a:lnTo>
                    <a:lnTo>
                      <a:pt x="469" y="641"/>
                    </a:lnTo>
                    <a:lnTo>
                      <a:pt x="466" y="640"/>
                    </a:lnTo>
                    <a:lnTo>
                      <a:pt x="463" y="638"/>
                    </a:lnTo>
                    <a:lnTo>
                      <a:pt x="461" y="637"/>
                    </a:lnTo>
                    <a:lnTo>
                      <a:pt x="459" y="636"/>
                    </a:lnTo>
                    <a:lnTo>
                      <a:pt x="458" y="635"/>
                    </a:lnTo>
                    <a:lnTo>
                      <a:pt x="456" y="633"/>
                    </a:lnTo>
                    <a:lnTo>
                      <a:pt x="455" y="632"/>
                    </a:lnTo>
                    <a:lnTo>
                      <a:pt x="455" y="630"/>
                    </a:lnTo>
                    <a:lnTo>
                      <a:pt x="454" y="628"/>
                    </a:lnTo>
                    <a:lnTo>
                      <a:pt x="454" y="626"/>
                    </a:lnTo>
                    <a:lnTo>
                      <a:pt x="454" y="625"/>
                    </a:lnTo>
                    <a:lnTo>
                      <a:pt x="455" y="623"/>
                    </a:lnTo>
                    <a:lnTo>
                      <a:pt x="455" y="621"/>
                    </a:lnTo>
                    <a:lnTo>
                      <a:pt x="456" y="619"/>
                    </a:lnTo>
                    <a:lnTo>
                      <a:pt x="458" y="616"/>
                    </a:lnTo>
                    <a:lnTo>
                      <a:pt x="459" y="614"/>
                    </a:lnTo>
                    <a:lnTo>
                      <a:pt x="461" y="612"/>
                    </a:lnTo>
                    <a:lnTo>
                      <a:pt x="463" y="610"/>
                    </a:lnTo>
                    <a:lnTo>
                      <a:pt x="465" y="608"/>
                    </a:lnTo>
                    <a:lnTo>
                      <a:pt x="466" y="606"/>
                    </a:lnTo>
                    <a:lnTo>
                      <a:pt x="467" y="605"/>
                    </a:lnTo>
                    <a:lnTo>
                      <a:pt x="468" y="604"/>
                    </a:lnTo>
                    <a:lnTo>
                      <a:pt x="469" y="603"/>
                    </a:lnTo>
                    <a:lnTo>
                      <a:pt x="468" y="604"/>
                    </a:lnTo>
                    <a:lnTo>
                      <a:pt x="468" y="605"/>
                    </a:lnTo>
                    <a:lnTo>
                      <a:pt x="466" y="606"/>
                    </a:lnTo>
                    <a:lnTo>
                      <a:pt x="465" y="607"/>
                    </a:lnTo>
                    <a:lnTo>
                      <a:pt x="464" y="609"/>
                    </a:lnTo>
                    <a:lnTo>
                      <a:pt x="462" y="611"/>
                    </a:lnTo>
                    <a:lnTo>
                      <a:pt x="460" y="614"/>
                    </a:lnTo>
                    <a:lnTo>
                      <a:pt x="457" y="616"/>
                    </a:lnTo>
                    <a:lnTo>
                      <a:pt x="455" y="619"/>
                    </a:lnTo>
                    <a:lnTo>
                      <a:pt x="452" y="621"/>
                    </a:lnTo>
                    <a:lnTo>
                      <a:pt x="450" y="623"/>
                    </a:lnTo>
                    <a:lnTo>
                      <a:pt x="447" y="626"/>
                    </a:lnTo>
                    <a:lnTo>
                      <a:pt x="444" y="628"/>
                    </a:lnTo>
                    <a:lnTo>
                      <a:pt x="442" y="630"/>
                    </a:lnTo>
                    <a:lnTo>
                      <a:pt x="439" y="632"/>
                    </a:lnTo>
                    <a:lnTo>
                      <a:pt x="436" y="634"/>
                    </a:lnTo>
                    <a:lnTo>
                      <a:pt x="432" y="636"/>
                    </a:lnTo>
                    <a:lnTo>
                      <a:pt x="429" y="637"/>
                    </a:lnTo>
                    <a:lnTo>
                      <a:pt x="426" y="639"/>
                    </a:lnTo>
                    <a:lnTo>
                      <a:pt x="422" y="641"/>
                    </a:lnTo>
                    <a:lnTo>
                      <a:pt x="419" y="642"/>
                    </a:lnTo>
                    <a:lnTo>
                      <a:pt x="415" y="644"/>
                    </a:lnTo>
                    <a:lnTo>
                      <a:pt x="411" y="645"/>
                    </a:lnTo>
                    <a:lnTo>
                      <a:pt x="408" y="646"/>
                    </a:lnTo>
                    <a:lnTo>
                      <a:pt x="404" y="647"/>
                    </a:lnTo>
                    <a:lnTo>
                      <a:pt x="400" y="648"/>
                    </a:lnTo>
                    <a:lnTo>
                      <a:pt x="396" y="649"/>
                    </a:lnTo>
                    <a:lnTo>
                      <a:pt x="392" y="650"/>
                    </a:lnTo>
                    <a:lnTo>
                      <a:pt x="388" y="650"/>
                    </a:lnTo>
                    <a:lnTo>
                      <a:pt x="385" y="651"/>
                    </a:lnTo>
                    <a:lnTo>
                      <a:pt x="381" y="651"/>
                    </a:lnTo>
                    <a:lnTo>
                      <a:pt x="377" y="651"/>
                    </a:lnTo>
                    <a:lnTo>
                      <a:pt x="373" y="651"/>
                    </a:lnTo>
                    <a:lnTo>
                      <a:pt x="369" y="651"/>
                    </a:lnTo>
                    <a:lnTo>
                      <a:pt x="365" y="650"/>
                    </a:lnTo>
                    <a:lnTo>
                      <a:pt x="361" y="650"/>
                    </a:lnTo>
                    <a:lnTo>
                      <a:pt x="358" y="649"/>
                    </a:lnTo>
                    <a:lnTo>
                      <a:pt x="354" y="649"/>
                    </a:lnTo>
                    <a:lnTo>
                      <a:pt x="350" y="648"/>
                    </a:lnTo>
                    <a:lnTo>
                      <a:pt x="346" y="647"/>
                    </a:lnTo>
                    <a:lnTo>
                      <a:pt x="342" y="645"/>
                    </a:lnTo>
                    <a:lnTo>
                      <a:pt x="339" y="644"/>
                    </a:lnTo>
                    <a:lnTo>
                      <a:pt x="335" y="643"/>
                    </a:lnTo>
                    <a:lnTo>
                      <a:pt x="332" y="642"/>
                    </a:lnTo>
                    <a:lnTo>
                      <a:pt x="329" y="640"/>
                    </a:lnTo>
                    <a:lnTo>
                      <a:pt x="326" y="639"/>
                    </a:lnTo>
                    <a:lnTo>
                      <a:pt x="323" y="637"/>
                    </a:lnTo>
                    <a:lnTo>
                      <a:pt x="320" y="635"/>
                    </a:lnTo>
                    <a:lnTo>
                      <a:pt x="317" y="634"/>
                    </a:lnTo>
                    <a:lnTo>
                      <a:pt x="315" y="632"/>
                    </a:lnTo>
                    <a:lnTo>
                      <a:pt x="312" y="630"/>
                    </a:lnTo>
                    <a:lnTo>
                      <a:pt x="310" y="628"/>
                    </a:lnTo>
                    <a:lnTo>
                      <a:pt x="308" y="626"/>
                    </a:lnTo>
                    <a:lnTo>
                      <a:pt x="306" y="624"/>
                    </a:lnTo>
                    <a:lnTo>
                      <a:pt x="304" y="622"/>
                    </a:lnTo>
                    <a:lnTo>
                      <a:pt x="302" y="620"/>
                    </a:lnTo>
                    <a:lnTo>
                      <a:pt x="300" y="617"/>
                    </a:lnTo>
                    <a:lnTo>
                      <a:pt x="298" y="615"/>
                    </a:lnTo>
                    <a:lnTo>
                      <a:pt x="297" y="613"/>
                    </a:lnTo>
                    <a:lnTo>
                      <a:pt x="295" y="611"/>
                    </a:lnTo>
                    <a:lnTo>
                      <a:pt x="293" y="609"/>
                    </a:lnTo>
                    <a:lnTo>
                      <a:pt x="292" y="606"/>
                    </a:lnTo>
                    <a:lnTo>
                      <a:pt x="290" y="604"/>
                    </a:lnTo>
                    <a:lnTo>
                      <a:pt x="289" y="602"/>
                    </a:lnTo>
                    <a:lnTo>
                      <a:pt x="287" y="600"/>
                    </a:lnTo>
                    <a:lnTo>
                      <a:pt x="286" y="598"/>
                    </a:lnTo>
                    <a:lnTo>
                      <a:pt x="284" y="596"/>
                    </a:lnTo>
                    <a:lnTo>
                      <a:pt x="283" y="594"/>
                    </a:lnTo>
                    <a:lnTo>
                      <a:pt x="281" y="592"/>
                    </a:lnTo>
                    <a:lnTo>
                      <a:pt x="280" y="590"/>
                    </a:lnTo>
                    <a:lnTo>
                      <a:pt x="279" y="588"/>
                    </a:lnTo>
                    <a:lnTo>
                      <a:pt x="278" y="586"/>
                    </a:lnTo>
                    <a:lnTo>
                      <a:pt x="276" y="584"/>
                    </a:lnTo>
                    <a:lnTo>
                      <a:pt x="275" y="582"/>
                    </a:lnTo>
                    <a:lnTo>
                      <a:pt x="274" y="579"/>
                    </a:lnTo>
                    <a:lnTo>
                      <a:pt x="272" y="577"/>
                    </a:lnTo>
                    <a:lnTo>
                      <a:pt x="271" y="575"/>
                    </a:lnTo>
                    <a:lnTo>
                      <a:pt x="270" y="573"/>
                    </a:lnTo>
                    <a:lnTo>
                      <a:pt x="269" y="571"/>
                    </a:lnTo>
                    <a:lnTo>
                      <a:pt x="267" y="568"/>
                    </a:lnTo>
                    <a:lnTo>
                      <a:pt x="266" y="566"/>
                    </a:lnTo>
                    <a:lnTo>
                      <a:pt x="265" y="564"/>
                    </a:lnTo>
                    <a:lnTo>
                      <a:pt x="264" y="561"/>
                    </a:lnTo>
                    <a:lnTo>
                      <a:pt x="262" y="559"/>
                    </a:lnTo>
                    <a:lnTo>
                      <a:pt x="261" y="556"/>
                    </a:lnTo>
                    <a:lnTo>
                      <a:pt x="260" y="554"/>
                    </a:lnTo>
                    <a:lnTo>
                      <a:pt x="259" y="551"/>
                    </a:lnTo>
                    <a:lnTo>
                      <a:pt x="257" y="549"/>
                    </a:lnTo>
                    <a:lnTo>
                      <a:pt x="256" y="547"/>
                    </a:lnTo>
                    <a:lnTo>
                      <a:pt x="255" y="545"/>
                    </a:lnTo>
                    <a:lnTo>
                      <a:pt x="255" y="543"/>
                    </a:lnTo>
                    <a:lnTo>
                      <a:pt x="254" y="542"/>
                    </a:lnTo>
                    <a:lnTo>
                      <a:pt x="254" y="541"/>
                    </a:lnTo>
                    <a:lnTo>
                      <a:pt x="253" y="541"/>
                    </a:lnTo>
                    <a:lnTo>
                      <a:pt x="254" y="541"/>
                    </a:lnTo>
                    <a:lnTo>
                      <a:pt x="254" y="542"/>
                    </a:lnTo>
                    <a:lnTo>
                      <a:pt x="255" y="543"/>
                    </a:lnTo>
                    <a:lnTo>
                      <a:pt x="255" y="545"/>
                    </a:lnTo>
                    <a:lnTo>
                      <a:pt x="256" y="547"/>
                    </a:lnTo>
                    <a:lnTo>
                      <a:pt x="257" y="549"/>
                    </a:lnTo>
                    <a:lnTo>
                      <a:pt x="259" y="551"/>
                    </a:lnTo>
                    <a:lnTo>
                      <a:pt x="260" y="554"/>
                    </a:lnTo>
                    <a:lnTo>
                      <a:pt x="261" y="556"/>
                    </a:lnTo>
                    <a:lnTo>
                      <a:pt x="261" y="559"/>
                    </a:lnTo>
                    <a:lnTo>
                      <a:pt x="262" y="561"/>
                    </a:lnTo>
                    <a:lnTo>
                      <a:pt x="262" y="564"/>
                    </a:lnTo>
                    <a:lnTo>
                      <a:pt x="262" y="566"/>
                    </a:lnTo>
                    <a:lnTo>
                      <a:pt x="262" y="569"/>
                    </a:lnTo>
                    <a:lnTo>
                      <a:pt x="262" y="571"/>
                    </a:lnTo>
                    <a:lnTo>
                      <a:pt x="262" y="574"/>
                    </a:lnTo>
                    <a:lnTo>
                      <a:pt x="261" y="576"/>
                    </a:lnTo>
                    <a:lnTo>
                      <a:pt x="260" y="579"/>
                    </a:lnTo>
                    <a:lnTo>
                      <a:pt x="259" y="581"/>
                    </a:lnTo>
                    <a:lnTo>
                      <a:pt x="258" y="583"/>
                    </a:lnTo>
                    <a:lnTo>
                      <a:pt x="256" y="586"/>
                    </a:lnTo>
                    <a:lnTo>
                      <a:pt x="254" y="588"/>
                    </a:lnTo>
                    <a:lnTo>
                      <a:pt x="252" y="590"/>
                    </a:lnTo>
                    <a:lnTo>
                      <a:pt x="250" y="593"/>
                    </a:lnTo>
                    <a:lnTo>
                      <a:pt x="248" y="595"/>
                    </a:lnTo>
                    <a:lnTo>
                      <a:pt x="246" y="597"/>
                    </a:lnTo>
                    <a:lnTo>
                      <a:pt x="243" y="599"/>
                    </a:lnTo>
                    <a:lnTo>
                      <a:pt x="241" y="601"/>
                    </a:lnTo>
                    <a:lnTo>
                      <a:pt x="238" y="603"/>
                    </a:lnTo>
                    <a:lnTo>
                      <a:pt x="236" y="605"/>
                    </a:lnTo>
                    <a:lnTo>
                      <a:pt x="233" y="606"/>
                    </a:lnTo>
                    <a:lnTo>
                      <a:pt x="230" y="608"/>
                    </a:lnTo>
                    <a:lnTo>
                      <a:pt x="227" y="609"/>
                    </a:lnTo>
                    <a:lnTo>
                      <a:pt x="224" y="611"/>
                    </a:lnTo>
                    <a:lnTo>
                      <a:pt x="221" y="612"/>
                    </a:lnTo>
                    <a:lnTo>
                      <a:pt x="217" y="613"/>
                    </a:lnTo>
                    <a:lnTo>
                      <a:pt x="214" y="614"/>
                    </a:lnTo>
                    <a:lnTo>
                      <a:pt x="211" y="615"/>
                    </a:lnTo>
                    <a:lnTo>
                      <a:pt x="207" y="616"/>
                    </a:lnTo>
                    <a:lnTo>
                      <a:pt x="203" y="617"/>
                    </a:lnTo>
                    <a:lnTo>
                      <a:pt x="200" y="618"/>
                    </a:lnTo>
                    <a:lnTo>
                      <a:pt x="196" y="619"/>
                    </a:lnTo>
                    <a:lnTo>
                      <a:pt x="193" y="619"/>
                    </a:lnTo>
                    <a:lnTo>
                      <a:pt x="189" y="619"/>
                    </a:lnTo>
                    <a:lnTo>
                      <a:pt x="185" y="620"/>
                    </a:lnTo>
                    <a:lnTo>
                      <a:pt x="181" y="620"/>
                    </a:lnTo>
                    <a:lnTo>
                      <a:pt x="178" y="620"/>
                    </a:lnTo>
                    <a:lnTo>
                      <a:pt x="174" y="620"/>
                    </a:lnTo>
                    <a:lnTo>
                      <a:pt x="170" y="620"/>
                    </a:lnTo>
                    <a:lnTo>
                      <a:pt x="166" y="619"/>
                    </a:lnTo>
                    <a:lnTo>
                      <a:pt x="163" y="619"/>
                    </a:lnTo>
                    <a:lnTo>
                      <a:pt x="159" y="619"/>
                    </a:lnTo>
                    <a:lnTo>
                      <a:pt x="155" y="618"/>
                    </a:lnTo>
                    <a:lnTo>
                      <a:pt x="151" y="617"/>
                    </a:lnTo>
                    <a:lnTo>
                      <a:pt x="147" y="616"/>
                    </a:lnTo>
                    <a:lnTo>
                      <a:pt x="143" y="615"/>
                    </a:lnTo>
                    <a:lnTo>
                      <a:pt x="139" y="615"/>
                    </a:lnTo>
                    <a:lnTo>
                      <a:pt x="136" y="614"/>
                    </a:lnTo>
                    <a:lnTo>
                      <a:pt x="132" y="613"/>
                    </a:lnTo>
                    <a:lnTo>
                      <a:pt x="128" y="611"/>
                    </a:lnTo>
                    <a:lnTo>
                      <a:pt x="125" y="610"/>
                    </a:lnTo>
                    <a:lnTo>
                      <a:pt x="121" y="609"/>
                    </a:lnTo>
                    <a:lnTo>
                      <a:pt x="118" y="608"/>
                    </a:lnTo>
                    <a:lnTo>
                      <a:pt x="114" y="607"/>
                    </a:lnTo>
                    <a:lnTo>
                      <a:pt x="111" y="606"/>
                    </a:lnTo>
                    <a:lnTo>
                      <a:pt x="108" y="604"/>
                    </a:lnTo>
                    <a:lnTo>
                      <a:pt x="104" y="603"/>
                    </a:lnTo>
                    <a:lnTo>
                      <a:pt x="101" y="602"/>
                    </a:lnTo>
                    <a:lnTo>
                      <a:pt x="98" y="600"/>
                    </a:lnTo>
                    <a:lnTo>
                      <a:pt x="95" y="599"/>
                    </a:lnTo>
                    <a:lnTo>
                      <a:pt x="92" y="598"/>
                    </a:lnTo>
                    <a:lnTo>
                      <a:pt x="89" y="596"/>
                    </a:lnTo>
                    <a:lnTo>
                      <a:pt x="86" y="595"/>
                    </a:lnTo>
                    <a:lnTo>
                      <a:pt x="83" y="593"/>
                    </a:lnTo>
                    <a:lnTo>
                      <a:pt x="80" y="591"/>
                    </a:lnTo>
                    <a:lnTo>
                      <a:pt x="78" y="590"/>
                    </a:lnTo>
                    <a:lnTo>
                      <a:pt x="75" y="588"/>
                    </a:lnTo>
                    <a:lnTo>
                      <a:pt x="73" y="586"/>
                    </a:lnTo>
                    <a:lnTo>
                      <a:pt x="70" y="585"/>
                    </a:lnTo>
                    <a:lnTo>
                      <a:pt x="68" y="583"/>
                    </a:lnTo>
                    <a:lnTo>
                      <a:pt x="66" y="581"/>
                    </a:lnTo>
                    <a:lnTo>
                      <a:pt x="64" y="579"/>
                    </a:lnTo>
                    <a:lnTo>
                      <a:pt x="62" y="577"/>
                    </a:lnTo>
                    <a:lnTo>
                      <a:pt x="60" y="575"/>
                    </a:lnTo>
                    <a:lnTo>
                      <a:pt x="58" y="573"/>
                    </a:lnTo>
                    <a:lnTo>
                      <a:pt x="56" y="571"/>
                    </a:lnTo>
                    <a:lnTo>
                      <a:pt x="54" y="569"/>
                    </a:lnTo>
                    <a:lnTo>
                      <a:pt x="53" y="567"/>
                    </a:lnTo>
                    <a:lnTo>
                      <a:pt x="51" y="565"/>
                    </a:lnTo>
                    <a:lnTo>
                      <a:pt x="49" y="562"/>
                    </a:lnTo>
                    <a:lnTo>
                      <a:pt x="47" y="560"/>
                    </a:lnTo>
                    <a:lnTo>
                      <a:pt x="45" y="557"/>
                    </a:lnTo>
                    <a:lnTo>
                      <a:pt x="43" y="554"/>
                    </a:lnTo>
                    <a:lnTo>
                      <a:pt x="41" y="551"/>
                    </a:lnTo>
                    <a:lnTo>
                      <a:pt x="39" y="548"/>
                    </a:lnTo>
                    <a:lnTo>
                      <a:pt x="37" y="545"/>
                    </a:lnTo>
                    <a:lnTo>
                      <a:pt x="35" y="542"/>
                    </a:lnTo>
                    <a:lnTo>
                      <a:pt x="33" y="539"/>
                    </a:lnTo>
                    <a:lnTo>
                      <a:pt x="31" y="536"/>
                    </a:lnTo>
                    <a:lnTo>
                      <a:pt x="28" y="532"/>
                    </a:lnTo>
                    <a:lnTo>
                      <a:pt x="26" y="528"/>
                    </a:lnTo>
                    <a:lnTo>
                      <a:pt x="23" y="525"/>
                    </a:lnTo>
                    <a:lnTo>
                      <a:pt x="21" y="521"/>
                    </a:lnTo>
                    <a:lnTo>
                      <a:pt x="18" y="517"/>
                    </a:lnTo>
                    <a:lnTo>
                      <a:pt x="16" y="513"/>
                    </a:lnTo>
                    <a:lnTo>
                      <a:pt x="14" y="509"/>
                    </a:lnTo>
                    <a:lnTo>
                      <a:pt x="12" y="505"/>
                    </a:lnTo>
                    <a:lnTo>
                      <a:pt x="10" y="501"/>
                    </a:lnTo>
                    <a:lnTo>
                      <a:pt x="8" y="497"/>
                    </a:lnTo>
                    <a:lnTo>
                      <a:pt x="7" y="493"/>
                    </a:lnTo>
                    <a:lnTo>
                      <a:pt x="5" y="489"/>
                    </a:lnTo>
                    <a:lnTo>
                      <a:pt x="4" y="484"/>
                    </a:lnTo>
                    <a:lnTo>
                      <a:pt x="3" y="480"/>
                    </a:lnTo>
                    <a:lnTo>
                      <a:pt x="2" y="476"/>
                    </a:lnTo>
                    <a:lnTo>
                      <a:pt x="1" y="472"/>
                    </a:lnTo>
                    <a:lnTo>
                      <a:pt x="1" y="468"/>
                    </a:lnTo>
                    <a:lnTo>
                      <a:pt x="0" y="463"/>
                    </a:lnTo>
                    <a:lnTo>
                      <a:pt x="0" y="459"/>
                    </a:lnTo>
                    <a:lnTo>
                      <a:pt x="0" y="455"/>
                    </a:lnTo>
                    <a:lnTo>
                      <a:pt x="0" y="450"/>
                    </a:lnTo>
                    <a:lnTo>
                      <a:pt x="0" y="446"/>
                    </a:lnTo>
                    <a:lnTo>
                      <a:pt x="0" y="442"/>
                    </a:lnTo>
                    <a:lnTo>
                      <a:pt x="0" y="438"/>
                    </a:lnTo>
                    <a:lnTo>
                      <a:pt x="0" y="434"/>
                    </a:lnTo>
                    <a:lnTo>
                      <a:pt x="1" y="431"/>
                    </a:lnTo>
                    <a:lnTo>
                      <a:pt x="1" y="427"/>
                    </a:lnTo>
                    <a:lnTo>
                      <a:pt x="1" y="424"/>
                    </a:lnTo>
                    <a:lnTo>
                      <a:pt x="2" y="421"/>
                    </a:lnTo>
                    <a:lnTo>
                      <a:pt x="2" y="417"/>
                    </a:lnTo>
                    <a:lnTo>
                      <a:pt x="3" y="414"/>
                    </a:lnTo>
                    <a:lnTo>
                      <a:pt x="4" y="411"/>
                    </a:lnTo>
                    <a:lnTo>
                      <a:pt x="5" y="409"/>
                    </a:lnTo>
                    <a:lnTo>
                      <a:pt x="6" y="406"/>
                    </a:lnTo>
                    <a:lnTo>
                      <a:pt x="7" y="403"/>
                    </a:lnTo>
                    <a:lnTo>
                      <a:pt x="8" y="401"/>
                    </a:lnTo>
                    <a:lnTo>
                      <a:pt x="9" y="399"/>
                    </a:lnTo>
                    <a:lnTo>
                      <a:pt x="10" y="397"/>
                    </a:lnTo>
                    <a:lnTo>
                      <a:pt x="11" y="394"/>
                    </a:lnTo>
                    <a:lnTo>
                      <a:pt x="12" y="392"/>
                    </a:lnTo>
                    <a:lnTo>
                      <a:pt x="13" y="390"/>
                    </a:lnTo>
                    <a:lnTo>
                      <a:pt x="14" y="388"/>
                    </a:lnTo>
                    <a:lnTo>
                      <a:pt x="16" y="386"/>
                    </a:lnTo>
                    <a:lnTo>
                      <a:pt x="17" y="384"/>
                    </a:lnTo>
                    <a:lnTo>
                      <a:pt x="18" y="383"/>
                    </a:lnTo>
                    <a:lnTo>
                      <a:pt x="20" y="381"/>
                    </a:lnTo>
                    <a:lnTo>
                      <a:pt x="21" y="379"/>
                    </a:lnTo>
                    <a:lnTo>
                      <a:pt x="22" y="377"/>
                    </a:lnTo>
                    <a:lnTo>
                      <a:pt x="24" y="376"/>
                    </a:lnTo>
                    <a:lnTo>
                      <a:pt x="25" y="374"/>
                    </a:lnTo>
                    <a:lnTo>
                      <a:pt x="26" y="373"/>
                    </a:lnTo>
                    <a:lnTo>
                      <a:pt x="28" y="372"/>
                    </a:lnTo>
                    <a:lnTo>
                      <a:pt x="29" y="370"/>
                    </a:lnTo>
                    <a:lnTo>
                      <a:pt x="31" y="369"/>
                    </a:lnTo>
                    <a:lnTo>
                      <a:pt x="32" y="369"/>
                    </a:lnTo>
                    <a:lnTo>
                      <a:pt x="34" y="368"/>
                    </a:lnTo>
                    <a:lnTo>
                      <a:pt x="36" y="368"/>
                    </a:lnTo>
                    <a:lnTo>
                      <a:pt x="38" y="368"/>
                    </a:lnTo>
                    <a:lnTo>
                      <a:pt x="39" y="369"/>
                    </a:lnTo>
                    <a:lnTo>
                      <a:pt x="41" y="369"/>
                    </a:lnTo>
                    <a:lnTo>
                      <a:pt x="43" y="370"/>
                    </a:lnTo>
                    <a:lnTo>
                      <a:pt x="45" y="371"/>
                    </a:lnTo>
                    <a:lnTo>
                      <a:pt x="47" y="372"/>
                    </a:lnTo>
                    <a:lnTo>
                      <a:pt x="49" y="374"/>
                    </a:lnTo>
                    <a:lnTo>
                      <a:pt x="51" y="376"/>
                    </a:lnTo>
                    <a:lnTo>
                      <a:pt x="54" y="378"/>
                    </a:lnTo>
                    <a:lnTo>
                      <a:pt x="56" y="381"/>
                    </a:lnTo>
                    <a:lnTo>
                      <a:pt x="58" y="383"/>
                    </a:lnTo>
                    <a:lnTo>
                      <a:pt x="60" y="386"/>
                    </a:lnTo>
                    <a:lnTo>
                      <a:pt x="62" y="388"/>
                    </a:lnTo>
                    <a:lnTo>
                      <a:pt x="64" y="390"/>
                    </a:lnTo>
                    <a:lnTo>
                      <a:pt x="65" y="392"/>
                    </a:lnTo>
                    <a:lnTo>
                      <a:pt x="66" y="393"/>
                    </a:lnTo>
                    <a:lnTo>
                      <a:pt x="67" y="394"/>
                    </a:lnTo>
                    <a:lnTo>
                      <a:pt x="67" y="395"/>
                    </a:lnTo>
                    <a:lnTo>
                      <a:pt x="67" y="394"/>
                    </a:lnTo>
                    <a:lnTo>
                      <a:pt x="66" y="393"/>
                    </a:lnTo>
                    <a:lnTo>
                      <a:pt x="65" y="392"/>
                    </a:lnTo>
                    <a:lnTo>
                      <a:pt x="63" y="391"/>
                    </a:lnTo>
                    <a:lnTo>
                      <a:pt x="62" y="389"/>
                    </a:lnTo>
                    <a:lnTo>
                      <a:pt x="60" y="387"/>
                    </a:lnTo>
                    <a:lnTo>
                      <a:pt x="57" y="384"/>
                    </a:lnTo>
                    <a:lnTo>
                      <a:pt x="55" y="381"/>
                    </a:lnTo>
                    <a:lnTo>
                      <a:pt x="53" y="378"/>
                    </a:lnTo>
                    <a:lnTo>
                      <a:pt x="50" y="375"/>
                    </a:lnTo>
                    <a:lnTo>
                      <a:pt x="48" y="372"/>
                    </a:lnTo>
                    <a:lnTo>
                      <a:pt x="46" y="368"/>
                    </a:lnTo>
                    <a:lnTo>
                      <a:pt x="44" y="364"/>
                    </a:lnTo>
                    <a:lnTo>
                      <a:pt x="42" y="360"/>
                    </a:lnTo>
                    <a:lnTo>
                      <a:pt x="40" y="356"/>
                    </a:lnTo>
                    <a:lnTo>
                      <a:pt x="38" y="351"/>
                    </a:lnTo>
                    <a:lnTo>
                      <a:pt x="36" y="346"/>
                    </a:lnTo>
                    <a:lnTo>
                      <a:pt x="34" y="341"/>
                    </a:lnTo>
                    <a:lnTo>
                      <a:pt x="32" y="336"/>
                    </a:lnTo>
                    <a:lnTo>
                      <a:pt x="30" y="330"/>
                    </a:lnTo>
                    <a:lnTo>
                      <a:pt x="28" y="325"/>
                    </a:lnTo>
                    <a:lnTo>
                      <a:pt x="26" y="319"/>
                    </a:lnTo>
                    <a:lnTo>
                      <a:pt x="25" y="313"/>
                    </a:lnTo>
                    <a:lnTo>
                      <a:pt x="23" y="306"/>
                    </a:lnTo>
                    <a:lnTo>
                      <a:pt x="22" y="300"/>
                    </a:lnTo>
                    <a:lnTo>
                      <a:pt x="21" y="294"/>
                    </a:lnTo>
                    <a:lnTo>
                      <a:pt x="20" y="289"/>
                    </a:lnTo>
                    <a:lnTo>
                      <a:pt x="19" y="283"/>
                    </a:lnTo>
                    <a:lnTo>
                      <a:pt x="18" y="277"/>
                    </a:lnTo>
                    <a:lnTo>
                      <a:pt x="18" y="272"/>
                    </a:lnTo>
                    <a:lnTo>
                      <a:pt x="17" y="266"/>
                    </a:lnTo>
                    <a:lnTo>
                      <a:pt x="17" y="261"/>
                    </a:lnTo>
                    <a:lnTo>
                      <a:pt x="17" y="256"/>
                    </a:lnTo>
                    <a:lnTo>
                      <a:pt x="18" y="251"/>
                    </a:lnTo>
                    <a:lnTo>
                      <a:pt x="18" y="246"/>
                    </a:lnTo>
                    <a:lnTo>
                      <a:pt x="19" y="241"/>
                    </a:lnTo>
                    <a:lnTo>
                      <a:pt x="19" y="237"/>
                    </a:lnTo>
                    <a:lnTo>
                      <a:pt x="20" y="232"/>
                    </a:lnTo>
                    <a:lnTo>
                      <a:pt x="22" y="228"/>
                    </a:lnTo>
                    <a:lnTo>
                      <a:pt x="23" y="223"/>
                    </a:lnTo>
                    <a:lnTo>
                      <a:pt x="24" y="219"/>
                    </a:lnTo>
                    <a:lnTo>
                      <a:pt x="26" y="215"/>
                    </a:lnTo>
                    <a:lnTo>
                      <a:pt x="27" y="211"/>
                    </a:lnTo>
                    <a:lnTo>
                      <a:pt x="29" y="207"/>
                    </a:lnTo>
                    <a:lnTo>
                      <a:pt x="30" y="203"/>
                    </a:lnTo>
                    <a:lnTo>
                      <a:pt x="32" y="199"/>
                    </a:lnTo>
                    <a:lnTo>
                      <a:pt x="34" y="195"/>
                    </a:lnTo>
                    <a:lnTo>
                      <a:pt x="35" y="191"/>
                    </a:lnTo>
                    <a:lnTo>
                      <a:pt x="37" y="187"/>
                    </a:lnTo>
                    <a:lnTo>
                      <a:pt x="39" y="184"/>
                    </a:lnTo>
                    <a:lnTo>
                      <a:pt x="41" y="180"/>
                    </a:lnTo>
                    <a:lnTo>
                      <a:pt x="43" y="176"/>
                    </a:lnTo>
                    <a:lnTo>
                      <a:pt x="45" y="173"/>
                    </a:lnTo>
                    <a:lnTo>
                      <a:pt x="47" y="170"/>
                    </a:lnTo>
                    <a:lnTo>
                      <a:pt x="50" y="166"/>
                    </a:lnTo>
                    <a:lnTo>
                      <a:pt x="52" y="163"/>
                    </a:lnTo>
                    <a:lnTo>
                      <a:pt x="54" y="160"/>
                    </a:lnTo>
                    <a:lnTo>
                      <a:pt x="57" y="156"/>
                    </a:lnTo>
                    <a:lnTo>
                      <a:pt x="59" y="153"/>
                    </a:lnTo>
                    <a:lnTo>
                      <a:pt x="62" y="150"/>
                    </a:lnTo>
                    <a:lnTo>
                      <a:pt x="65" y="147"/>
                    </a:lnTo>
                    <a:lnTo>
                      <a:pt x="67" y="144"/>
                    </a:lnTo>
                    <a:lnTo>
                      <a:pt x="70" y="141"/>
                    </a:lnTo>
                    <a:lnTo>
                      <a:pt x="73" y="139"/>
                    </a:lnTo>
                    <a:lnTo>
                      <a:pt x="76" y="136"/>
                    </a:lnTo>
                    <a:lnTo>
                      <a:pt x="79" y="133"/>
                    </a:lnTo>
                    <a:lnTo>
                      <a:pt x="82" y="130"/>
                    </a:lnTo>
                    <a:lnTo>
                      <a:pt x="85" y="128"/>
                    </a:lnTo>
                    <a:lnTo>
                      <a:pt x="89" y="125"/>
                    </a:lnTo>
                    <a:lnTo>
                      <a:pt x="92" y="123"/>
                    </a:lnTo>
                    <a:lnTo>
                      <a:pt x="96" y="121"/>
                    </a:lnTo>
                    <a:lnTo>
                      <a:pt x="99" y="118"/>
                    </a:lnTo>
                    <a:lnTo>
                      <a:pt x="103" y="116"/>
                    </a:lnTo>
                    <a:lnTo>
                      <a:pt x="106" y="114"/>
                    </a:lnTo>
                    <a:lnTo>
                      <a:pt x="110" y="112"/>
                    </a:lnTo>
                    <a:lnTo>
                      <a:pt x="114" y="110"/>
                    </a:lnTo>
                    <a:lnTo>
                      <a:pt x="117" y="108"/>
                    </a:lnTo>
                    <a:lnTo>
                      <a:pt x="121" y="106"/>
                    </a:lnTo>
                    <a:lnTo>
                      <a:pt x="125" y="104"/>
                    </a:lnTo>
                    <a:lnTo>
                      <a:pt x="128" y="102"/>
                    </a:lnTo>
                    <a:lnTo>
                      <a:pt x="132" y="100"/>
                    </a:lnTo>
                    <a:lnTo>
                      <a:pt x="136" y="99"/>
                    </a:lnTo>
                    <a:lnTo>
                      <a:pt x="140" y="97"/>
                    </a:lnTo>
                    <a:lnTo>
                      <a:pt x="144" y="95"/>
                    </a:lnTo>
                    <a:lnTo>
                      <a:pt x="148" y="94"/>
                    </a:lnTo>
                    <a:lnTo>
                      <a:pt x="152" y="92"/>
                    </a:lnTo>
                    <a:lnTo>
                      <a:pt x="156" y="91"/>
                    </a:lnTo>
                    <a:lnTo>
                      <a:pt x="160" y="90"/>
                    </a:lnTo>
                    <a:lnTo>
                      <a:pt x="164" y="89"/>
                    </a:lnTo>
                    <a:lnTo>
                      <a:pt x="167" y="88"/>
                    </a:lnTo>
                    <a:lnTo>
                      <a:pt x="171" y="86"/>
                    </a:lnTo>
                    <a:lnTo>
                      <a:pt x="175" y="86"/>
                    </a:lnTo>
                    <a:lnTo>
                      <a:pt x="178" y="85"/>
                    </a:lnTo>
                    <a:lnTo>
                      <a:pt x="182" y="84"/>
                    </a:lnTo>
                    <a:lnTo>
                      <a:pt x="185" y="83"/>
                    </a:lnTo>
                    <a:lnTo>
                      <a:pt x="189" y="83"/>
                    </a:lnTo>
                    <a:lnTo>
                      <a:pt x="192" y="82"/>
                    </a:lnTo>
                    <a:lnTo>
                      <a:pt x="196" y="82"/>
                    </a:lnTo>
                    <a:lnTo>
                      <a:pt x="199" y="82"/>
                    </a:lnTo>
                    <a:lnTo>
                      <a:pt x="202" y="81"/>
                    </a:lnTo>
                    <a:lnTo>
                      <a:pt x="205" y="81"/>
                    </a:lnTo>
                    <a:lnTo>
                      <a:pt x="208" y="81"/>
                    </a:lnTo>
                    <a:lnTo>
                      <a:pt x="211" y="81"/>
                    </a:lnTo>
                    <a:lnTo>
                      <a:pt x="214" y="81"/>
                    </a:lnTo>
                    <a:lnTo>
                      <a:pt x="216" y="81"/>
                    </a:lnTo>
                    <a:lnTo>
                      <a:pt x="218" y="82"/>
                    </a:lnTo>
                    <a:lnTo>
                      <a:pt x="220" y="82"/>
                    </a:lnTo>
                    <a:lnTo>
                      <a:pt x="221" y="82"/>
                    </a:lnTo>
                    <a:lnTo>
                      <a:pt x="222" y="82"/>
                    </a:lnTo>
                    <a:lnTo>
                      <a:pt x="223" y="82"/>
                    </a:lnTo>
                    <a:lnTo>
                      <a:pt x="222" y="82"/>
                    </a:lnTo>
                    <a:lnTo>
                      <a:pt x="221" y="82"/>
                    </a:lnTo>
                    <a:lnTo>
                      <a:pt x="220" y="82"/>
                    </a:lnTo>
                    <a:lnTo>
                      <a:pt x="218" y="82"/>
                    </a:lnTo>
                    <a:lnTo>
                      <a:pt x="216" y="81"/>
                    </a:lnTo>
                    <a:lnTo>
                      <a:pt x="214" y="81"/>
                    </a:lnTo>
                    <a:lnTo>
                      <a:pt x="211" y="81"/>
                    </a:lnTo>
                    <a:lnTo>
                      <a:pt x="208" y="81"/>
                    </a:lnTo>
                    <a:lnTo>
                      <a:pt x="206" y="81"/>
                    </a:lnTo>
                    <a:lnTo>
                      <a:pt x="204" y="80"/>
                    </a:lnTo>
                    <a:lnTo>
                      <a:pt x="202" y="80"/>
                    </a:lnTo>
                    <a:lnTo>
                      <a:pt x="200" y="79"/>
                    </a:lnTo>
                    <a:lnTo>
                      <a:pt x="199" y="78"/>
                    </a:lnTo>
                    <a:lnTo>
                      <a:pt x="198" y="77"/>
                    </a:lnTo>
                    <a:lnTo>
                      <a:pt x="197" y="76"/>
                    </a:lnTo>
                    <a:lnTo>
                      <a:pt x="197" y="75"/>
                    </a:lnTo>
                    <a:lnTo>
                      <a:pt x="197" y="73"/>
                    </a:lnTo>
                    <a:lnTo>
                      <a:pt x="197" y="72"/>
                    </a:lnTo>
                    <a:lnTo>
                      <a:pt x="197" y="70"/>
                    </a:lnTo>
                    <a:lnTo>
                      <a:pt x="198" y="68"/>
                    </a:lnTo>
                    <a:lnTo>
                      <a:pt x="199" y="66"/>
                    </a:lnTo>
                    <a:lnTo>
                      <a:pt x="201" y="64"/>
                    </a:lnTo>
                    <a:lnTo>
                      <a:pt x="202" y="62"/>
                    </a:lnTo>
                    <a:lnTo>
                      <a:pt x="204" y="59"/>
                    </a:lnTo>
                    <a:lnTo>
                      <a:pt x="206" y="57"/>
                    </a:lnTo>
                    <a:lnTo>
                      <a:pt x="209" y="55"/>
                    </a:lnTo>
                    <a:lnTo>
                      <a:pt x="211" y="52"/>
                    </a:lnTo>
                    <a:lnTo>
                      <a:pt x="213" y="50"/>
                    </a:lnTo>
                    <a:lnTo>
                      <a:pt x="216" y="47"/>
                    </a:lnTo>
                    <a:lnTo>
                      <a:pt x="218" y="45"/>
                    </a:lnTo>
                    <a:lnTo>
                      <a:pt x="221" y="42"/>
                    </a:lnTo>
                    <a:lnTo>
                      <a:pt x="224" y="40"/>
                    </a:lnTo>
                    <a:lnTo>
                      <a:pt x="227" y="37"/>
                    </a:lnTo>
                    <a:lnTo>
                      <a:pt x="230" y="35"/>
                    </a:lnTo>
                    <a:lnTo>
                      <a:pt x="233" y="32"/>
                    </a:lnTo>
                    <a:lnTo>
                      <a:pt x="236" y="29"/>
                    </a:lnTo>
                    <a:lnTo>
                      <a:pt x="240" y="27"/>
                    </a:lnTo>
                    <a:lnTo>
                      <a:pt x="243" y="24"/>
                    </a:lnTo>
                    <a:lnTo>
                      <a:pt x="247" y="21"/>
                    </a:lnTo>
                    <a:lnTo>
                      <a:pt x="251" y="19"/>
                    </a:lnTo>
                    <a:lnTo>
                      <a:pt x="254" y="16"/>
                    </a:lnTo>
                    <a:lnTo>
                      <a:pt x="258" y="14"/>
                    </a:lnTo>
                    <a:lnTo>
                      <a:pt x="261" y="12"/>
                    </a:lnTo>
                    <a:lnTo>
                      <a:pt x="265" y="10"/>
                    </a:lnTo>
                    <a:lnTo>
                      <a:pt x="268" y="8"/>
                    </a:lnTo>
                    <a:lnTo>
                      <a:pt x="272" y="7"/>
                    </a:lnTo>
                    <a:lnTo>
                      <a:pt x="275" y="5"/>
                    </a:lnTo>
                    <a:lnTo>
                      <a:pt x="278" y="4"/>
                    </a:lnTo>
                    <a:lnTo>
                      <a:pt x="282" y="3"/>
                    </a:lnTo>
                    <a:lnTo>
                      <a:pt x="285" y="2"/>
                    </a:lnTo>
                    <a:lnTo>
                      <a:pt x="288" y="1"/>
                    </a:lnTo>
                    <a:lnTo>
                      <a:pt x="291" y="1"/>
                    </a:lnTo>
                    <a:lnTo>
                      <a:pt x="295" y="0"/>
                    </a:lnTo>
                    <a:lnTo>
                      <a:pt x="298" y="0"/>
                    </a:lnTo>
                    <a:lnTo>
                      <a:pt x="301" y="0"/>
                    </a:lnTo>
                    <a:lnTo>
                      <a:pt x="304" y="0"/>
                    </a:lnTo>
                    <a:lnTo>
                      <a:pt x="307" y="0"/>
                    </a:lnTo>
                    <a:lnTo>
                      <a:pt x="310" y="0"/>
                    </a:lnTo>
                    <a:lnTo>
                      <a:pt x="313" y="1"/>
                    </a:lnTo>
                    <a:lnTo>
                      <a:pt x="316" y="1"/>
                    </a:lnTo>
                    <a:lnTo>
                      <a:pt x="319" y="2"/>
                    </a:lnTo>
                    <a:lnTo>
                      <a:pt x="322" y="2"/>
                    </a:lnTo>
                    <a:lnTo>
                      <a:pt x="325" y="3"/>
                    </a:lnTo>
                    <a:lnTo>
                      <a:pt x="328" y="3"/>
                    </a:lnTo>
                    <a:lnTo>
                      <a:pt x="331" y="4"/>
                    </a:lnTo>
                    <a:lnTo>
                      <a:pt x="333" y="5"/>
                    </a:lnTo>
                    <a:lnTo>
                      <a:pt x="336" y="6"/>
                    </a:lnTo>
                    <a:lnTo>
                      <a:pt x="339" y="7"/>
                    </a:lnTo>
                    <a:lnTo>
                      <a:pt x="342" y="8"/>
                    </a:lnTo>
                    <a:lnTo>
                      <a:pt x="345" y="9"/>
                    </a:lnTo>
                    <a:lnTo>
                      <a:pt x="348" y="11"/>
                    </a:lnTo>
                    <a:lnTo>
                      <a:pt x="351" y="12"/>
                    </a:lnTo>
                    <a:lnTo>
                      <a:pt x="354" y="14"/>
                    </a:lnTo>
                    <a:lnTo>
                      <a:pt x="357" y="15"/>
                    </a:lnTo>
                    <a:lnTo>
                      <a:pt x="359" y="17"/>
                    </a:lnTo>
                    <a:lnTo>
                      <a:pt x="362" y="19"/>
                    </a:lnTo>
                    <a:lnTo>
                      <a:pt x="365" y="21"/>
                    </a:lnTo>
                    <a:lnTo>
                      <a:pt x="367" y="22"/>
                    </a:lnTo>
                    <a:lnTo>
                      <a:pt x="370" y="25"/>
                    </a:lnTo>
                    <a:lnTo>
                      <a:pt x="372" y="27"/>
                    </a:lnTo>
                    <a:lnTo>
                      <a:pt x="375" y="29"/>
                    </a:lnTo>
                    <a:lnTo>
                      <a:pt x="377" y="31"/>
                    </a:lnTo>
                    <a:lnTo>
                      <a:pt x="379" y="34"/>
                    </a:lnTo>
                    <a:lnTo>
                      <a:pt x="382" y="36"/>
                    </a:lnTo>
                    <a:lnTo>
                      <a:pt x="384" y="39"/>
                    </a:lnTo>
                    <a:lnTo>
                      <a:pt x="386" y="42"/>
                    </a:lnTo>
                    <a:lnTo>
                      <a:pt x="388" y="45"/>
                    </a:lnTo>
                    <a:lnTo>
                      <a:pt x="390" y="48"/>
                    </a:lnTo>
                    <a:lnTo>
                      <a:pt x="392" y="50"/>
                    </a:lnTo>
                    <a:lnTo>
                      <a:pt x="393" y="53"/>
                    </a:lnTo>
                    <a:lnTo>
                      <a:pt x="394" y="56"/>
                    </a:lnTo>
                    <a:lnTo>
                      <a:pt x="395" y="58"/>
                    </a:lnTo>
                    <a:lnTo>
                      <a:pt x="396" y="61"/>
                    </a:lnTo>
                    <a:lnTo>
                      <a:pt x="396" y="63"/>
                    </a:lnTo>
                    <a:lnTo>
                      <a:pt x="396" y="66"/>
                    </a:lnTo>
                    <a:lnTo>
                      <a:pt x="396" y="68"/>
                    </a:lnTo>
                    <a:lnTo>
                      <a:pt x="396" y="71"/>
                    </a:lnTo>
                    <a:lnTo>
                      <a:pt x="395" y="73"/>
                    </a:lnTo>
                    <a:lnTo>
                      <a:pt x="394" y="75"/>
                    </a:lnTo>
                    <a:lnTo>
                      <a:pt x="393" y="77"/>
                    </a:lnTo>
                    <a:lnTo>
                      <a:pt x="392" y="79"/>
                    </a:lnTo>
                    <a:lnTo>
                      <a:pt x="390" y="81"/>
                    </a:lnTo>
                    <a:lnTo>
                      <a:pt x="388" y="83"/>
                    </a:lnTo>
                    <a:lnTo>
                      <a:pt x="386" y="85"/>
                    </a:lnTo>
                    <a:lnTo>
                      <a:pt x="384" y="86"/>
                    </a:lnTo>
                    <a:lnTo>
                      <a:pt x="383" y="88"/>
                    </a:lnTo>
                    <a:lnTo>
                      <a:pt x="382" y="89"/>
                    </a:lnTo>
                    <a:lnTo>
                      <a:pt x="381" y="90"/>
                    </a:lnTo>
                    <a:lnTo>
                      <a:pt x="380" y="90"/>
                    </a:lnTo>
                    <a:lnTo>
                      <a:pt x="380" y="91"/>
                    </a:lnTo>
                    <a:lnTo>
                      <a:pt x="380" y="90"/>
                    </a:lnTo>
                    <a:lnTo>
                      <a:pt x="381" y="90"/>
                    </a:lnTo>
                    <a:lnTo>
                      <a:pt x="382" y="89"/>
                    </a:lnTo>
                    <a:lnTo>
                      <a:pt x="383" y="88"/>
                    </a:lnTo>
                    <a:lnTo>
                      <a:pt x="384" y="86"/>
                    </a:lnTo>
                    <a:lnTo>
                      <a:pt x="386" y="85"/>
                    </a:lnTo>
                    <a:lnTo>
                      <a:pt x="388" y="83"/>
                    </a:lnTo>
                    <a:lnTo>
                      <a:pt x="390" y="81"/>
                    </a:lnTo>
                    <a:lnTo>
                      <a:pt x="392" y="79"/>
                    </a:lnTo>
                    <a:lnTo>
                      <a:pt x="394" y="77"/>
                    </a:lnTo>
                    <a:lnTo>
                      <a:pt x="397" y="75"/>
                    </a:lnTo>
                    <a:lnTo>
                      <a:pt x="399" y="73"/>
                    </a:lnTo>
                    <a:lnTo>
                      <a:pt x="402" y="71"/>
                    </a:lnTo>
                    <a:lnTo>
                      <a:pt x="404" y="69"/>
                    </a:lnTo>
                    <a:lnTo>
                      <a:pt x="407" y="67"/>
                    </a:lnTo>
                    <a:lnTo>
                      <a:pt x="410" y="65"/>
                    </a:lnTo>
                    <a:lnTo>
                      <a:pt x="413" y="63"/>
                    </a:lnTo>
                    <a:lnTo>
                      <a:pt x="416" y="61"/>
                    </a:lnTo>
                    <a:lnTo>
                      <a:pt x="419" y="59"/>
                    </a:lnTo>
                    <a:lnTo>
                      <a:pt x="422" y="57"/>
                    </a:lnTo>
                    <a:lnTo>
                      <a:pt x="425" y="54"/>
                    </a:lnTo>
                    <a:lnTo>
                      <a:pt x="428" y="52"/>
                    </a:lnTo>
                    <a:lnTo>
                      <a:pt x="432" y="50"/>
                    </a:lnTo>
                    <a:lnTo>
                      <a:pt x="435" y="48"/>
                    </a:lnTo>
                    <a:lnTo>
                      <a:pt x="439" y="46"/>
                    </a:lnTo>
                    <a:lnTo>
                      <a:pt x="442" y="44"/>
                    </a:lnTo>
                    <a:lnTo>
                      <a:pt x="446" y="42"/>
                    </a:lnTo>
                    <a:lnTo>
                      <a:pt x="450" y="40"/>
                    </a:lnTo>
                    <a:lnTo>
                      <a:pt x="454" y="38"/>
                    </a:lnTo>
                    <a:lnTo>
                      <a:pt x="458" y="36"/>
                    </a:lnTo>
                    <a:lnTo>
                      <a:pt x="462" y="34"/>
                    </a:lnTo>
                    <a:lnTo>
                      <a:pt x="467" y="32"/>
                    </a:lnTo>
                    <a:lnTo>
                      <a:pt x="471" y="30"/>
                    </a:lnTo>
                    <a:lnTo>
                      <a:pt x="476" y="29"/>
                    </a:lnTo>
                    <a:lnTo>
                      <a:pt x="480" y="27"/>
                    </a:lnTo>
                    <a:lnTo>
                      <a:pt x="485" y="26"/>
                    </a:lnTo>
                    <a:lnTo>
                      <a:pt x="490" y="24"/>
                    </a:lnTo>
                    <a:lnTo>
                      <a:pt x="495" y="23"/>
                    </a:lnTo>
                    <a:lnTo>
                      <a:pt x="500" y="21"/>
                    </a:lnTo>
                    <a:lnTo>
                      <a:pt x="505" y="20"/>
                    </a:lnTo>
                    <a:lnTo>
                      <a:pt x="510" y="19"/>
                    </a:lnTo>
                    <a:lnTo>
                      <a:pt x="515" y="18"/>
                    </a:lnTo>
                    <a:lnTo>
                      <a:pt x="520" y="17"/>
                    </a:lnTo>
                    <a:lnTo>
                      <a:pt x="525" y="16"/>
                    </a:lnTo>
                    <a:lnTo>
                      <a:pt x="529" y="16"/>
                    </a:lnTo>
                    <a:lnTo>
                      <a:pt x="534" y="15"/>
                    </a:lnTo>
                    <a:lnTo>
                      <a:pt x="538" y="15"/>
                    </a:lnTo>
                    <a:lnTo>
                      <a:pt x="542" y="14"/>
                    </a:lnTo>
                    <a:lnTo>
                      <a:pt x="546" y="14"/>
                    </a:lnTo>
                    <a:lnTo>
                      <a:pt x="550" y="14"/>
                    </a:lnTo>
                    <a:lnTo>
                      <a:pt x="554" y="14"/>
                    </a:lnTo>
                    <a:lnTo>
                      <a:pt x="558" y="14"/>
                    </a:lnTo>
                    <a:lnTo>
                      <a:pt x="562" y="14"/>
                    </a:lnTo>
                    <a:lnTo>
                      <a:pt x="565" y="15"/>
                    </a:lnTo>
                    <a:lnTo>
                      <a:pt x="569" y="15"/>
                    </a:lnTo>
                    <a:lnTo>
                      <a:pt x="572" y="16"/>
                    </a:lnTo>
                    <a:lnTo>
                      <a:pt x="576" y="17"/>
                    </a:lnTo>
                    <a:lnTo>
                      <a:pt x="579" y="18"/>
                    </a:lnTo>
                    <a:lnTo>
                      <a:pt x="582" y="19"/>
                    </a:lnTo>
                    <a:lnTo>
                      <a:pt x="586" y="20"/>
                    </a:lnTo>
                    <a:lnTo>
                      <a:pt x="589" y="22"/>
                    </a:lnTo>
                    <a:lnTo>
                      <a:pt x="592" y="23"/>
                    </a:lnTo>
                    <a:lnTo>
                      <a:pt x="595" y="25"/>
                    </a:lnTo>
                    <a:lnTo>
                      <a:pt x="599" y="27"/>
                    </a:lnTo>
                    <a:lnTo>
                      <a:pt x="602" y="29"/>
                    </a:lnTo>
                    <a:lnTo>
                      <a:pt x="605" y="32"/>
                    </a:lnTo>
                    <a:lnTo>
                      <a:pt x="608" y="34"/>
                    </a:lnTo>
                    <a:lnTo>
                      <a:pt x="612" y="37"/>
                    </a:lnTo>
                    <a:lnTo>
                      <a:pt x="615" y="40"/>
                    </a:lnTo>
                    <a:lnTo>
                      <a:pt x="618" y="43"/>
                    </a:lnTo>
                    <a:lnTo>
                      <a:pt x="621" y="46"/>
                    </a:lnTo>
                    <a:lnTo>
                      <a:pt x="624" y="50"/>
                    </a:lnTo>
                    <a:lnTo>
                      <a:pt x="626" y="52"/>
                    </a:lnTo>
                    <a:lnTo>
                      <a:pt x="629" y="55"/>
                    </a:lnTo>
                    <a:lnTo>
                      <a:pt x="630" y="57"/>
                    </a:lnTo>
                    <a:lnTo>
                      <a:pt x="632" y="58"/>
                    </a:lnTo>
                    <a:lnTo>
                      <a:pt x="633" y="59"/>
                    </a:lnTo>
                    <a:lnTo>
                      <a:pt x="633" y="60"/>
                    </a:lnTo>
                    <a:lnTo>
                      <a:pt x="633" y="59"/>
                    </a:lnTo>
                    <a:lnTo>
                      <a:pt x="632" y="58"/>
                    </a:lnTo>
                    <a:lnTo>
                      <a:pt x="630" y="57"/>
                    </a:lnTo>
                    <a:lnTo>
                      <a:pt x="629" y="55"/>
                    </a:lnTo>
                    <a:lnTo>
                      <a:pt x="626" y="52"/>
                    </a:lnTo>
                    <a:lnTo>
                      <a:pt x="624" y="50"/>
                    </a:lnTo>
                    <a:lnTo>
                      <a:pt x="621" y="46"/>
                    </a:lnTo>
                    <a:lnTo>
                      <a:pt x="618" y="43"/>
                    </a:lnTo>
                    <a:lnTo>
                      <a:pt x="616" y="40"/>
                    </a:lnTo>
                    <a:lnTo>
                      <a:pt x="614" y="37"/>
                    </a:lnTo>
                    <a:lnTo>
                      <a:pt x="613" y="35"/>
                    </a:lnTo>
                    <a:lnTo>
                      <a:pt x="612" y="32"/>
                    </a:lnTo>
                    <a:lnTo>
                      <a:pt x="612" y="30"/>
                    </a:lnTo>
                    <a:lnTo>
                      <a:pt x="612" y="27"/>
                    </a:lnTo>
                    <a:lnTo>
                      <a:pt x="613" y="25"/>
                    </a:lnTo>
                    <a:lnTo>
                      <a:pt x="614" y="24"/>
                    </a:lnTo>
                    <a:lnTo>
                      <a:pt x="616" y="22"/>
                    </a:lnTo>
                    <a:lnTo>
                      <a:pt x="618" y="21"/>
                    </a:lnTo>
                    <a:lnTo>
                      <a:pt x="621" y="19"/>
                    </a:lnTo>
                    <a:lnTo>
                      <a:pt x="624" y="18"/>
                    </a:lnTo>
                    <a:lnTo>
                      <a:pt x="628" y="17"/>
                    </a:lnTo>
                    <a:lnTo>
                      <a:pt x="632" y="17"/>
                    </a:lnTo>
                    <a:lnTo>
                      <a:pt x="637" y="16"/>
                    </a:lnTo>
                    <a:lnTo>
                      <a:pt x="643" y="16"/>
                    </a:lnTo>
                    <a:lnTo>
                      <a:pt x="648" y="15"/>
                    </a:lnTo>
                    <a:lnTo>
                      <a:pt x="653" y="15"/>
                    </a:lnTo>
                    <a:lnTo>
                      <a:pt x="658" y="15"/>
                    </a:lnTo>
                    <a:lnTo>
                      <a:pt x="663" y="15"/>
                    </a:lnTo>
                    <a:lnTo>
                      <a:pt x="668" y="15"/>
                    </a:lnTo>
                    <a:lnTo>
                      <a:pt x="673" y="15"/>
                    </a:lnTo>
                    <a:lnTo>
                      <a:pt x="678" y="15"/>
                    </a:lnTo>
                    <a:lnTo>
                      <a:pt x="683" y="15"/>
                    </a:lnTo>
                    <a:lnTo>
                      <a:pt x="688" y="15"/>
                    </a:lnTo>
                    <a:lnTo>
                      <a:pt x="693" y="16"/>
                    </a:lnTo>
                    <a:lnTo>
                      <a:pt x="698" y="16"/>
                    </a:lnTo>
                    <a:lnTo>
                      <a:pt x="702" y="17"/>
                    </a:lnTo>
                    <a:lnTo>
                      <a:pt x="707" y="17"/>
                    </a:lnTo>
                    <a:lnTo>
                      <a:pt x="712" y="18"/>
                    </a:lnTo>
                    <a:lnTo>
                      <a:pt x="717" y="19"/>
                    </a:lnTo>
                    <a:lnTo>
                      <a:pt x="722" y="20"/>
                    </a:lnTo>
                    <a:lnTo>
                      <a:pt x="726" y="21"/>
                    </a:lnTo>
                    <a:lnTo>
                      <a:pt x="731" y="22"/>
                    </a:lnTo>
                    <a:lnTo>
                      <a:pt x="736" y="23"/>
                    </a:lnTo>
                    <a:lnTo>
                      <a:pt x="740" y="24"/>
                    </a:lnTo>
                    <a:lnTo>
                      <a:pt x="745" y="25"/>
                    </a:lnTo>
                    <a:lnTo>
                      <a:pt x="749" y="26"/>
                    </a:lnTo>
                    <a:lnTo>
                      <a:pt x="754" y="28"/>
                    </a:lnTo>
                    <a:lnTo>
                      <a:pt x="758" y="29"/>
                    </a:lnTo>
                    <a:lnTo>
                      <a:pt x="762" y="31"/>
                    </a:lnTo>
                    <a:lnTo>
                      <a:pt x="767" y="33"/>
                    </a:lnTo>
                    <a:lnTo>
                      <a:pt x="771" y="35"/>
                    </a:lnTo>
                    <a:lnTo>
                      <a:pt x="775" y="37"/>
                    </a:lnTo>
                    <a:lnTo>
                      <a:pt x="780" y="39"/>
                    </a:lnTo>
                    <a:lnTo>
                      <a:pt x="784" y="41"/>
                    </a:lnTo>
                    <a:lnTo>
                      <a:pt x="788" y="43"/>
                    </a:lnTo>
                    <a:lnTo>
                      <a:pt x="792" y="45"/>
                    </a:lnTo>
                    <a:lnTo>
                      <a:pt x="796" y="47"/>
                    </a:lnTo>
                    <a:lnTo>
                      <a:pt x="800" y="50"/>
                    </a:lnTo>
                    <a:lnTo>
                      <a:pt x="803" y="52"/>
                    </a:lnTo>
                    <a:lnTo>
                      <a:pt x="807" y="55"/>
                    </a:lnTo>
                    <a:lnTo>
                      <a:pt x="810" y="58"/>
                    </a:lnTo>
                    <a:lnTo>
                      <a:pt x="813" y="60"/>
                    </a:lnTo>
                    <a:lnTo>
                      <a:pt x="817" y="63"/>
                    </a:lnTo>
                    <a:lnTo>
                      <a:pt x="820" y="66"/>
                    </a:lnTo>
                    <a:lnTo>
                      <a:pt x="823" y="69"/>
                    </a:lnTo>
                    <a:lnTo>
                      <a:pt x="825" y="72"/>
                    </a:lnTo>
                    <a:lnTo>
                      <a:pt x="828" y="75"/>
                    </a:lnTo>
                    <a:lnTo>
                      <a:pt x="831" y="78"/>
                    </a:lnTo>
                    <a:lnTo>
                      <a:pt x="833" y="82"/>
                    </a:lnTo>
                    <a:lnTo>
                      <a:pt x="835" y="85"/>
                    </a:lnTo>
                    <a:lnTo>
                      <a:pt x="838" y="88"/>
                    </a:lnTo>
                    <a:lnTo>
                      <a:pt x="840" y="92"/>
                    </a:lnTo>
                    <a:lnTo>
                      <a:pt x="842" y="95"/>
                    </a:lnTo>
                    <a:lnTo>
                      <a:pt x="844" y="98"/>
                    </a:lnTo>
                    <a:lnTo>
                      <a:pt x="845" y="102"/>
                    </a:lnTo>
                    <a:lnTo>
                      <a:pt x="847" y="105"/>
                    </a:lnTo>
                    <a:lnTo>
                      <a:pt x="848" y="108"/>
                    </a:lnTo>
                    <a:lnTo>
                      <a:pt x="850" y="111"/>
                    </a:lnTo>
                    <a:lnTo>
                      <a:pt x="851" y="113"/>
                    </a:lnTo>
                    <a:lnTo>
                      <a:pt x="852" y="116"/>
                    </a:lnTo>
                    <a:lnTo>
                      <a:pt x="853" y="119"/>
                    </a:lnTo>
                    <a:lnTo>
                      <a:pt x="854" y="121"/>
                    </a:lnTo>
                    <a:lnTo>
                      <a:pt x="854" y="124"/>
                    </a:lnTo>
                    <a:lnTo>
                      <a:pt x="855" y="126"/>
                    </a:lnTo>
                    <a:lnTo>
                      <a:pt x="855" y="129"/>
                    </a:lnTo>
                    <a:lnTo>
                      <a:pt x="855" y="131"/>
                    </a:lnTo>
                    <a:lnTo>
                      <a:pt x="856" y="133"/>
                    </a:lnTo>
                    <a:lnTo>
                      <a:pt x="856" y="135"/>
                    </a:lnTo>
                    <a:lnTo>
                      <a:pt x="856" y="137"/>
                    </a:lnTo>
                    <a:lnTo>
                      <a:pt x="856" y="138"/>
                    </a:lnTo>
                    <a:lnTo>
                      <a:pt x="856" y="139"/>
                    </a:lnTo>
                    <a:lnTo>
                      <a:pt x="856" y="140"/>
                    </a:lnTo>
                    <a:lnTo>
                      <a:pt x="856" y="141"/>
                    </a:lnTo>
                    <a:lnTo>
                      <a:pt x="856" y="142"/>
                    </a:lnTo>
                    <a:lnTo>
                      <a:pt x="856" y="141"/>
                    </a:lnTo>
                    <a:lnTo>
                      <a:pt x="856" y="140"/>
                    </a:lnTo>
                    <a:lnTo>
                      <a:pt x="856" y="139"/>
                    </a:lnTo>
                    <a:lnTo>
                      <a:pt x="856" y="138"/>
                    </a:lnTo>
                    <a:lnTo>
                      <a:pt x="856" y="137"/>
                    </a:lnTo>
                    <a:lnTo>
                      <a:pt x="856" y="135"/>
                    </a:lnTo>
                    <a:lnTo>
                      <a:pt x="856" y="133"/>
                    </a:lnTo>
                    <a:lnTo>
                      <a:pt x="856" y="131"/>
                    </a:lnTo>
                    <a:lnTo>
                      <a:pt x="856" y="129"/>
                    </a:lnTo>
                    <a:lnTo>
                      <a:pt x="856" y="127"/>
                    </a:lnTo>
                    <a:lnTo>
                      <a:pt x="856" y="124"/>
                    </a:lnTo>
                    <a:lnTo>
                      <a:pt x="857" y="122"/>
                    </a:lnTo>
                    <a:lnTo>
                      <a:pt x="858" y="120"/>
                    </a:lnTo>
                    <a:lnTo>
                      <a:pt x="859" y="118"/>
                    </a:lnTo>
                    <a:lnTo>
                      <a:pt x="860" y="115"/>
                    </a:lnTo>
                    <a:lnTo>
                      <a:pt x="861" y="113"/>
                    </a:lnTo>
                    <a:lnTo>
                      <a:pt x="863" y="111"/>
                    </a:lnTo>
                    <a:lnTo>
                      <a:pt x="864" y="108"/>
                    </a:lnTo>
                    <a:lnTo>
                      <a:pt x="866" y="106"/>
                    </a:lnTo>
                    <a:lnTo>
                      <a:pt x="868" y="104"/>
                    </a:lnTo>
                    <a:lnTo>
                      <a:pt x="870" y="101"/>
                    </a:lnTo>
                    <a:lnTo>
                      <a:pt x="872" y="99"/>
                    </a:lnTo>
                    <a:lnTo>
                      <a:pt x="874" y="96"/>
                    </a:lnTo>
                    <a:lnTo>
                      <a:pt x="877" y="94"/>
                    </a:lnTo>
                    <a:lnTo>
                      <a:pt x="879" y="92"/>
                    </a:lnTo>
                    <a:lnTo>
                      <a:pt x="882" y="90"/>
                    </a:lnTo>
                    <a:lnTo>
                      <a:pt x="885" y="87"/>
                    </a:lnTo>
                    <a:lnTo>
                      <a:pt x="888" y="86"/>
                    </a:lnTo>
                    <a:lnTo>
                      <a:pt x="891" y="84"/>
                    </a:lnTo>
                    <a:lnTo>
                      <a:pt x="894" y="82"/>
                    </a:lnTo>
                    <a:lnTo>
                      <a:pt x="897" y="80"/>
                    </a:lnTo>
                    <a:lnTo>
                      <a:pt x="900" y="79"/>
                    </a:lnTo>
                    <a:lnTo>
                      <a:pt x="904" y="77"/>
                    </a:lnTo>
                    <a:lnTo>
                      <a:pt x="907" y="76"/>
                    </a:lnTo>
                    <a:lnTo>
                      <a:pt x="911" y="75"/>
                    </a:lnTo>
                    <a:lnTo>
                      <a:pt x="915" y="73"/>
                    </a:lnTo>
                    <a:lnTo>
                      <a:pt x="919" y="72"/>
                    </a:lnTo>
                    <a:lnTo>
                      <a:pt x="922" y="71"/>
                    </a:lnTo>
                    <a:lnTo>
                      <a:pt x="927" y="71"/>
                    </a:lnTo>
                    <a:lnTo>
                      <a:pt x="931" y="70"/>
                    </a:lnTo>
                    <a:lnTo>
                      <a:pt x="935" y="69"/>
                    </a:lnTo>
                    <a:lnTo>
                      <a:pt x="938" y="69"/>
                    </a:lnTo>
                    <a:lnTo>
                      <a:pt x="942" y="68"/>
                    </a:lnTo>
                    <a:lnTo>
                      <a:pt x="946" y="68"/>
                    </a:lnTo>
                    <a:lnTo>
                      <a:pt x="950" y="68"/>
                    </a:lnTo>
                    <a:lnTo>
                      <a:pt x="953" y="68"/>
                    </a:lnTo>
                    <a:lnTo>
                      <a:pt x="957" y="68"/>
                    </a:lnTo>
                    <a:lnTo>
                      <a:pt x="960" y="68"/>
                    </a:lnTo>
                    <a:lnTo>
                      <a:pt x="964" y="68"/>
                    </a:lnTo>
                    <a:lnTo>
                      <a:pt x="967" y="69"/>
                    </a:lnTo>
                    <a:lnTo>
                      <a:pt x="970" y="69"/>
                    </a:lnTo>
                    <a:lnTo>
                      <a:pt x="974" y="70"/>
                    </a:lnTo>
                    <a:lnTo>
                      <a:pt x="977" y="71"/>
                    </a:lnTo>
                    <a:lnTo>
                      <a:pt x="980" y="71"/>
                    </a:lnTo>
                    <a:lnTo>
                      <a:pt x="983" y="72"/>
                    </a:lnTo>
                    <a:lnTo>
                      <a:pt x="986" y="73"/>
                    </a:lnTo>
                    <a:lnTo>
                      <a:pt x="988" y="75"/>
                    </a:lnTo>
                    <a:lnTo>
                      <a:pt x="991" y="76"/>
                    </a:lnTo>
                    <a:lnTo>
                      <a:pt x="994" y="77"/>
                    </a:lnTo>
                    <a:lnTo>
                      <a:pt x="997" y="78"/>
                    </a:lnTo>
                    <a:lnTo>
                      <a:pt x="999" y="80"/>
                    </a:lnTo>
                    <a:lnTo>
                      <a:pt x="1002" y="81"/>
                    </a:lnTo>
                    <a:lnTo>
                      <a:pt x="1004" y="83"/>
                    </a:lnTo>
                    <a:lnTo>
                      <a:pt x="1007" y="84"/>
                    </a:lnTo>
                    <a:lnTo>
                      <a:pt x="1009" y="86"/>
                    </a:lnTo>
                    <a:lnTo>
                      <a:pt x="1012" y="88"/>
                    </a:lnTo>
                    <a:lnTo>
                      <a:pt x="1014" y="89"/>
                    </a:lnTo>
                    <a:lnTo>
                      <a:pt x="1017" y="91"/>
                    </a:lnTo>
                    <a:lnTo>
                      <a:pt x="1019" y="93"/>
                    </a:lnTo>
                    <a:lnTo>
                      <a:pt x="1021" y="95"/>
                    </a:lnTo>
                    <a:lnTo>
                      <a:pt x="1023" y="97"/>
                    </a:lnTo>
                    <a:lnTo>
                      <a:pt x="1025" y="99"/>
                    </a:lnTo>
                    <a:lnTo>
                      <a:pt x="1027" y="102"/>
                    </a:lnTo>
                    <a:lnTo>
                      <a:pt x="1029" y="104"/>
                    </a:lnTo>
                    <a:lnTo>
                      <a:pt x="1031" y="106"/>
                    </a:lnTo>
                    <a:lnTo>
                      <a:pt x="1033" y="108"/>
                    </a:lnTo>
                    <a:lnTo>
                      <a:pt x="1035" y="110"/>
                    </a:lnTo>
                    <a:lnTo>
                      <a:pt x="1037" y="112"/>
                    </a:lnTo>
                    <a:lnTo>
                      <a:pt x="1039" y="114"/>
                    </a:lnTo>
                    <a:lnTo>
                      <a:pt x="1041" y="116"/>
                    </a:lnTo>
                    <a:lnTo>
                      <a:pt x="1043" y="118"/>
                    </a:lnTo>
                    <a:lnTo>
                      <a:pt x="1045" y="119"/>
                    </a:lnTo>
                    <a:lnTo>
                      <a:pt x="1046" y="121"/>
                    </a:lnTo>
                    <a:lnTo>
                      <a:pt x="1048" y="123"/>
                    </a:lnTo>
                    <a:lnTo>
                      <a:pt x="1050" y="125"/>
                    </a:lnTo>
                    <a:lnTo>
                      <a:pt x="1051" y="127"/>
                    </a:lnTo>
                    <a:lnTo>
                      <a:pt x="1053" y="129"/>
                    </a:lnTo>
                    <a:lnTo>
                      <a:pt x="1054" y="130"/>
                    </a:lnTo>
                    <a:lnTo>
                      <a:pt x="1055" y="132"/>
                    </a:lnTo>
                    <a:lnTo>
                      <a:pt x="1056" y="133"/>
                    </a:lnTo>
                    <a:lnTo>
                      <a:pt x="1057" y="134"/>
                    </a:lnTo>
                    <a:lnTo>
                      <a:pt x="1057" y="135"/>
                    </a:lnTo>
                    <a:lnTo>
                      <a:pt x="1057" y="136"/>
                    </a:lnTo>
                    <a:lnTo>
                      <a:pt x="1057" y="137"/>
                    </a:lnTo>
                    <a:lnTo>
                      <a:pt x="1056" y="137"/>
                    </a:lnTo>
                    <a:lnTo>
                      <a:pt x="1055" y="137"/>
                    </a:lnTo>
                    <a:lnTo>
                      <a:pt x="1054" y="136"/>
                    </a:lnTo>
                    <a:lnTo>
                      <a:pt x="1053" y="136"/>
                    </a:lnTo>
                    <a:lnTo>
                      <a:pt x="1051" y="135"/>
                    </a:lnTo>
                    <a:lnTo>
                      <a:pt x="1049" y="134"/>
                    </a:lnTo>
                    <a:lnTo>
                      <a:pt x="1047" y="133"/>
                    </a:lnTo>
                    <a:lnTo>
                      <a:pt x="1044" y="132"/>
                    </a:lnTo>
                    <a:lnTo>
                      <a:pt x="1042" y="131"/>
                    </a:lnTo>
                    <a:lnTo>
                      <a:pt x="1039" y="130"/>
                    </a:lnTo>
                    <a:lnTo>
                      <a:pt x="1036" y="129"/>
                    </a:lnTo>
                    <a:lnTo>
                      <a:pt x="1034" y="128"/>
                    </a:lnTo>
                    <a:lnTo>
                      <a:pt x="1031" y="127"/>
                    </a:lnTo>
                    <a:lnTo>
                      <a:pt x="1028" y="126"/>
                    </a:lnTo>
                    <a:lnTo>
                      <a:pt x="1025" y="125"/>
                    </a:lnTo>
                    <a:lnTo>
                      <a:pt x="1023" y="125"/>
                    </a:lnTo>
                    <a:lnTo>
                      <a:pt x="1020" y="124"/>
                    </a:lnTo>
                    <a:lnTo>
                      <a:pt x="1017" y="124"/>
                    </a:lnTo>
                    <a:lnTo>
                      <a:pt x="1014" y="123"/>
                    </a:lnTo>
                    <a:lnTo>
                      <a:pt x="1011" y="123"/>
                    </a:lnTo>
                    <a:lnTo>
                      <a:pt x="1008" y="123"/>
                    </a:lnTo>
                    <a:lnTo>
                      <a:pt x="1006" y="123"/>
                    </a:lnTo>
                    <a:lnTo>
                      <a:pt x="1003" y="123"/>
                    </a:lnTo>
                    <a:lnTo>
                      <a:pt x="1000" y="123"/>
                    </a:lnTo>
                    <a:lnTo>
                      <a:pt x="997" y="123"/>
                    </a:lnTo>
                    <a:lnTo>
                      <a:pt x="995" y="124"/>
                    </a:lnTo>
                    <a:lnTo>
                      <a:pt x="993" y="124"/>
                    </a:lnTo>
                    <a:lnTo>
                      <a:pt x="991" y="124"/>
                    </a:lnTo>
                    <a:lnTo>
                      <a:pt x="990" y="124"/>
                    </a:lnTo>
                    <a:lnTo>
                      <a:pt x="989" y="124"/>
                    </a:lnTo>
                    <a:lnTo>
                      <a:pt x="988" y="124"/>
                    </a:lnTo>
                    <a:lnTo>
                      <a:pt x="989" y="124"/>
                    </a:lnTo>
                    <a:lnTo>
                      <a:pt x="990" y="124"/>
                    </a:lnTo>
                    <a:lnTo>
                      <a:pt x="991" y="124"/>
                    </a:lnTo>
                    <a:lnTo>
                      <a:pt x="993" y="124"/>
                    </a:lnTo>
                    <a:lnTo>
                      <a:pt x="995" y="124"/>
                    </a:lnTo>
                    <a:lnTo>
                      <a:pt x="997" y="123"/>
                    </a:lnTo>
                    <a:lnTo>
                      <a:pt x="1000" y="123"/>
                    </a:lnTo>
                    <a:lnTo>
                      <a:pt x="1003" y="123"/>
                    </a:lnTo>
                    <a:lnTo>
                      <a:pt x="1006" y="123"/>
                    </a:lnTo>
                    <a:lnTo>
                      <a:pt x="1008" y="123"/>
                    </a:lnTo>
                    <a:lnTo>
                      <a:pt x="1011" y="123"/>
                    </a:lnTo>
                    <a:lnTo>
                      <a:pt x="1014" y="123"/>
                    </a:lnTo>
                    <a:lnTo>
                      <a:pt x="1017" y="124"/>
                    </a:lnTo>
                    <a:lnTo>
                      <a:pt x="1020" y="124"/>
                    </a:lnTo>
                    <a:lnTo>
                      <a:pt x="1023" y="125"/>
                    </a:lnTo>
                    <a:lnTo>
                      <a:pt x="1025" y="125"/>
                    </a:lnTo>
                    <a:lnTo>
                      <a:pt x="1028" y="126"/>
                    </a:lnTo>
                    <a:lnTo>
                      <a:pt x="1031" y="127"/>
                    </a:lnTo>
                    <a:lnTo>
                      <a:pt x="1034" y="128"/>
                    </a:lnTo>
                    <a:lnTo>
                      <a:pt x="1036" y="129"/>
                    </a:lnTo>
                    <a:lnTo>
                      <a:pt x="1039" y="130"/>
                    </a:lnTo>
                    <a:lnTo>
                      <a:pt x="1042" y="131"/>
                    </a:lnTo>
                    <a:lnTo>
                      <a:pt x="1044" y="132"/>
                    </a:lnTo>
                    <a:lnTo>
                      <a:pt x="1047" y="134"/>
                    </a:lnTo>
                    <a:lnTo>
                      <a:pt x="1049" y="135"/>
                    </a:lnTo>
                    <a:lnTo>
                      <a:pt x="1052" y="136"/>
                    </a:lnTo>
                    <a:lnTo>
                      <a:pt x="1055" y="138"/>
                    </a:lnTo>
                    <a:lnTo>
                      <a:pt x="1057" y="139"/>
                    </a:lnTo>
                    <a:lnTo>
                      <a:pt x="1060" y="141"/>
                    </a:lnTo>
                    <a:lnTo>
                      <a:pt x="1062" y="142"/>
                    </a:lnTo>
                    <a:lnTo>
                      <a:pt x="1065" y="144"/>
                    </a:lnTo>
                    <a:lnTo>
                      <a:pt x="1068" y="145"/>
                    </a:lnTo>
                    <a:lnTo>
                      <a:pt x="1070" y="147"/>
                    </a:lnTo>
                    <a:lnTo>
                      <a:pt x="1073" y="148"/>
                    </a:lnTo>
                    <a:lnTo>
                      <a:pt x="1075" y="150"/>
                    </a:lnTo>
                    <a:lnTo>
                      <a:pt x="1078" y="151"/>
                    </a:lnTo>
                    <a:lnTo>
                      <a:pt x="1080" y="153"/>
                    </a:lnTo>
                    <a:lnTo>
                      <a:pt x="1083" y="155"/>
                    </a:lnTo>
                    <a:lnTo>
                      <a:pt x="1086" y="156"/>
                    </a:lnTo>
                    <a:lnTo>
                      <a:pt x="1088" y="158"/>
                    </a:lnTo>
                    <a:lnTo>
                      <a:pt x="1091" y="160"/>
                    </a:lnTo>
                    <a:lnTo>
                      <a:pt x="1093" y="162"/>
                    </a:lnTo>
                    <a:lnTo>
                      <a:pt x="1096" y="165"/>
                    </a:lnTo>
                    <a:lnTo>
                      <a:pt x="1098" y="167"/>
                    </a:lnTo>
                    <a:lnTo>
                      <a:pt x="1101" y="170"/>
                    </a:lnTo>
                    <a:lnTo>
                      <a:pt x="1103" y="173"/>
                    </a:lnTo>
                    <a:lnTo>
                      <a:pt x="1105" y="177"/>
                    </a:lnTo>
                    <a:lnTo>
                      <a:pt x="1108" y="180"/>
                    </a:lnTo>
                    <a:lnTo>
                      <a:pt x="1110" y="184"/>
                    </a:lnTo>
                    <a:lnTo>
                      <a:pt x="1113" y="188"/>
                    </a:lnTo>
                    <a:lnTo>
                      <a:pt x="1115" y="192"/>
                    </a:lnTo>
                    <a:lnTo>
                      <a:pt x="1117" y="196"/>
                    </a:lnTo>
                    <a:lnTo>
                      <a:pt x="1120" y="201"/>
                    </a:lnTo>
                    <a:lnTo>
                      <a:pt x="1122" y="206"/>
                    </a:lnTo>
                    <a:lnTo>
                      <a:pt x="1125" y="211"/>
                    </a:lnTo>
                    <a:lnTo>
                      <a:pt x="1127" y="216"/>
                    </a:lnTo>
                    <a:lnTo>
                      <a:pt x="1129" y="221"/>
                    </a:lnTo>
                    <a:lnTo>
                      <a:pt x="1131" y="227"/>
                    </a:lnTo>
                    <a:lnTo>
                      <a:pt x="1133" y="232"/>
                    </a:lnTo>
                    <a:lnTo>
                      <a:pt x="1135" y="237"/>
                    </a:lnTo>
                    <a:lnTo>
                      <a:pt x="1136" y="243"/>
                    </a:lnTo>
                    <a:lnTo>
                      <a:pt x="1138" y="249"/>
                    </a:lnTo>
                    <a:lnTo>
                      <a:pt x="1140" y="254"/>
                    </a:lnTo>
                    <a:lnTo>
                      <a:pt x="1141" y="260"/>
                    </a:lnTo>
                    <a:lnTo>
                      <a:pt x="1142" y="266"/>
                    </a:lnTo>
                    <a:lnTo>
                      <a:pt x="1143" y="272"/>
                    </a:lnTo>
                    <a:lnTo>
                      <a:pt x="1144" y="278"/>
                    </a:lnTo>
                    <a:lnTo>
                      <a:pt x="1145" y="284"/>
                    </a:lnTo>
                    <a:lnTo>
                      <a:pt x="1146" y="290"/>
                    </a:lnTo>
                    <a:lnTo>
                      <a:pt x="1147" y="297"/>
                    </a:lnTo>
                    <a:lnTo>
                      <a:pt x="1147" y="303"/>
                    </a:lnTo>
                    <a:lnTo>
                      <a:pt x="1148" y="309"/>
                    </a:lnTo>
                    <a:lnTo>
                      <a:pt x="1148" y="315"/>
                    </a:lnTo>
                    <a:lnTo>
                      <a:pt x="1148" y="321"/>
                    </a:lnTo>
                    <a:lnTo>
                      <a:pt x="1148" y="328"/>
                    </a:lnTo>
                    <a:lnTo>
                      <a:pt x="1148" y="333"/>
                    </a:lnTo>
                    <a:lnTo>
                      <a:pt x="1147" y="339"/>
                    </a:lnTo>
                    <a:lnTo>
                      <a:pt x="1147" y="345"/>
                    </a:lnTo>
                    <a:lnTo>
                      <a:pt x="1146" y="351"/>
                    </a:lnTo>
                    <a:lnTo>
                      <a:pt x="1145" y="356"/>
                    </a:lnTo>
                    <a:lnTo>
                      <a:pt x="1144" y="362"/>
                    </a:lnTo>
                    <a:lnTo>
                      <a:pt x="1143" y="367"/>
                    </a:lnTo>
                    <a:lnTo>
                      <a:pt x="1142" y="372"/>
                    </a:lnTo>
                    <a:lnTo>
                      <a:pt x="1141" y="377"/>
                    </a:lnTo>
                    <a:lnTo>
                      <a:pt x="1139" y="382"/>
                    </a:lnTo>
                    <a:lnTo>
                      <a:pt x="1137" y="387"/>
                    </a:lnTo>
                    <a:lnTo>
                      <a:pt x="1135" y="392"/>
                    </a:lnTo>
                    <a:lnTo>
                      <a:pt x="1133" y="397"/>
                    </a:lnTo>
                    <a:lnTo>
                      <a:pt x="1131" y="401"/>
                    </a:lnTo>
                    <a:lnTo>
                      <a:pt x="1129" y="406"/>
                    </a:lnTo>
                    <a:lnTo>
                      <a:pt x="1127" y="410"/>
                    </a:lnTo>
                    <a:lnTo>
                      <a:pt x="1125" y="414"/>
                    </a:lnTo>
                    <a:lnTo>
                      <a:pt x="1123" y="418"/>
                    </a:lnTo>
                    <a:lnTo>
                      <a:pt x="1121" y="422"/>
                    </a:lnTo>
                    <a:lnTo>
                      <a:pt x="1118" y="426"/>
                    </a:lnTo>
                    <a:lnTo>
                      <a:pt x="1116" y="429"/>
                    </a:lnTo>
                    <a:lnTo>
                      <a:pt x="1114" y="433"/>
                    </a:lnTo>
                    <a:lnTo>
                      <a:pt x="1111" y="436"/>
                    </a:lnTo>
                    <a:lnTo>
                      <a:pt x="1109" y="439"/>
                    </a:lnTo>
                    <a:lnTo>
                      <a:pt x="1106" y="442"/>
                    </a:lnTo>
                    <a:lnTo>
                      <a:pt x="1104" y="445"/>
                    </a:lnTo>
                    <a:lnTo>
                      <a:pt x="1101" y="448"/>
                    </a:lnTo>
                    <a:lnTo>
                      <a:pt x="1099" y="450"/>
                    </a:lnTo>
                    <a:close/>
                  </a:path>
                </a:pathLst>
              </a:custGeom>
              <a:solidFill>
                <a:srgbClr val="EEEEEE"/>
              </a:solidFill>
              <a:ln w="0" cap="flat">
                <a:solidFill>
                  <a:srgbClr val="000000"/>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pSp>
            <p:nvGrpSpPr>
              <p:cNvPr id="89099" name="Group 248"/>
              <p:cNvGrpSpPr>
                <a:grpSpLocks/>
              </p:cNvGrpSpPr>
              <p:nvPr/>
            </p:nvGrpSpPr>
            <p:grpSpPr bwMode="auto">
              <a:xfrm>
                <a:off x="2576" y="2996"/>
                <a:ext cx="396" cy="216"/>
                <a:chOff x="2576" y="2996"/>
                <a:chExt cx="396" cy="216"/>
              </a:xfrm>
            </p:grpSpPr>
            <p:sp>
              <p:nvSpPr>
                <p:cNvPr id="89100" name="Oval 249"/>
                <p:cNvSpPr>
                  <a:spLocks noChangeArrowheads="1"/>
                </p:cNvSpPr>
                <p:nvPr/>
              </p:nvSpPr>
              <p:spPr bwMode="auto">
                <a:xfrm>
                  <a:off x="2792" y="2996"/>
                  <a:ext cx="180" cy="72"/>
                </a:xfrm>
                <a:prstGeom prst="ellipse">
                  <a:avLst/>
                </a:prstGeom>
                <a:solidFill>
                  <a:srgbClr val="EEEEEE"/>
                </a:solidFill>
                <a:ln w="0">
                  <a:solidFill>
                    <a:srgbClr val="0000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89101" name="Oval 250"/>
                <p:cNvSpPr>
                  <a:spLocks noChangeArrowheads="1"/>
                </p:cNvSpPr>
                <p:nvPr/>
              </p:nvSpPr>
              <p:spPr bwMode="auto">
                <a:xfrm>
                  <a:off x="2684" y="3104"/>
                  <a:ext cx="144" cy="36"/>
                </a:xfrm>
                <a:prstGeom prst="ellipse">
                  <a:avLst/>
                </a:prstGeom>
                <a:solidFill>
                  <a:srgbClr val="EEEEEE"/>
                </a:solidFill>
                <a:ln w="0">
                  <a:solidFill>
                    <a:srgbClr val="0000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89102" name="Oval 251"/>
                <p:cNvSpPr>
                  <a:spLocks noChangeArrowheads="1"/>
                </p:cNvSpPr>
                <p:nvPr/>
              </p:nvSpPr>
              <p:spPr bwMode="auto">
                <a:xfrm>
                  <a:off x="2576" y="3176"/>
                  <a:ext cx="108" cy="36"/>
                </a:xfrm>
                <a:prstGeom prst="ellipse">
                  <a:avLst/>
                </a:prstGeom>
                <a:solidFill>
                  <a:srgbClr val="EEEEEE"/>
                </a:solidFill>
                <a:ln w="0">
                  <a:solidFill>
                    <a:srgbClr val="000000"/>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pSp>
        </p:grpSp>
        <p:sp>
          <p:nvSpPr>
            <p:cNvPr id="89097" name="矩形 2"/>
            <p:cNvSpPr>
              <a:spLocks noChangeArrowheads="1"/>
            </p:cNvSpPr>
            <p:nvPr/>
          </p:nvSpPr>
          <p:spPr bwMode="auto">
            <a:xfrm>
              <a:off x="5979437" y="3103041"/>
              <a:ext cx="1911350"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a:solidFill>
                    <a:srgbClr val="3333FF"/>
                  </a:solidFill>
                  <a:latin typeface="华文新魏" pitchFamily="2" charset="-122"/>
                  <a:ea typeface="华文新魏" pitchFamily="2" charset="-122"/>
                </a:rPr>
                <a:t>关键件、重要件是在研制阶段的初期确定的</a:t>
              </a:r>
            </a:p>
          </p:txBody>
        </p:sp>
      </p:gr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工序质量检验的形式和内容</a:t>
            </a:r>
          </a:p>
        </p:txBody>
      </p:sp>
      <p:sp>
        <p:nvSpPr>
          <p:cNvPr id="9011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011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011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90118" name="矩形 1"/>
          <p:cNvSpPr>
            <a:spLocks noChangeArrowheads="1"/>
          </p:cNvSpPr>
          <p:nvPr/>
        </p:nvSpPr>
        <p:spPr bwMode="auto">
          <a:xfrm>
            <a:off x="533400" y="1219200"/>
            <a:ext cx="8077200" cy="4794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关键特性、重要特性、关键工序的质量检验</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900" dirty="0">
              <a:solidFill>
                <a:srgbClr val="3333FF"/>
              </a:solidFill>
              <a:latin typeface="华文新魏" pitchFamily="2" charset="-122"/>
              <a:ea typeface="华文新魏" pitchFamily="2" charset="-122"/>
            </a:endParaRPr>
          </a:p>
          <a:p>
            <a:pPr lvl="1" indent="-171450">
              <a:lnSpc>
                <a:spcPct val="150000"/>
              </a:lnSpc>
              <a:buFont typeface="Wingdings" pitchFamily="2" charset="2"/>
              <a:buChar char="Ø"/>
            </a:pPr>
            <a:endParaRPr lang="en-US" altLang="zh-CN" sz="700" dirty="0">
              <a:latin typeface="微软雅黑" pitchFamily="34" charset="-122"/>
              <a:ea typeface="微软雅黑" pitchFamily="34" charset="-122"/>
            </a:endParaRPr>
          </a:p>
          <a:p>
            <a:pPr lvl="1" indent="-171450">
              <a:lnSpc>
                <a:spcPct val="150000"/>
              </a:lnSpc>
              <a:buFont typeface="Wingdings" pitchFamily="2" charset="2"/>
              <a:buChar char="Ø"/>
            </a:pPr>
            <a:r>
              <a:rPr lang="zh-CN" altLang="en-US" sz="2000" u="sng" dirty="0">
                <a:latin typeface="微软雅黑" pitchFamily="34" charset="-122"/>
                <a:ea typeface="微软雅黑" pitchFamily="34" charset="-122"/>
              </a:rPr>
              <a:t>对关、重件，关键工序的重点控制包括：</a:t>
            </a:r>
            <a:endParaRPr lang="en-US" altLang="zh-CN" sz="2000" u="sng" dirty="0">
              <a:latin typeface="微软雅黑" pitchFamily="34" charset="-122"/>
              <a:ea typeface="微软雅黑" pitchFamily="34" charset="-122"/>
            </a:endParaRPr>
          </a:p>
          <a:p>
            <a:pPr lvl="1" indent="-171450">
              <a:lnSpc>
                <a:spcPct val="150000"/>
              </a:lnSpc>
              <a:buFont typeface="Wingdings" pitchFamily="2" charset="2"/>
              <a:buChar char="Ø"/>
            </a:pPr>
            <a:endParaRPr lang="zh-CN" altLang="en-US" sz="900" u="sng" dirty="0">
              <a:latin typeface="微软雅黑" pitchFamily="34" charset="-122"/>
              <a:ea typeface="微软雅黑" pitchFamily="34" charset="-122"/>
            </a:endParaRPr>
          </a:p>
          <a:p>
            <a:pPr marL="1200150" lvl="2" indent="-457200">
              <a:lnSpc>
                <a:spcPct val="150000"/>
              </a:lnSpc>
              <a:buFont typeface="Arial" charset="0"/>
              <a:buAutoNum type="alphaLcParenR"/>
            </a:pPr>
            <a:r>
              <a:rPr lang="zh-CN" altLang="en-US" sz="2000" b="1" dirty="0">
                <a:solidFill>
                  <a:srgbClr val="FF0000"/>
                </a:solidFill>
                <a:latin typeface="微软雅黑" pitchFamily="34" charset="-122"/>
                <a:ea typeface="微软雅黑" pitchFamily="34" charset="-122"/>
              </a:rPr>
              <a:t>百分之百</a:t>
            </a:r>
            <a:r>
              <a:rPr lang="zh-CN" altLang="en-US" sz="2000" u="sng" dirty="0">
                <a:latin typeface="微软雅黑" pitchFamily="34" charset="-122"/>
                <a:ea typeface="微软雅黑" pitchFamily="34" charset="-122"/>
              </a:rPr>
              <a:t>的检验；</a:t>
            </a:r>
          </a:p>
          <a:p>
            <a:pPr marL="1200150" lvl="2" indent="-457200">
              <a:lnSpc>
                <a:spcPct val="150000"/>
              </a:lnSpc>
              <a:buFont typeface="Arial" charset="0"/>
              <a:buAutoNum type="alphaLcParenR"/>
            </a:pPr>
            <a:r>
              <a:rPr lang="zh-CN" altLang="en-US" sz="2000" u="sng" dirty="0">
                <a:latin typeface="微软雅黑" pitchFamily="34" charset="-122"/>
                <a:ea typeface="微软雅黑" pitchFamily="34" charset="-122"/>
              </a:rPr>
              <a:t>对工序质量采用统计质量控制</a:t>
            </a:r>
            <a:r>
              <a:rPr lang="en-US" altLang="zh-CN" sz="2000" u="sng" dirty="0">
                <a:latin typeface="微软雅黑" pitchFamily="34" charset="-122"/>
                <a:ea typeface="微软雅黑" pitchFamily="34" charset="-122"/>
              </a:rPr>
              <a:t>(SPC)</a:t>
            </a:r>
            <a:r>
              <a:rPr lang="zh-CN" altLang="en-US" sz="2000" u="sng" dirty="0">
                <a:latin typeface="微软雅黑" pitchFamily="34" charset="-122"/>
                <a:ea typeface="微软雅黑" pitchFamily="34" charset="-122"/>
              </a:rPr>
              <a:t>；</a:t>
            </a:r>
            <a:endParaRPr lang="en-US" altLang="zh-CN" sz="2000" u="sng" dirty="0">
              <a:latin typeface="微软雅黑" pitchFamily="34" charset="-122"/>
              <a:ea typeface="微软雅黑" pitchFamily="34" charset="-122"/>
            </a:endParaRPr>
          </a:p>
          <a:p>
            <a:pPr marL="1200150" lvl="2" indent="-457200">
              <a:lnSpc>
                <a:spcPct val="150000"/>
              </a:lnSpc>
              <a:buFont typeface="Arial" charset="0"/>
              <a:buAutoNum type="alphaLcParenR"/>
            </a:pPr>
            <a:r>
              <a:rPr lang="zh-CN" altLang="en-US" sz="2000" u="sng" dirty="0">
                <a:latin typeface="微软雅黑" pitchFamily="34" charset="-122"/>
                <a:ea typeface="微软雅黑" pitchFamily="34" charset="-122"/>
              </a:rPr>
              <a:t>建立详细的质量</a:t>
            </a:r>
            <a:r>
              <a:rPr lang="zh-CN" altLang="en-US" sz="2000" b="1" dirty="0">
                <a:solidFill>
                  <a:srgbClr val="FF0000"/>
                </a:solidFill>
                <a:latin typeface="微软雅黑" pitchFamily="34" charset="-122"/>
                <a:ea typeface="微软雅黑" pitchFamily="34" charset="-122"/>
              </a:rPr>
              <a:t>记录</a:t>
            </a:r>
            <a:r>
              <a:rPr lang="zh-CN" altLang="en-US" sz="2000" u="sng" dirty="0">
                <a:latin typeface="微软雅黑" pitchFamily="34" charset="-122"/>
                <a:ea typeface="微软雅黑" pitchFamily="34" charset="-122"/>
              </a:rPr>
              <a:t>，保证出现质量问题后</a:t>
            </a:r>
            <a:r>
              <a:rPr lang="zh-CN" altLang="en-US" sz="2000" b="1" dirty="0">
                <a:solidFill>
                  <a:srgbClr val="FF0000"/>
                </a:solidFill>
                <a:latin typeface="微软雅黑" pitchFamily="34" charset="-122"/>
                <a:ea typeface="微软雅黑" pitchFamily="34" charset="-122"/>
              </a:rPr>
              <a:t>可追溯性</a:t>
            </a:r>
            <a:r>
              <a:rPr lang="zh-CN" altLang="en-US" sz="2000" u="sng" dirty="0">
                <a:latin typeface="微软雅黑" pitchFamily="34" charset="-122"/>
                <a:ea typeface="微软雅黑" pitchFamily="34" charset="-122"/>
              </a:rPr>
              <a:t>；</a:t>
            </a:r>
          </a:p>
          <a:p>
            <a:pPr marL="1200150" lvl="2" indent="-457200">
              <a:lnSpc>
                <a:spcPct val="150000"/>
              </a:lnSpc>
              <a:buFont typeface="Arial" charset="0"/>
              <a:buAutoNum type="alphaLcParenR"/>
            </a:pPr>
            <a:r>
              <a:rPr lang="zh-CN" altLang="en-US" sz="2000" u="sng" dirty="0">
                <a:latin typeface="微软雅黑" pitchFamily="34" charset="-122"/>
                <a:ea typeface="微软雅黑" pitchFamily="34" charset="-122"/>
              </a:rPr>
              <a:t>严格</a:t>
            </a:r>
            <a:r>
              <a:rPr lang="zh-CN" altLang="en-US" sz="2000" b="1" dirty="0">
                <a:solidFill>
                  <a:srgbClr val="FF0000"/>
                </a:solidFill>
                <a:latin typeface="微软雅黑" pitchFamily="34" charset="-122"/>
                <a:ea typeface="微软雅黑" pitchFamily="34" charset="-122"/>
              </a:rPr>
              <a:t>不合格品</a:t>
            </a:r>
            <a:r>
              <a:rPr lang="zh-CN" altLang="en-US" sz="2000" u="sng" dirty="0">
                <a:latin typeface="微软雅黑" pitchFamily="34" charset="-122"/>
                <a:ea typeface="微软雅黑" pitchFamily="34" charset="-122"/>
              </a:rPr>
              <a:t>的处理、</a:t>
            </a:r>
            <a:r>
              <a:rPr lang="zh-CN" altLang="en-US" sz="2000" b="1" dirty="0">
                <a:solidFill>
                  <a:srgbClr val="FF0000"/>
                </a:solidFill>
                <a:latin typeface="微软雅黑" pitchFamily="34" charset="-122"/>
                <a:ea typeface="微软雅黑" pitchFamily="34" charset="-122"/>
              </a:rPr>
              <a:t>隔离</a:t>
            </a:r>
            <a:r>
              <a:rPr lang="zh-CN" altLang="en-US" sz="2000" u="sng" dirty="0">
                <a:latin typeface="微软雅黑" pitchFamily="34" charset="-122"/>
                <a:ea typeface="微软雅黑" pitchFamily="34" charset="-122"/>
              </a:rPr>
              <a:t>；</a:t>
            </a:r>
            <a:endParaRPr lang="en-US" altLang="zh-CN" sz="2000" u="sng" dirty="0">
              <a:latin typeface="微软雅黑" pitchFamily="34" charset="-122"/>
              <a:ea typeface="微软雅黑" pitchFamily="34" charset="-122"/>
            </a:endParaRPr>
          </a:p>
          <a:p>
            <a:pPr marL="1200150" lvl="2" indent="-457200">
              <a:lnSpc>
                <a:spcPct val="150000"/>
              </a:lnSpc>
              <a:buFont typeface="Arial" charset="0"/>
              <a:buAutoNum type="alphaLcParenR"/>
            </a:pPr>
            <a:r>
              <a:rPr lang="zh-CN" altLang="en-US" sz="2000" u="sng" dirty="0">
                <a:latin typeface="微软雅黑" pitchFamily="34" charset="-122"/>
                <a:ea typeface="微软雅黑" pitchFamily="34" charset="-122"/>
              </a:rPr>
              <a:t>清晰</a:t>
            </a:r>
            <a:r>
              <a:rPr lang="zh-CN" altLang="en-US" sz="2000" b="1" dirty="0">
                <a:solidFill>
                  <a:srgbClr val="FF0000"/>
                </a:solidFill>
                <a:latin typeface="微软雅黑" pitchFamily="34" charset="-122"/>
                <a:ea typeface="微软雅黑" pitchFamily="34" charset="-122"/>
              </a:rPr>
              <a:t>醒目</a:t>
            </a:r>
            <a:r>
              <a:rPr lang="zh-CN" altLang="en-US" sz="2000" u="sng" dirty="0">
                <a:latin typeface="微软雅黑" pitchFamily="34" charset="-122"/>
                <a:ea typeface="微软雅黑" pitchFamily="34" charset="-122"/>
              </a:rPr>
              <a:t>的质量</a:t>
            </a:r>
            <a:r>
              <a:rPr lang="zh-CN" altLang="en-US" sz="2000" b="1" dirty="0">
                <a:solidFill>
                  <a:srgbClr val="FF0000"/>
                </a:solidFill>
                <a:latin typeface="微软雅黑" pitchFamily="34" charset="-122"/>
                <a:ea typeface="微软雅黑" pitchFamily="34" charset="-122"/>
              </a:rPr>
              <a:t>标识</a:t>
            </a:r>
            <a:r>
              <a:rPr lang="zh-CN" altLang="en-US" sz="2000" u="sng" dirty="0">
                <a:latin typeface="微软雅黑" pitchFamily="34" charset="-122"/>
                <a:ea typeface="微软雅黑" pitchFamily="34" charset="-122"/>
              </a:rPr>
              <a:t>；</a:t>
            </a:r>
            <a:endParaRPr lang="en-US" altLang="zh-CN" sz="2000" u="sng" dirty="0">
              <a:latin typeface="微软雅黑" pitchFamily="34" charset="-122"/>
              <a:ea typeface="微软雅黑" pitchFamily="34" charset="-122"/>
            </a:endParaRPr>
          </a:p>
          <a:p>
            <a:pPr marL="1200150" lvl="2" indent="-457200">
              <a:lnSpc>
                <a:spcPct val="150000"/>
              </a:lnSpc>
              <a:buFont typeface="Arial" charset="0"/>
              <a:buAutoNum type="alphaLcParenR"/>
            </a:pPr>
            <a:r>
              <a:rPr lang="zh-CN" altLang="en-US" sz="2000" u="sng" dirty="0">
                <a:latin typeface="微软雅黑" pitchFamily="34" charset="-122"/>
                <a:ea typeface="微软雅黑" pitchFamily="34" charset="-122"/>
              </a:rPr>
              <a:t>对关键工序</a:t>
            </a:r>
            <a:r>
              <a:rPr lang="zh-CN" altLang="en-US" sz="2000" b="1" dirty="0">
                <a:solidFill>
                  <a:srgbClr val="FF0000"/>
                </a:solidFill>
                <a:latin typeface="微软雅黑" pitchFamily="34" charset="-122"/>
                <a:ea typeface="微软雅黑" pitchFamily="34" charset="-122"/>
              </a:rPr>
              <a:t>限额发料</a:t>
            </a:r>
            <a:r>
              <a:rPr lang="zh-CN" altLang="en-US" sz="2000" u="sng" dirty="0">
                <a:latin typeface="微软雅黑" pitchFamily="34" charset="-122"/>
                <a:ea typeface="微软雅黑" pitchFamily="34" charset="-122"/>
              </a:rPr>
              <a:t>，发料及用料数应相符；</a:t>
            </a:r>
            <a:endParaRPr lang="en-US" altLang="zh-CN" sz="2000" u="sng" dirty="0">
              <a:latin typeface="微软雅黑" pitchFamily="34" charset="-122"/>
              <a:ea typeface="微软雅黑" pitchFamily="34" charset="-122"/>
            </a:endParaRPr>
          </a:p>
          <a:p>
            <a:pPr marL="1200150" lvl="2" indent="-457200">
              <a:lnSpc>
                <a:spcPct val="150000"/>
              </a:lnSpc>
              <a:buFont typeface="Arial" charset="0"/>
              <a:buAutoNum type="alphaLcParenR"/>
            </a:pPr>
            <a:r>
              <a:rPr lang="zh-CN" altLang="en-US" sz="2000" u="sng" dirty="0">
                <a:latin typeface="微软雅黑" pitchFamily="34" charset="-122"/>
                <a:ea typeface="微软雅黑" pitchFamily="34" charset="-122"/>
              </a:rPr>
              <a:t>实行严格的</a:t>
            </a:r>
            <a:r>
              <a:rPr lang="zh-CN" altLang="en-US" sz="2000" b="1" dirty="0">
                <a:solidFill>
                  <a:srgbClr val="FF0000"/>
                </a:solidFill>
                <a:latin typeface="微软雅黑" pitchFamily="34" charset="-122"/>
                <a:ea typeface="微软雅黑" pitchFamily="34" charset="-122"/>
              </a:rPr>
              <a:t>批次管理。</a:t>
            </a:r>
            <a:endParaRPr lang="en-US" altLang="zh-CN" sz="2000" b="1" dirty="0">
              <a:solidFill>
                <a:srgbClr val="FF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5562600" cy="792162"/>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zh-CN" altLang="en-US" smtClean="0">
                <a:solidFill>
                  <a:schemeClr val="accent2"/>
                </a:solidFill>
                <a:latin typeface="华文新魏" pitchFamily="2" charset="-122"/>
                <a:ea typeface="华文新魏" pitchFamily="2" charset="-122"/>
              </a:rPr>
              <a:t>概念与术语</a:t>
            </a:r>
          </a:p>
        </p:txBody>
      </p:sp>
      <p:sp>
        <p:nvSpPr>
          <p:cNvPr id="4" name="内容占位符 2"/>
          <p:cNvSpPr>
            <a:spLocks noGrp="1"/>
          </p:cNvSpPr>
          <p:nvPr>
            <p:ph idx="1"/>
          </p:nvPr>
        </p:nvSpPr>
        <p:spPr>
          <a:xfrm>
            <a:off x="-76200" y="1066800"/>
            <a:ext cx="8610600" cy="5211763"/>
          </a:xfrm>
        </p:spPr>
        <p:txBody>
          <a:bodyPr/>
          <a:lstStyle/>
          <a:p>
            <a:pPr marL="685800" lvl="2" defTabSz="1200150" eaLnBrk="1" hangingPunct="1">
              <a:lnSpc>
                <a:spcPct val="90000"/>
              </a:lnSpc>
              <a:spcAft>
                <a:spcPct val="15000"/>
              </a:spcAft>
              <a:buFontTx/>
              <a:buChar char="••"/>
              <a:defRPr/>
            </a:pPr>
            <a:endParaRPr lang="en-US" altLang="zh-CN" b="1" kern="1200" dirty="0" smtClean="0">
              <a:solidFill>
                <a:srgbClr val="3333FF"/>
              </a:solidFill>
            </a:endParaRPr>
          </a:p>
          <a:p>
            <a:pPr marL="685800" lvl="2" defTabSz="1200150" eaLnBrk="1" hangingPunct="1">
              <a:lnSpc>
                <a:spcPct val="90000"/>
              </a:lnSpc>
              <a:spcAft>
                <a:spcPct val="15000"/>
              </a:spcAft>
              <a:buFontTx/>
              <a:buChar char="••"/>
              <a:defRPr/>
            </a:pPr>
            <a:r>
              <a:rPr lang="zh-CN" altLang="en-US" sz="3200" kern="1200" dirty="0" smtClean="0">
                <a:solidFill>
                  <a:srgbClr val="3333FF"/>
                </a:solidFill>
                <a:latin typeface="微软雅黑" pitchFamily="34" charset="-122"/>
                <a:ea typeface="微软雅黑" pitchFamily="34" charset="-122"/>
              </a:rPr>
              <a:t>不合格分类</a:t>
            </a:r>
          </a:p>
          <a:p>
            <a:pPr marL="1143000" lvl="3" defTabSz="1200150" eaLnBrk="1" hangingPunct="1">
              <a:lnSpc>
                <a:spcPct val="90000"/>
              </a:lnSpc>
              <a:spcAft>
                <a:spcPct val="15000"/>
              </a:spcAft>
              <a:buFontTx/>
              <a:buChar char="••"/>
              <a:defRPr/>
            </a:pPr>
            <a:r>
              <a:rPr lang="zh-CN" altLang="en-US" sz="2800" dirty="0" smtClean="0">
                <a:latin typeface="微软雅黑" pitchFamily="34" charset="-122"/>
                <a:ea typeface="微软雅黑" pitchFamily="34" charset="-122"/>
              </a:rPr>
              <a:t>按不合格的严重程度，分为</a:t>
            </a:r>
            <a:endParaRPr lang="en-US" altLang="zh-CN" sz="28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严重不合格</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与产品执行规定的功能相关的不合格；</a:t>
            </a:r>
            <a:endParaRPr lang="en-US" altLang="zh-CN" sz="24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一般不合格</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严重不合格以外的不合格。</a:t>
            </a:r>
          </a:p>
          <a:p>
            <a:pPr marL="1143000" lvl="3" defTabSz="1200150" eaLnBrk="1" hangingPunct="1">
              <a:lnSpc>
                <a:spcPct val="90000"/>
              </a:lnSpc>
              <a:spcAft>
                <a:spcPct val="15000"/>
              </a:spcAft>
              <a:buFontTx/>
              <a:buChar char="••"/>
              <a:defRPr/>
            </a:pPr>
            <a:r>
              <a:rPr lang="zh-CN" altLang="en-US" sz="2800" dirty="0" smtClean="0">
                <a:latin typeface="微软雅黑" pitchFamily="34" charset="-122"/>
                <a:ea typeface="微软雅黑" pitchFamily="34" charset="-122"/>
              </a:rPr>
              <a:t>按不合格发生原因，可分为</a:t>
            </a:r>
            <a:endParaRPr lang="en-US" altLang="zh-CN" sz="2800" dirty="0" smtClean="0">
              <a:latin typeface="微软雅黑" pitchFamily="34" charset="-122"/>
              <a:ea typeface="微软雅黑" pitchFamily="34" charset="-122"/>
            </a:endParaRPr>
          </a:p>
          <a:p>
            <a:pPr marL="1600200" lvl="4" defTabSz="1200150" eaLnBrk="1" hangingPunct="1">
              <a:lnSpc>
                <a:spcPct val="90000"/>
              </a:lnSpc>
              <a:spcAft>
                <a:spcPct val="15000"/>
              </a:spcAft>
              <a:buFontTx/>
              <a:buChar char="••"/>
              <a:defRPr/>
            </a:pPr>
            <a:r>
              <a:rPr lang="zh-CN" altLang="en-US" sz="2400" dirty="0" smtClean="0">
                <a:latin typeface="微软雅黑" pitchFamily="34" charset="-122"/>
                <a:ea typeface="微软雅黑" pitchFamily="34" charset="-122"/>
              </a:rPr>
              <a:t>设计、工艺、操作、管理、器材、软件、设备、环境以及其他不合格。</a:t>
            </a:r>
          </a:p>
          <a:p>
            <a:pPr marL="0" indent="0" eaLnBrk="1" hangingPunct="1">
              <a:buFontTx/>
              <a:buNone/>
              <a:defRPr/>
            </a:pPr>
            <a:r>
              <a:rPr lang="en-US" altLang="zh-CN" sz="4000" b="1" dirty="0" smtClean="0"/>
              <a:t>	</a:t>
            </a:r>
            <a:endParaRPr lang="zh-CN" altLang="en-US" sz="4000" b="1" dirty="0" smtClean="0"/>
          </a:p>
          <a:p>
            <a:pPr marL="685800" lvl="2" defTabSz="1200150" eaLnBrk="1" hangingPunct="1">
              <a:lnSpc>
                <a:spcPct val="90000"/>
              </a:lnSpc>
              <a:spcAft>
                <a:spcPct val="15000"/>
              </a:spcAft>
              <a:buFontTx/>
              <a:buChar char="••"/>
              <a:defRPr/>
            </a:pPr>
            <a:endParaRPr lang="zh-CN" altLang="en-US" b="1"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smtClean="0">
                <a:solidFill>
                  <a:schemeClr val="accent2"/>
                </a:solidFill>
                <a:latin typeface="华文新魏" pitchFamily="2" charset="-122"/>
                <a:ea typeface="华文新魏" pitchFamily="2" charset="-122"/>
              </a:rPr>
              <a:t>生产过程的质量检验</a:t>
            </a:r>
            <a:endParaRPr lang="zh-CN" altLang="en-US" sz="2800" smtClean="0"/>
          </a:p>
        </p:txBody>
      </p:sp>
      <p:grpSp>
        <p:nvGrpSpPr>
          <p:cNvPr id="91139" name="Group 96"/>
          <p:cNvGrpSpPr>
            <a:grpSpLocks/>
          </p:cNvGrpSpPr>
          <p:nvPr/>
        </p:nvGrpSpPr>
        <p:grpSpPr bwMode="auto">
          <a:xfrm>
            <a:off x="1057275" y="1228725"/>
            <a:ext cx="1041400" cy="1062038"/>
            <a:chOff x="1016388" y="738757"/>
            <a:chExt cx="731924" cy="747989"/>
          </a:xfrm>
        </p:grpSpPr>
        <p:grpSp>
          <p:nvGrpSpPr>
            <p:cNvPr id="91199" name="Group 51"/>
            <p:cNvGrpSpPr>
              <a:grpSpLocks/>
            </p:cNvGrpSpPr>
            <p:nvPr/>
          </p:nvGrpSpPr>
          <p:grpSpPr bwMode="auto">
            <a:xfrm>
              <a:off x="1016388" y="754823"/>
              <a:ext cx="731924" cy="731923"/>
              <a:chOff x="1704975" y="1095375"/>
              <a:chExt cx="1514475" cy="1514475"/>
            </a:xfrm>
          </p:grpSpPr>
          <p:sp>
            <p:nvSpPr>
              <p:cNvPr id="38" name="Oval 7"/>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39"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9120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1</a:t>
              </a:r>
            </a:p>
          </p:txBody>
        </p:sp>
      </p:grpSp>
      <p:sp>
        <p:nvSpPr>
          <p:cNvPr id="40" name="Flowchart: Merge 3"/>
          <p:cNvSpPr/>
          <p:nvPr/>
        </p:nvSpPr>
        <p:spPr>
          <a:xfrm>
            <a:off x="189864"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1143" name="Rektangel 76"/>
          <p:cNvSpPr>
            <a:spLocks noChangeArrowheads="1"/>
          </p:cNvSpPr>
          <p:nvPr/>
        </p:nvSpPr>
        <p:spPr bwMode="auto">
          <a:xfrm>
            <a:off x="890588" y="1703388"/>
            <a:ext cx="14986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外购器材和外协件的检验</a:t>
            </a:r>
            <a:endParaRPr lang="da-DK" sz="2400">
              <a:latin typeface="华文新魏" pitchFamily="2" charset="-122"/>
              <a:ea typeface="华文新魏" pitchFamily="2" charset="-122"/>
            </a:endParaRPr>
          </a:p>
        </p:txBody>
      </p:sp>
      <p:grpSp>
        <p:nvGrpSpPr>
          <p:cNvPr id="91144" name="Group 96"/>
          <p:cNvGrpSpPr>
            <a:grpSpLocks/>
          </p:cNvGrpSpPr>
          <p:nvPr/>
        </p:nvGrpSpPr>
        <p:grpSpPr bwMode="auto">
          <a:xfrm>
            <a:off x="1057275" y="3724275"/>
            <a:ext cx="1041400" cy="1063625"/>
            <a:chOff x="1016388" y="738757"/>
            <a:chExt cx="731924" cy="747991"/>
          </a:xfrm>
        </p:grpSpPr>
        <p:grpSp>
          <p:nvGrpSpPr>
            <p:cNvPr id="91193" name="Group 51"/>
            <p:cNvGrpSpPr>
              <a:grpSpLocks/>
            </p:cNvGrpSpPr>
            <p:nvPr/>
          </p:nvGrpSpPr>
          <p:grpSpPr bwMode="auto">
            <a:xfrm>
              <a:off x="1016388" y="754824"/>
              <a:ext cx="731924" cy="731924"/>
              <a:chOff x="1704975" y="1095375"/>
              <a:chExt cx="1514475" cy="1514475"/>
            </a:xfrm>
          </p:grpSpPr>
          <p:sp>
            <p:nvSpPr>
              <p:cNvPr id="45" name="Oval 13"/>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46"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91194"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2</a:t>
              </a:r>
            </a:p>
          </p:txBody>
        </p:sp>
      </p:grpSp>
      <p:sp>
        <p:nvSpPr>
          <p:cNvPr id="47" name="Flowchart: Merge 15"/>
          <p:cNvSpPr/>
          <p:nvPr/>
        </p:nvSpPr>
        <p:spPr>
          <a:xfrm>
            <a:off x="189864"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1148" name="Rektangel 76"/>
          <p:cNvSpPr>
            <a:spLocks noChangeArrowheads="1"/>
          </p:cNvSpPr>
          <p:nvPr/>
        </p:nvSpPr>
        <p:spPr bwMode="auto">
          <a:xfrm>
            <a:off x="904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工序质量检验</a:t>
            </a:r>
            <a:endParaRPr lang="da-DK" sz="2400">
              <a:latin typeface="华文新魏" pitchFamily="2" charset="-122"/>
              <a:ea typeface="华文新魏" pitchFamily="2" charset="-122"/>
            </a:endParaRPr>
          </a:p>
        </p:txBody>
      </p:sp>
      <p:grpSp>
        <p:nvGrpSpPr>
          <p:cNvPr id="91149" name="Group 96"/>
          <p:cNvGrpSpPr>
            <a:grpSpLocks/>
          </p:cNvGrpSpPr>
          <p:nvPr/>
        </p:nvGrpSpPr>
        <p:grpSpPr bwMode="auto">
          <a:xfrm>
            <a:off x="3992563" y="1228725"/>
            <a:ext cx="1041400" cy="1062038"/>
            <a:chOff x="1016388" y="738757"/>
            <a:chExt cx="731924" cy="747989"/>
          </a:xfrm>
        </p:grpSpPr>
        <p:grpSp>
          <p:nvGrpSpPr>
            <p:cNvPr id="91187" name="Group 51"/>
            <p:cNvGrpSpPr>
              <a:grpSpLocks/>
            </p:cNvGrpSpPr>
            <p:nvPr/>
          </p:nvGrpSpPr>
          <p:grpSpPr bwMode="auto">
            <a:xfrm>
              <a:off x="1016388" y="754823"/>
              <a:ext cx="731924" cy="731923"/>
              <a:chOff x="1704975" y="1095375"/>
              <a:chExt cx="1514475" cy="1514475"/>
            </a:xfrm>
          </p:grpSpPr>
          <p:sp>
            <p:nvSpPr>
              <p:cNvPr id="52" name="Oval 20"/>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53" name="Oval 4"/>
              <p:cNvSpPr/>
              <p:nvPr/>
            </p:nvSpPr>
            <p:spPr>
              <a:xfrm>
                <a:off x="1781186" y="1143011"/>
                <a:ext cx="1362055" cy="1362054"/>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91188"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3</a:t>
              </a:r>
            </a:p>
          </p:txBody>
        </p:sp>
      </p:grpSp>
      <p:sp>
        <p:nvSpPr>
          <p:cNvPr id="54" name="Flowchart: Merge 22"/>
          <p:cNvSpPr/>
          <p:nvPr/>
        </p:nvSpPr>
        <p:spPr>
          <a:xfrm>
            <a:off x="3125088"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1153" name="Rektangel 76"/>
          <p:cNvSpPr>
            <a:spLocks noChangeArrowheads="1"/>
          </p:cNvSpPr>
          <p:nvPr/>
        </p:nvSpPr>
        <p:spPr bwMode="auto">
          <a:xfrm>
            <a:off x="3825875"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solidFill>
                  <a:srgbClr val="3333FF"/>
                </a:solidFill>
                <a:latin typeface="华文新魏" pitchFamily="2" charset="-122"/>
                <a:ea typeface="华文新魏" pitchFamily="2" charset="-122"/>
              </a:rPr>
              <a:t>最终成品检验</a:t>
            </a:r>
            <a:endParaRPr lang="da-DK" sz="2400">
              <a:solidFill>
                <a:srgbClr val="3333FF"/>
              </a:solidFill>
              <a:latin typeface="华文新魏" pitchFamily="2" charset="-122"/>
              <a:ea typeface="华文新魏" pitchFamily="2" charset="-122"/>
            </a:endParaRPr>
          </a:p>
        </p:txBody>
      </p:sp>
      <p:grpSp>
        <p:nvGrpSpPr>
          <p:cNvPr id="91154" name="Group 96"/>
          <p:cNvGrpSpPr>
            <a:grpSpLocks/>
          </p:cNvGrpSpPr>
          <p:nvPr/>
        </p:nvGrpSpPr>
        <p:grpSpPr bwMode="auto">
          <a:xfrm>
            <a:off x="3992563" y="3724275"/>
            <a:ext cx="1041400" cy="1063625"/>
            <a:chOff x="1016388" y="738757"/>
            <a:chExt cx="731924" cy="747991"/>
          </a:xfrm>
        </p:grpSpPr>
        <p:grpSp>
          <p:nvGrpSpPr>
            <p:cNvPr id="91181" name="Group 51"/>
            <p:cNvGrpSpPr>
              <a:grpSpLocks/>
            </p:cNvGrpSpPr>
            <p:nvPr/>
          </p:nvGrpSpPr>
          <p:grpSpPr bwMode="auto">
            <a:xfrm>
              <a:off x="1016388" y="754824"/>
              <a:ext cx="731924" cy="731924"/>
              <a:chOff x="1704975" y="1095375"/>
              <a:chExt cx="1514475" cy="1514475"/>
            </a:xfrm>
          </p:grpSpPr>
          <p:sp>
            <p:nvSpPr>
              <p:cNvPr id="59" name="Oval 27"/>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60"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9118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4</a:t>
              </a:r>
            </a:p>
          </p:txBody>
        </p:sp>
      </p:grpSp>
      <p:sp>
        <p:nvSpPr>
          <p:cNvPr id="61" name="Flowchart: Merge 29"/>
          <p:cNvSpPr/>
          <p:nvPr/>
        </p:nvSpPr>
        <p:spPr>
          <a:xfrm>
            <a:off x="3125088"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1158" name="Rektangel 76"/>
          <p:cNvSpPr>
            <a:spLocks noChangeArrowheads="1"/>
          </p:cNvSpPr>
          <p:nvPr/>
        </p:nvSpPr>
        <p:spPr bwMode="auto">
          <a:xfrm>
            <a:off x="3825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产品配套交付检查</a:t>
            </a:r>
            <a:endParaRPr lang="da-DK" sz="2400">
              <a:latin typeface="华文新魏" pitchFamily="2" charset="-122"/>
              <a:ea typeface="华文新魏" pitchFamily="2" charset="-122"/>
            </a:endParaRPr>
          </a:p>
        </p:txBody>
      </p:sp>
      <p:grpSp>
        <p:nvGrpSpPr>
          <p:cNvPr id="91159" name="Group 96"/>
          <p:cNvGrpSpPr>
            <a:grpSpLocks/>
          </p:cNvGrpSpPr>
          <p:nvPr/>
        </p:nvGrpSpPr>
        <p:grpSpPr bwMode="auto">
          <a:xfrm>
            <a:off x="6927850" y="1228725"/>
            <a:ext cx="1041400" cy="1062038"/>
            <a:chOff x="1016388" y="738757"/>
            <a:chExt cx="731924" cy="747989"/>
          </a:xfrm>
        </p:grpSpPr>
        <p:grpSp>
          <p:nvGrpSpPr>
            <p:cNvPr id="91175" name="Group 51"/>
            <p:cNvGrpSpPr>
              <a:grpSpLocks/>
            </p:cNvGrpSpPr>
            <p:nvPr/>
          </p:nvGrpSpPr>
          <p:grpSpPr bwMode="auto">
            <a:xfrm>
              <a:off x="1016388" y="754823"/>
              <a:ext cx="731924" cy="731923"/>
              <a:chOff x="1704975" y="1095375"/>
              <a:chExt cx="1514475" cy="1514475"/>
            </a:xfrm>
          </p:grpSpPr>
          <p:sp>
            <p:nvSpPr>
              <p:cNvPr id="66" name="Oval 34"/>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67"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91176"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5</a:t>
              </a:r>
            </a:p>
          </p:txBody>
        </p:sp>
      </p:grpSp>
      <p:sp>
        <p:nvSpPr>
          <p:cNvPr id="68" name="Flowchart: Merge 36"/>
          <p:cNvSpPr/>
          <p:nvPr/>
        </p:nvSpPr>
        <p:spPr>
          <a:xfrm>
            <a:off x="6060312"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solidFill>
                <a:srgbClr val="3333FF"/>
              </a:solidFill>
              <a:latin typeface="华文新魏" pitchFamily="2" charset="-122"/>
              <a:ea typeface="华文新魏" pitchFamily="2" charset="-122"/>
            </a:endParaRPr>
          </a:p>
        </p:txBody>
      </p:sp>
      <p:sp>
        <p:nvSpPr>
          <p:cNvPr id="91163" name="Rektangel 76"/>
          <p:cNvSpPr>
            <a:spLocks noChangeArrowheads="1"/>
          </p:cNvSpPr>
          <p:nvPr/>
        </p:nvSpPr>
        <p:spPr bwMode="auto">
          <a:xfrm>
            <a:off x="6786563"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例行试验的检验</a:t>
            </a:r>
            <a:endParaRPr lang="da-DK" sz="2400">
              <a:latin typeface="华文新魏" pitchFamily="2" charset="-122"/>
              <a:ea typeface="华文新魏" pitchFamily="2" charset="-122"/>
            </a:endParaRPr>
          </a:p>
        </p:txBody>
      </p:sp>
      <p:grpSp>
        <p:nvGrpSpPr>
          <p:cNvPr id="91164" name="Group 96"/>
          <p:cNvGrpSpPr>
            <a:grpSpLocks/>
          </p:cNvGrpSpPr>
          <p:nvPr/>
        </p:nvGrpSpPr>
        <p:grpSpPr bwMode="auto">
          <a:xfrm>
            <a:off x="6927850" y="3724275"/>
            <a:ext cx="1041400" cy="1063625"/>
            <a:chOff x="1016388" y="738757"/>
            <a:chExt cx="731924" cy="747991"/>
          </a:xfrm>
        </p:grpSpPr>
        <p:grpSp>
          <p:nvGrpSpPr>
            <p:cNvPr id="91169" name="Group 51"/>
            <p:cNvGrpSpPr>
              <a:grpSpLocks/>
            </p:cNvGrpSpPr>
            <p:nvPr/>
          </p:nvGrpSpPr>
          <p:grpSpPr bwMode="auto">
            <a:xfrm>
              <a:off x="1016388" y="754824"/>
              <a:ext cx="731924" cy="731924"/>
              <a:chOff x="1704975" y="1095375"/>
              <a:chExt cx="1514475" cy="1514475"/>
            </a:xfrm>
          </p:grpSpPr>
          <p:sp>
            <p:nvSpPr>
              <p:cNvPr id="73" name="Oval 41"/>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74"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9117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6</a:t>
              </a:r>
            </a:p>
          </p:txBody>
        </p:sp>
      </p:grpSp>
      <p:sp>
        <p:nvSpPr>
          <p:cNvPr id="75" name="Flowchart: Merge 43"/>
          <p:cNvSpPr/>
          <p:nvPr/>
        </p:nvSpPr>
        <p:spPr>
          <a:xfrm>
            <a:off x="6060312"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1168" name="Rektangel 76"/>
          <p:cNvSpPr>
            <a:spLocks noChangeArrowheads="1"/>
          </p:cNvSpPr>
          <p:nvPr/>
        </p:nvSpPr>
        <p:spPr bwMode="auto">
          <a:xfrm>
            <a:off x="6761163"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检验记录的填写</a:t>
            </a:r>
            <a:endParaRPr lang="da-DK" sz="2400">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 最终成品检验</a:t>
            </a:r>
          </a:p>
        </p:txBody>
      </p:sp>
      <p:sp>
        <p:nvSpPr>
          <p:cNvPr id="9216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216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2165" name="AutoShape 3"/>
          <p:cNvSpPr>
            <a:spLocks noChangeArrowheads="1"/>
          </p:cNvSpPr>
          <p:nvPr/>
        </p:nvSpPr>
        <p:spPr bwMode="auto">
          <a:xfrm>
            <a:off x="5594350" y="3352800"/>
            <a:ext cx="3092450" cy="1333500"/>
          </a:xfrm>
          <a:prstGeom prst="roundRect">
            <a:avLst>
              <a:gd name="adj" fmla="val 16667"/>
            </a:avLst>
          </a:prstGeom>
          <a:noFill/>
          <a:ln w="38100">
            <a:solidFill>
              <a:schemeClr val="tx1"/>
            </a:solidFill>
            <a:round/>
            <a:headEnd/>
            <a:tailEnd/>
          </a:ln>
          <a:effectLst/>
          <a:extLst>
            <a:ext uri="{909E8E84-426E-40DD-AFC4-6F175D3DCCD1}">
              <a14:hiddenFill xmlns="" xmlns:a14="http://schemas.microsoft.com/office/drawing/2010/main">
                <a:gradFill rotWithShape="1">
                  <a:gsLst>
                    <a:gs pos="0">
                      <a:srgbClr val="99CCFF"/>
                    </a:gs>
                    <a:gs pos="100000">
                      <a:srgbClr val="E3F1FF"/>
                    </a:gs>
                  </a:gsLst>
                  <a:lin ang="5400000" scaled="1"/>
                </a:gra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zh-CN" altLang="zh-CN">
              <a:latin typeface="Verdana" pitchFamily="34" charset="0"/>
              <a:cs typeface="Arial" charset="0"/>
            </a:endParaRPr>
          </a:p>
        </p:txBody>
      </p:sp>
      <p:sp>
        <p:nvSpPr>
          <p:cNvPr id="92166" name="AutoShape 4"/>
          <p:cNvSpPr>
            <a:spLocks noChangeArrowheads="1"/>
          </p:cNvSpPr>
          <p:nvPr/>
        </p:nvSpPr>
        <p:spPr bwMode="auto">
          <a:xfrm>
            <a:off x="152400" y="3352800"/>
            <a:ext cx="3276600" cy="1333500"/>
          </a:xfrm>
          <a:prstGeom prst="roundRect">
            <a:avLst>
              <a:gd name="adj" fmla="val 16667"/>
            </a:avLst>
          </a:prstGeom>
          <a:noFill/>
          <a:ln w="38100">
            <a:solidFill>
              <a:schemeClr val="tx1"/>
            </a:solidFill>
            <a:round/>
            <a:headEnd/>
            <a:tailEnd/>
          </a:ln>
          <a:effectLst/>
          <a:extLst>
            <a:ext uri="{909E8E84-426E-40DD-AFC4-6F175D3DCCD1}">
              <a14:hiddenFill xmlns="" xmlns:a14="http://schemas.microsoft.com/office/drawing/2010/main">
                <a:gradFill rotWithShape="1">
                  <a:gsLst>
                    <a:gs pos="0">
                      <a:srgbClr val="99CCFF"/>
                    </a:gs>
                    <a:gs pos="100000">
                      <a:srgbClr val="E3F1FF"/>
                    </a:gs>
                  </a:gsLst>
                  <a:lin ang="5400000" scaled="1"/>
                </a:gra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zh-CN" altLang="zh-CN">
              <a:latin typeface="Verdana" pitchFamily="34" charset="0"/>
              <a:cs typeface="Arial" charset="0"/>
            </a:endParaRPr>
          </a:p>
        </p:txBody>
      </p:sp>
      <p:sp>
        <p:nvSpPr>
          <p:cNvPr id="92167" name="Text Box 5"/>
          <p:cNvSpPr txBox="1">
            <a:spLocks noChangeArrowheads="1"/>
          </p:cNvSpPr>
          <p:nvPr/>
        </p:nvSpPr>
        <p:spPr bwMode="auto">
          <a:xfrm>
            <a:off x="152400" y="3790950"/>
            <a:ext cx="3124200" cy="400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zh-CN" altLang="en-US" sz="2000" b="1">
                <a:cs typeface="Arial" charset="0"/>
              </a:rPr>
              <a:t> 部（组）件、整机的终检</a:t>
            </a:r>
            <a:endParaRPr lang="zh-CN" altLang="zh-CN" sz="1400">
              <a:cs typeface="Arial" charset="0"/>
            </a:endParaRPr>
          </a:p>
        </p:txBody>
      </p:sp>
      <p:sp>
        <p:nvSpPr>
          <p:cNvPr id="10" name="未知"/>
          <p:cNvSpPr>
            <a:spLocks/>
          </p:cNvSpPr>
          <p:nvPr/>
        </p:nvSpPr>
        <p:spPr bwMode="auto">
          <a:xfrm>
            <a:off x="3222625" y="3255963"/>
            <a:ext cx="903288"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defRPr/>
            </a:pPr>
            <a:endParaRPr lang="zh-CN" altLang="en-US"/>
          </a:p>
        </p:txBody>
      </p:sp>
      <p:sp>
        <p:nvSpPr>
          <p:cNvPr id="92169" name="AutoShape 7"/>
          <p:cNvSpPr>
            <a:spLocks noChangeAspect="1" noChangeArrowheads="1" noTextEdit="1"/>
          </p:cNvSpPr>
          <p:nvPr/>
        </p:nvSpPr>
        <p:spPr bwMode="auto">
          <a:xfrm flipH="1">
            <a:off x="4868863" y="3252788"/>
            <a:ext cx="909637" cy="1244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en-US"/>
          </a:p>
        </p:txBody>
      </p:sp>
      <p:sp>
        <p:nvSpPr>
          <p:cNvPr id="12" name="未知"/>
          <p:cNvSpPr>
            <a:spLocks/>
          </p:cNvSpPr>
          <p:nvPr/>
        </p:nvSpPr>
        <p:spPr bwMode="auto">
          <a:xfrm flipH="1">
            <a:off x="4875213" y="3255963"/>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defRPr/>
            </a:pPr>
            <a:endParaRPr lang="zh-CN" altLang="en-US"/>
          </a:p>
        </p:txBody>
      </p:sp>
      <p:grpSp>
        <p:nvGrpSpPr>
          <p:cNvPr id="92171" name="Group 9"/>
          <p:cNvGrpSpPr>
            <a:grpSpLocks/>
          </p:cNvGrpSpPr>
          <p:nvPr/>
        </p:nvGrpSpPr>
        <p:grpSpPr bwMode="auto">
          <a:xfrm>
            <a:off x="3048000" y="1628775"/>
            <a:ext cx="2998788" cy="1601788"/>
            <a:chOff x="0" y="0"/>
            <a:chExt cx="1889" cy="1009"/>
          </a:xfrm>
        </p:grpSpPr>
        <p:grpSp>
          <p:nvGrpSpPr>
            <p:cNvPr id="92174" name="Group 10"/>
            <p:cNvGrpSpPr>
              <a:grpSpLocks/>
            </p:cNvGrpSpPr>
            <p:nvPr/>
          </p:nvGrpSpPr>
          <p:grpSpPr bwMode="auto">
            <a:xfrm>
              <a:off x="0" y="90"/>
              <a:ext cx="1889" cy="919"/>
              <a:chOff x="0" y="0"/>
              <a:chExt cx="1926" cy="937"/>
            </a:xfrm>
          </p:grpSpPr>
          <p:sp>
            <p:nvSpPr>
              <p:cNvPr id="22" name="Oval 11"/>
              <p:cNvSpPr>
                <a:spLocks noChangeArrowheads="1"/>
              </p:cNvSpPr>
              <p:nvPr/>
            </p:nvSpPr>
            <p:spPr bwMode="auto">
              <a:xfrm>
                <a:off x="21" y="30"/>
                <a:ext cx="1905" cy="907"/>
              </a:xfrm>
              <a:prstGeom prst="ellipse">
                <a:avLst/>
              </a:prstGeom>
              <a:gradFill rotWithShape="1">
                <a:gsLst>
                  <a:gs pos="0">
                    <a:schemeClr val="hlink"/>
                  </a:gs>
                  <a:gs pos="100000">
                    <a:schemeClr val="hlink">
                      <a:gamma/>
                      <a:shade val="48627"/>
                      <a:invGamma/>
                    </a:schemeClr>
                  </a:gs>
                </a:gsLst>
                <a:lin ang="27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sp>
            <p:nvSpPr>
              <p:cNvPr id="23" name="Oval 12"/>
              <p:cNvSpPr>
                <a:spLocks noChangeArrowheads="1"/>
              </p:cNvSpPr>
              <p:nvPr/>
            </p:nvSpPr>
            <p:spPr bwMode="auto">
              <a:xfrm>
                <a:off x="0" y="0"/>
                <a:ext cx="1905" cy="907"/>
              </a:xfrm>
              <a:prstGeom prst="ellipse">
                <a:avLst/>
              </a:prstGeom>
              <a:gradFill rotWithShape="1">
                <a:gsLst>
                  <a:gs pos="0">
                    <a:schemeClr val="hlink">
                      <a:gamma/>
                      <a:tint val="44314"/>
                      <a:invGamma/>
                    </a:schemeClr>
                  </a:gs>
                  <a:gs pos="100000">
                    <a:schemeClr val="hlink"/>
                  </a:gs>
                </a:gsLst>
                <a:lin ang="27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p>
            </p:txBody>
          </p:sp>
        </p:grpSp>
        <p:sp>
          <p:nvSpPr>
            <p:cNvPr id="15" name="Oval 13"/>
            <p:cNvSpPr>
              <a:spLocks noChangeArrowheads="1"/>
            </p:cNvSpPr>
            <p:nvPr/>
          </p:nvSpPr>
          <p:spPr bwMode="auto">
            <a:xfrm>
              <a:off x="89" y="0"/>
              <a:ext cx="1691" cy="845"/>
            </a:xfrm>
            <a:prstGeom prst="ellipse">
              <a:avLst/>
            </a:prstGeom>
            <a:gradFill rotWithShape="1">
              <a:gsLst>
                <a:gs pos="0">
                  <a:schemeClr val="accent1">
                    <a:gamma/>
                    <a:shade val="46275"/>
                    <a:invGamma/>
                  </a:schemeClr>
                </a:gs>
                <a:gs pos="100000">
                  <a:schemeClr val="accent1"/>
                </a:gs>
              </a:gsLst>
              <a:lin ang="27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defRPr/>
              </a:pPr>
              <a:endParaRPr lang="zh-CN" altLang="en-US"/>
            </a:p>
          </p:txBody>
        </p:sp>
        <p:sp>
          <p:nvSpPr>
            <p:cNvPr id="16" name="Oval 14"/>
            <p:cNvSpPr>
              <a:spLocks noChangeArrowheads="1"/>
            </p:cNvSpPr>
            <p:nvPr/>
          </p:nvSpPr>
          <p:spPr bwMode="auto">
            <a:xfrm>
              <a:off x="111" y="5"/>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defRPr/>
              </a:pPr>
              <a:endParaRPr lang="zh-CN" altLang="en-US"/>
            </a:p>
          </p:txBody>
        </p:sp>
        <p:sp>
          <p:nvSpPr>
            <p:cNvPr id="18" name="Oval 15"/>
            <p:cNvSpPr>
              <a:spLocks noChangeArrowheads="1"/>
            </p:cNvSpPr>
            <p:nvPr/>
          </p:nvSpPr>
          <p:spPr bwMode="auto">
            <a:xfrm>
              <a:off x="128" y="13"/>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defRPr/>
              </a:pPr>
              <a:endParaRPr lang="zh-CN" altLang="en-US"/>
            </a:p>
          </p:txBody>
        </p:sp>
        <p:sp>
          <p:nvSpPr>
            <p:cNvPr id="21" name="Oval 16"/>
            <p:cNvSpPr>
              <a:spLocks noChangeArrowheads="1"/>
            </p:cNvSpPr>
            <p:nvPr/>
          </p:nvSpPr>
          <p:spPr bwMode="auto">
            <a:xfrm>
              <a:off x="211" y="30"/>
              <a:ext cx="1382" cy="624"/>
            </a:xfrm>
            <a:prstGeom prst="ellipse">
              <a:avLst/>
            </a:prstGeom>
            <a:gradFill rotWithShape="1">
              <a:gsLst>
                <a:gs pos="0">
                  <a:schemeClr val="accent1">
                    <a:gamma/>
                    <a:tint val="0"/>
                    <a:invGamma/>
                  </a:schemeClr>
                </a:gs>
                <a:gs pos="100000">
                  <a:schemeClr val="accent1">
                    <a:alpha val="37999"/>
                  </a:schemeClr>
                </a:gs>
              </a:gsLst>
              <a:lin ang="27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defRPr/>
              </a:pPr>
              <a:endParaRPr lang="zh-CN" altLang="en-US"/>
            </a:p>
          </p:txBody>
        </p:sp>
      </p:grpSp>
      <p:sp>
        <p:nvSpPr>
          <p:cNvPr id="92172" name="Text Box 17"/>
          <p:cNvSpPr txBox="1">
            <a:spLocks noChangeArrowheads="1"/>
          </p:cNvSpPr>
          <p:nvPr/>
        </p:nvSpPr>
        <p:spPr bwMode="auto">
          <a:xfrm>
            <a:off x="3436938" y="1989138"/>
            <a:ext cx="2127250" cy="830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r>
              <a:rPr lang="zh-CN" altLang="en-US" sz="2400">
                <a:latin typeface="微软雅黑" pitchFamily="34" charset="-122"/>
                <a:ea typeface="微软雅黑" pitchFamily="34" charset="-122"/>
                <a:cs typeface="Arial" charset="0"/>
              </a:rPr>
              <a:t> 最终成品检验</a:t>
            </a:r>
            <a:endParaRPr lang="en-US" altLang="zh-CN" sz="2400">
              <a:latin typeface="微软雅黑" pitchFamily="34" charset="-122"/>
              <a:ea typeface="微软雅黑" pitchFamily="34" charset="-122"/>
              <a:cs typeface="Arial" charset="0"/>
            </a:endParaRPr>
          </a:p>
          <a:p>
            <a:pPr algn="ctr"/>
            <a:r>
              <a:rPr lang="zh-CN" altLang="en-US" sz="2400">
                <a:latin typeface="微软雅黑" pitchFamily="34" charset="-122"/>
                <a:ea typeface="微软雅黑" pitchFamily="34" charset="-122"/>
                <a:cs typeface="Arial" charset="0"/>
              </a:rPr>
              <a:t>范围</a:t>
            </a:r>
            <a:endParaRPr lang="zh-CN" altLang="zh-CN" sz="1400">
              <a:latin typeface="微软雅黑" pitchFamily="34" charset="-122"/>
              <a:ea typeface="微软雅黑" pitchFamily="34" charset="-122"/>
              <a:cs typeface="Arial" charset="0"/>
            </a:endParaRPr>
          </a:p>
        </p:txBody>
      </p:sp>
      <p:sp>
        <p:nvSpPr>
          <p:cNvPr id="92173" name="Text Box 18"/>
          <p:cNvSpPr txBox="1">
            <a:spLocks noChangeArrowheads="1"/>
          </p:cNvSpPr>
          <p:nvPr/>
        </p:nvSpPr>
        <p:spPr bwMode="auto">
          <a:xfrm>
            <a:off x="5794375" y="3810000"/>
            <a:ext cx="2816225" cy="400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zh-CN" altLang="en-US" sz="2000" b="1">
                <a:cs typeface="Arial" charset="0"/>
              </a:rPr>
              <a:t>分系统或全系统的终检</a:t>
            </a:r>
            <a:endParaRPr lang="zh-CN" altLang="zh-CN">
              <a:cs typeface="Arial"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 最终成品检验</a:t>
            </a:r>
          </a:p>
        </p:txBody>
      </p:sp>
      <p:sp>
        <p:nvSpPr>
          <p:cNvPr id="9318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318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318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93190" name="矩形 1"/>
          <p:cNvSpPr>
            <a:spLocks noChangeArrowheads="1"/>
          </p:cNvSpPr>
          <p:nvPr/>
        </p:nvSpPr>
        <p:spPr bwMode="auto">
          <a:xfrm>
            <a:off x="533400" y="1219200"/>
            <a:ext cx="8077200" cy="4354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提交最终检验</a:t>
            </a:r>
            <a:r>
              <a:rPr lang="zh-CN" altLang="en-US" sz="2800" dirty="0">
                <a:solidFill>
                  <a:srgbClr val="3333FF"/>
                </a:solidFill>
                <a:latin typeface="华文新魏" pitchFamily="2" charset="-122"/>
                <a:ea typeface="华文新魏" pitchFamily="2" charset="-122"/>
              </a:rPr>
              <a:t>的基本条件</a:t>
            </a:r>
            <a:endParaRPr lang="en-US" altLang="zh-CN" sz="900" dirty="0">
              <a:solidFill>
                <a:srgbClr val="3333FF"/>
              </a:solidFill>
              <a:latin typeface="华文新魏" pitchFamily="2" charset="-122"/>
              <a:ea typeface="华文新魏" pitchFamily="2" charset="-122"/>
            </a:endParaRPr>
          </a:p>
          <a:p>
            <a:pPr lvl="1" indent="-171450">
              <a:lnSpc>
                <a:spcPct val="150000"/>
              </a:lnSpc>
              <a:buFont typeface="Wingdings" pitchFamily="2" charset="2"/>
              <a:buChar char="Ø"/>
            </a:pPr>
            <a:endParaRPr lang="en-US" altLang="zh-CN" sz="700" dirty="0">
              <a:latin typeface="微软雅黑" pitchFamily="34" charset="-122"/>
              <a:ea typeface="微软雅黑" pitchFamily="34" charset="-122"/>
            </a:endParaRPr>
          </a:p>
          <a:p>
            <a:pPr lvl="1" indent="-171450">
              <a:lnSpc>
                <a:spcPct val="150000"/>
              </a:lnSpc>
              <a:buFont typeface="Wingdings" pitchFamily="2" charset="2"/>
              <a:buChar char="Ø"/>
            </a:pPr>
            <a:endParaRPr lang="zh-CN" altLang="en-US" sz="900" u="sng" dirty="0">
              <a:latin typeface="微软雅黑" pitchFamily="34" charset="-122"/>
              <a:ea typeface="微软雅黑" pitchFamily="34" charset="-122"/>
            </a:endParaRPr>
          </a:p>
          <a:p>
            <a:pPr marL="723900" lvl="2" indent="-3683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进行最终检验和试验的产晶，应列入工艺规程和质量控制卡中，做为单独的一道工序。</a:t>
            </a:r>
          </a:p>
          <a:p>
            <a:pPr marL="723900" lvl="2" indent="-3683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产品应按现行有效的图样、技术条件、工艺规程和质量控制卡完成全部工序，并经检验验收合格。</a:t>
            </a:r>
          </a:p>
          <a:p>
            <a:pPr marL="723900" lvl="2" indent="-3683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所有质量问题（含紧急放行、例外放行）和工序偏离许可，让步接收或返工返修等已安规定办理了手续。紧急放行、例外放行的问题已处理完毕，手续齐全、结论明确。</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 最终成品检验</a:t>
            </a:r>
          </a:p>
        </p:txBody>
      </p:sp>
      <p:sp>
        <p:nvSpPr>
          <p:cNvPr id="94211"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4212"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4213"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94214" name="矩形 1"/>
          <p:cNvSpPr>
            <a:spLocks noChangeArrowheads="1"/>
          </p:cNvSpPr>
          <p:nvPr/>
        </p:nvSpPr>
        <p:spPr bwMode="auto">
          <a:xfrm>
            <a:off x="533400" y="1219200"/>
            <a:ext cx="8077200" cy="3970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smtClean="0">
                <a:solidFill>
                  <a:srgbClr val="3333FF"/>
                </a:solidFill>
                <a:latin typeface="华文新魏" pitchFamily="2" charset="-122"/>
                <a:ea typeface="华文新魏" pitchFamily="2" charset="-122"/>
              </a:rPr>
              <a:t>提交最终检验</a:t>
            </a:r>
            <a:r>
              <a:rPr lang="zh-CN" altLang="en-US" sz="2800" dirty="0">
                <a:solidFill>
                  <a:srgbClr val="3333FF"/>
                </a:solidFill>
                <a:latin typeface="华文新魏" pitchFamily="2" charset="-122"/>
                <a:ea typeface="华文新魏" pitchFamily="2" charset="-122"/>
              </a:rPr>
              <a:t>的基本条件</a:t>
            </a:r>
            <a:endParaRPr lang="en-US" altLang="zh-CN" sz="900" dirty="0">
              <a:solidFill>
                <a:srgbClr val="3333FF"/>
              </a:solidFill>
              <a:latin typeface="华文新魏" pitchFamily="2" charset="-122"/>
              <a:ea typeface="华文新魏" pitchFamily="2" charset="-122"/>
            </a:endParaRPr>
          </a:p>
          <a:p>
            <a:pPr lvl="1" indent="-171450">
              <a:lnSpc>
                <a:spcPct val="150000"/>
              </a:lnSpc>
              <a:buFont typeface="Wingdings" pitchFamily="2" charset="2"/>
              <a:buChar char="Ø"/>
            </a:pPr>
            <a:endParaRPr lang="en-US" altLang="zh-CN" sz="700" dirty="0">
              <a:latin typeface="微软雅黑" pitchFamily="34" charset="-122"/>
              <a:ea typeface="微软雅黑" pitchFamily="34" charset="-122"/>
            </a:endParaRPr>
          </a:p>
          <a:p>
            <a:pPr lvl="1" indent="-171450">
              <a:lnSpc>
                <a:spcPct val="150000"/>
              </a:lnSpc>
              <a:buFont typeface="Wingdings" pitchFamily="2" charset="2"/>
              <a:buChar char="Ø"/>
            </a:pPr>
            <a:endParaRPr lang="zh-CN" altLang="en-US" sz="900" u="sng" dirty="0">
              <a:latin typeface="微软雅黑" pitchFamily="34" charset="-122"/>
              <a:ea typeface="微软雅黑" pitchFamily="34" charset="-122"/>
            </a:endParaRPr>
          </a:p>
          <a:p>
            <a:pPr marL="723900" lvl="2" indent="-368300">
              <a:lnSpc>
                <a:spcPct val="150000"/>
              </a:lnSpc>
              <a:spcBef>
                <a:spcPts val="600"/>
              </a:spcBef>
              <a:buFont typeface="Arial" charset="0"/>
              <a:buAutoNum type="arabicPeriod" startAt="4"/>
            </a:pPr>
            <a:r>
              <a:rPr lang="zh-CN" altLang="en-US" sz="2000" dirty="0">
                <a:latin typeface="微软雅黑" pitchFamily="34" charset="-122"/>
                <a:ea typeface="微软雅黑" pitchFamily="34" charset="-122"/>
              </a:rPr>
              <a:t>各类更改都已按规定执行，处理完毕，并经检验合格。</a:t>
            </a:r>
          </a:p>
          <a:p>
            <a:pPr marL="723900" lvl="2" indent="-368300">
              <a:lnSpc>
                <a:spcPct val="150000"/>
              </a:lnSpc>
              <a:spcBef>
                <a:spcPts val="600"/>
              </a:spcBef>
              <a:buFont typeface="Arial" charset="0"/>
              <a:buAutoNum type="arabicPeriod" startAt="4"/>
            </a:pPr>
            <a:r>
              <a:rPr lang="zh-CN" altLang="en-US" sz="2000" dirty="0">
                <a:latin typeface="微软雅黑" pitchFamily="34" charset="-122"/>
                <a:ea typeface="微软雅黑" pitchFamily="34" charset="-122"/>
              </a:rPr>
              <a:t>按航天产品多余物的控制要求，清理多余物和清点工具的工作已进行完毕。</a:t>
            </a:r>
          </a:p>
          <a:p>
            <a:pPr marL="723900" lvl="2" indent="-368300">
              <a:lnSpc>
                <a:spcPct val="150000"/>
              </a:lnSpc>
              <a:spcBef>
                <a:spcPts val="600"/>
              </a:spcBef>
              <a:buFont typeface="Arial" charset="0"/>
              <a:buAutoNum type="arabicPeriod" startAt="4"/>
            </a:pPr>
            <a:r>
              <a:rPr lang="zh-CN" altLang="en-US" sz="2000" dirty="0">
                <a:latin typeface="微软雅黑" pitchFamily="34" charset="-122"/>
                <a:ea typeface="微软雅黑" pitchFamily="34" charset="-122"/>
              </a:rPr>
              <a:t>产品验收凭证、标识和检验（试验）记录齐全、填写正确、签署完整、无遗留问题。</a:t>
            </a:r>
          </a:p>
          <a:p>
            <a:pPr marL="723900" lvl="2" indent="-368300">
              <a:lnSpc>
                <a:spcPct val="150000"/>
              </a:lnSpc>
              <a:spcBef>
                <a:spcPts val="600"/>
              </a:spcBef>
              <a:buFont typeface="Arial" charset="0"/>
              <a:buAutoNum type="arabicPeriod" startAt="4"/>
            </a:pPr>
            <a:r>
              <a:rPr lang="zh-CN" altLang="en-US" sz="2000" dirty="0">
                <a:latin typeface="微软雅黑" pitchFamily="34" charset="-122"/>
                <a:ea typeface="微软雅黑" pitchFamily="34" charset="-122"/>
              </a:rPr>
              <a:t>随产品交付的配套产品及备附件文件齐全、正确。</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dirty="0" smtClean="0">
                <a:solidFill>
                  <a:schemeClr val="accent2"/>
                </a:solidFill>
                <a:latin typeface="华文新魏" pitchFamily="2" charset="-122"/>
                <a:ea typeface="华文新魏" pitchFamily="2" charset="-122"/>
              </a:rPr>
              <a:t> 最终成品检验</a:t>
            </a:r>
          </a:p>
        </p:txBody>
      </p:sp>
      <p:sp>
        <p:nvSpPr>
          <p:cNvPr id="95235"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5236"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5237"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95238" name="矩形 1"/>
          <p:cNvSpPr>
            <a:spLocks noChangeArrowheads="1"/>
          </p:cNvSpPr>
          <p:nvPr/>
        </p:nvSpPr>
        <p:spPr bwMode="auto">
          <a:xfrm>
            <a:off x="533400" y="1219200"/>
            <a:ext cx="8077200" cy="476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 成品检验的要求</a:t>
            </a:r>
            <a:endParaRPr lang="en-US" altLang="zh-CN" sz="900" dirty="0">
              <a:solidFill>
                <a:srgbClr val="3333FF"/>
              </a:solidFill>
              <a:latin typeface="华文新魏" pitchFamily="2" charset="-122"/>
              <a:ea typeface="华文新魏" pitchFamily="2" charset="-122"/>
            </a:endParaRPr>
          </a:p>
          <a:p>
            <a:pPr lvl="1" indent="-171450">
              <a:lnSpc>
                <a:spcPct val="150000"/>
              </a:lnSpc>
              <a:buFont typeface="Wingdings" pitchFamily="2" charset="2"/>
              <a:buChar char="Ø"/>
            </a:pPr>
            <a:endParaRPr lang="en-US" altLang="zh-CN" sz="700" dirty="0">
              <a:latin typeface="微软雅黑" pitchFamily="34" charset="-122"/>
              <a:ea typeface="微软雅黑" pitchFamily="34" charset="-122"/>
            </a:endParaRPr>
          </a:p>
          <a:p>
            <a:pPr marL="812800" lvl="2" indent="-4572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产品所有加工（含试验、测试）</a:t>
            </a:r>
            <a:r>
              <a:rPr lang="zh-CN" altLang="en-US" sz="2000" b="1" dirty="0">
                <a:solidFill>
                  <a:srgbClr val="FF0000"/>
                </a:solidFill>
                <a:latin typeface="微软雅黑" pitchFamily="34" charset="-122"/>
                <a:ea typeface="微软雅黑" pitchFamily="34" charset="-122"/>
              </a:rPr>
              <a:t>工序完成</a:t>
            </a:r>
            <a:r>
              <a:rPr lang="zh-CN" altLang="en-US" sz="2000" dirty="0">
                <a:latin typeface="微软雅黑" pitchFamily="34" charset="-122"/>
                <a:ea typeface="微软雅黑" pitchFamily="34" charset="-122"/>
              </a:rPr>
              <a:t>；</a:t>
            </a:r>
          </a:p>
          <a:p>
            <a:pPr marL="812800" lvl="2" indent="-4572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提交最终检验的产品应</a:t>
            </a:r>
            <a:r>
              <a:rPr lang="zh-CN" altLang="en-US" sz="2000" b="1" dirty="0">
                <a:solidFill>
                  <a:srgbClr val="FF0000"/>
                </a:solidFill>
                <a:latin typeface="微软雅黑" pitchFamily="34" charset="-122"/>
                <a:ea typeface="微软雅黑" pitchFamily="34" charset="-122"/>
              </a:rPr>
              <a:t>满足</a:t>
            </a:r>
            <a:r>
              <a:rPr lang="zh-CN" altLang="en-US" sz="2000" dirty="0">
                <a:latin typeface="微软雅黑" pitchFamily="34" charset="-122"/>
                <a:ea typeface="微软雅黑" pitchFamily="34" charset="-122"/>
              </a:rPr>
              <a:t>最终检验的</a:t>
            </a:r>
            <a:r>
              <a:rPr lang="zh-CN" altLang="en-US" sz="2000" b="1" dirty="0">
                <a:solidFill>
                  <a:srgbClr val="FF0000"/>
                </a:solidFill>
                <a:latin typeface="微软雅黑" pitchFamily="34" charset="-122"/>
                <a:ea typeface="微软雅黑" pitchFamily="34" charset="-122"/>
              </a:rPr>
              <a:t>基本条件</a:t>
            </a:r>
            <a:r>
              <a:rPr lang="zh-CN" altLang="en-US" sz="2000" dirty="0">
                <a:latin typeface="微软雅黑" pitchFamily="34" charset="-122"/>
                <a:ea typeface="微软雅黑" pitchFamily="34" charset="-122"/>
              </a:rPr>
              <a:t>，否则检验人员有权拒绝验收产品（报告检验部门批准）。</a:t>
            </a:r>
          </a:p>
          <a:p>
            <a:pPr marL="812800" lvl="2" indent="-4572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最终产品的检验人员按验收依据对校验产品进行</a:t>
            </a:r>
            <a:r>
              <a:rPr lang="zh-CN" altLang="en-US" sz="2000" b="1" dirty="0">
                <a:solidFill>
                  <a:srgbClr val="FF0000"/>
                </a:solidFill>
                <a:latin typeface="微软雅黑" pitchFamily="34" charset="-122"/>
                <a:ea typeface="微软雅黑" pitchFamily="34" charset="-122"/>
              </a:rPr>
              <a:t>总检查</a:t>
            </a:r>
            <a:r>
              <a:rPr lang="zh-CN" altLang="en-US" sz="2000" dirty="0">
                <a:latin typeface="微软雅黑" pitchFamily="34" charset="-122"/>
                <a:ea typeface="微软雅黑" pitchFamily="34" charset="-122"/>
              </a:rPr>
              <a:t>，发现问题及时记录，必要时对大型复杂产品可组织总检查小组（包括工艺员，操作员，技术负责人等）对产品进行</a:t>
            </a:r>
            <a:r>
              <a:rPr lang="zh-CN" altLang="en-US" sz="2000" b="1" dirty="0">
                <a:solidFill>
                  <a:srgbClr val="FF0000"/>
                </a:solidFill>
                <a:latin typeface="微软雅黑" pitchFamily="34" charset="-122"/>
                <a:ea typeface="微软雅黑" pitchFamily="34" charset="-122"/>
              </a:rPr>
              <a:t>联合总检查</a:t>
            </a:r>
            <a:r>
              <a:rPr lang="zh-CN" altLang="en-US" sz="2000" dirty="0">
                <a:latin typeface="微软雅黑" pitchFamily="34" charset="-122"/>
                <a:ea typeface="微软雅黑" pitchFamily="34" charset="-122"/>
              </a:rPr>
              <a:t>。</a:t>
            </a:r>
          </a:p>
          <a:p>
            <a:pPr marL="812800" lvl="2" indent="-4572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经最终检验合格并有识别标志的产品才能</a:t>
            </a:r>
            <a:r>
              <a:rPr lang="zh-CN" altLang="en-US" sz="2000" b="1" dirty="0">
                <a:solidFill>
                  <a:srgbClr val="FF0000"/>
                </a:solidFill>
                <a:latin typeface="微软雅黑" pitchFamily="34" charset="-122"/>
                <a:ea typeface="微软雅黑" pitchFamily="34" charset="-122"/>
              </a:rPr>
              <a:t>交付</a:t>
            </a:r>
            <a:r>
              <a:rPr lang="zh-CN" altLang="en-US" sz="2000" dirty="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812800" lvl="2" indent="-457200">
              <a:lnSpc>
                <a:spcPct val="150000"/>
              </a:lnSpc>
              <a:spcBef>
                <a:spcPts val="600"/>
              </a:spcBef>
              <a:buFont typeface="Arial" charset="0"/>
              <a:buAutoNum type="arabicPeriod"/>
            </a:pPr>
            <a:r>
              <a:rPr lang="zh-CN" altLang="en-US" sz="2000" dirty="0">
                <a:latin typeface="微软雅黑" pitchFamily="34" charset="-122"/>
                <a:ea typeface="微软雅黑" pitchFamily="34" charset="-122"/>
              </a:rPr>
              <a:t>有</a:t>
            </a:r>
            <a:r>
              <a:rPr lang="zh-CN" altLang="en-US" sz="2000" b="1" dirty="0">
                <a:solidFill>
                  <a:srgbClr val="FF0000"/>
                </a:solidFill>
                <a:latin typeface="微软雅黑" pitchFamily="34" charset="-122"/>
                <a:ea typeface="微软雅黑" pitchFamily="34" charset="-122"/>
              </a:rPr>
              <a:t>军检</a:t>
            </a:r>
            <a:r>
              <a:rPr lang="zh-CN" altLang="en-US" sz="2000" dirty="0">
                <a:latin typeface="微软雅黑" pitchFamily="34" charset="-122"/>
                <a:ea typeface="微软雅黑" pitchFamily="34" charset="-122"/>
              </a:rPr>
              <a:t>要求的，还应按照军检项目表提交“军检申请单”。</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eaLnBrk="1" hangingPunct="1"/>
            <a:r>
              <a:rPr lang="zh-CN" altLang="zh-CN" sz="4000" dirty="0">
                <a:solidFill>
                  <a:schemeClr val="accent2"/>
                </a:solidFill>
                <a:latin typeface="华文新魏" pitchFamily="2" charset="-122"/>
                <a:ea typeface="华文新魏" pitchFamily="2" charset="-122"/>
              </a:rPr>
              <a:t>成品</a:t>
            </a:r>
            <a:r>
              <a:rPr lang="zh-CN" altLang="en-US" sz="4000" dirty="0">
                <a:solidFill>
                  <a:schemeClr val="accent2"/>
                </a:solidFill>
                <a:latin typeface="华文新魏" pitchFamily="2" charset="-122"/>
                <a:ea typeface="华文新魏" pitchFamily="2" charset="-122"/>
              </a:rPr>
              <a:t>检验</a:t>
            </a:r>
          </a:p>
        </p:txBody>
      </p:sp>
      <p:sp>
        <p:nvSpPr>
          <p:cNvPr id="3" name="内容占位符 2"/>
          <p:cNvSpPr>
            <a:spLocks noGrp="1"/>
          </p:cNvSpPr>
          <p:nvPr>
            <p:ph idx="1"/>
          </p:nvPr>
        </p:nvSpPr>
        <p:spPr>
          <a:xfrm>
            <a:off x="457200" y="1143000"/>
            <a:ext cx="8229600" cy="4525963"/>
          </a:xfrm>
        </p:spPr>
        <p:txBody>
          <a:bodyPr>
            <a:normAutofit/>
          </a:bodyPr>
          <a:lstStyle/>
          <a:p>
            <a:pPr>
              <a:spcBef>
                <a:spcPct val="0"/>
              </a:spcBef>
              <a:buFont typeface="Wingdings" pitchFamily="2" charset="2"/>
              <a:buChar char="p"/>
            </a:pPr>
            <a:r>
              <a:rPr lang="zh-CN" altLang="zh-CN" sz="3000" kern="1200" dirty="0">
                <a:solidFill>
                  <a:srgbClr val="3333FF"/>
                </a:solidFill>
                <a:latin typeface="华文新魏" pitchFamily="2" charset="-122"/>
                <a:ea typeface="华文新魏" pitchFamily="2" charset="-122"/>
              </a:rPr>
              <a:t>总则</a:t>
            </a:r>
          </a:p>
          <a:p>
            <a:pPr marL="457200" lvl="1" indent="-457200">
              <a:lnSpc>
                <a:spcPct val="150000"/>
              </a:lnSpc>
              <a:spcBef>
                <a:spcPct val="0"/>
              </a:spcBef>
              <a:buFont typeface="Wingdings" pitchFamily="2" charset="2"/>
              <a:buChar char="Ø"/>
            </a:pPr>
            <a:r>
              <a:rPr lang="zh-CN" altLang="zh-CN" sz="2000" kern="1200" dirty="0">
                <a:latin typeface="微软雅黑" pitchFamily="34" charset="-122"/>
                <a:ea typeface="微软雅黑" pitchFamily="34" charset="-122"/>
                <a:cs typeface="+mn-cs"/>
              </a:rPr>
              <a:t>所有规定的进货检验、半成品测量和监控均完成，并合格后才能进行成品的检验和测量。</a:t>
            </a:r>
            <a:endParaRPr lang="en-US" altLang="zh-CN" sz="2000" kern="1200" dirty="0">
              <a:latin typeface="微软雅黑" pitchFamily="34" charset="-122"/>
              <a:ea typeface="微软雅黑" pitchFamily="34" charset="-122"/>
              <a:cs typeface="+mn-cs"/>
            </a:endParaRPr>
          </a:p>
          <a:p>
            <a:pPr>
              <a:spcBef>
                <a:spcPct val="0"/>
              </a:spcBef>
              <a:buFont typeface="Wingdings" pitchFamily="2" charset="2"/>
              <a:buChar char="p"/>
            </a:pPr>
            <a:r>
              <a:rPr lang="zh-CN" altLang="zh-CN" sz="3000" kern="1200" dirty="0" smtClean="0">
                <a:solidFill>
                  <a:srgbClr val="3333FF"/>
                </a:solidFill>
                <a:latin typeface="华文新魏" pitchFamily="2" charset="-122"/>
                <a:ea typeface="华文新魏" pitchFamily="2" charset="-122"/>
              </a:rPr>
              <a:t>检验</a:t>
            </a:r>
            <a:r>
              <a:rPr lang="zh-CN" altLang="zh-CN" sz="3000" kern="1200" dirty="0">
                <a:solidFill>
                  <a:srgbClr val="3333FF"/>
                </a:solidFill>
                <a:latin typeface="华文新魏" pitchFamily="2" charset="-122"/>
                <a:ea typeface="华文新魏" pitchFamily="2" charset="-122"/>
              </a:rPr>
              <a:t>过程</a:t>
            </a:r>
          </a:p>
          <a:p>
            <a:pPr marL="447675" lvl="1" indent="-447675">
              <a:lnSpc>
                <a:spcPct val="150000"/>
              </a:lnSpc>
              <a:spcBef>
                <a:spcPct val="0"/>
              </a:spcBef>
              <a:buFont typeface="Wingdings" pitchFamily="2" charset="2"/>
              <a:buChar char="Ø"/>
            </a:pPr>
            <a:r>
              <a:rPr lang="zh-CN" altLang="zh-CN" sz="2000" kern="1200" dirty="0" smtClean="0">
                <a:latin typeface="微软雅黑" pitchFamily="34" charset="-122"/>
                <a:ea typeface="微软雅黑" pitchFamily="34" charset="-122"/>
                <a:cs typeface="+mn-cs"/>
              </a:rPr>
              <a:t>质量管理部门</a:t>
            </a:r>
            <a:r>
              <a:rPr lang="zh-CN" altLang="zh-CN" sz="2000" b="1" kern="1200" dirty="0" smtClean="0">
                <a:latin typeface="微软雅黑" pitchFamily="34" charset="-122"/>
                <a:ea typeface="微软雅黑" pitchFamily="34" charset="-122"/>
                <a:cs typeface="+mn-cs"/>
              </a:rPr>
              <a:t>组织</a:t>
            </a:r>
            <a:r>
              <a:rPr lang="zh-CN" altLang="zh-CN" sz="2000" kern="1200" dirty="0">
                <a:latin typeface="微软雅黑" pitchFamily="34" charset="-122"/>
                <a:ea typeface="微软雅黑" pitchFamily="34" charset="-122"/>
                <a:cs typeface="+mn-cs"/>
              </a:rPr>
              <a:t>检测组依据产品接收</a:t>
            </a:r>
            <a:r>
              <a:rPr lang="zh-CN" altLang="zh-CN" sz="2000" kern="1200" dirty="0" smtClean="0">
                <a:latin typeface="微软雅黑" pitchFamily="34" charset="-122"/>
                <a:ea typeface="微软雅黑" pitchFamily="34" charset="-122"/>
                <a:cs typeface="+mn-cs"/>
              </a:rPr>
              <a:t>准则进行</a:t>
            </a:r>
            <a:r>
              <a:rPr lang="zh-CN" altLang="zh-CN" sz="2000" kern="1200" dirty="0">
                <a:latin typeface="微软雅黑" pitchFamily="34" charset="-122"/>
                <a:ea typeface="微软雅黑" pitchFamily="34" charset="-122"/>
                <a:cs typeface="+mn-cs"/>
              </a:rPr>
              <a:t>检验和</a:t>
            </a:r>
            <a:r>
              <a:rPr lang="zh-CN" altLang="zh-CN" sz="2000" kern="1200" dirty="0" smtClean="0">
                <a:latin typeface="微软雅黑" pitchFamily="34" charset="-122"/>
                <a:ea typeface="微软雅黑" pitchFamily="34" charset="-122"/>
                <a:cs typeface="+mn-cs"/>
              </a:rPr>
              <a:t>测试</a:t>
            </a:r>
            <a:r>
              <a:rPr lang="zh-CN" altLang="en-US"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marL="447675" lvl="1" indent="-447675">
              <a:lnSpc>
                <a:spcPct val="150000"/>
              </a:lnSpc>
              <a:spcBef>
                <a:spcPct val="0"/>
              </a:spcBef>
              <a:buFont typeface="Wingdings" pitchFamily="2" charset="2"/>
              <a:buChar char="Ø"/>
            </a:pPr>
            <a:r>
              <a:rPr lang="zh-CN" altLang="zh-CN" sz="2000" kern="1200" dirty="0" smtClean="0">
                <a:latin typeface="微软雅黑" pitchFamily="34" charset="-122"/>
                <a:ea typeface="微软雅黑" pitchFamily="34" charset="-122"/>
                <a:cs typeface="+mn-cs"/>
              </a:rPr>
              <a:t>检测</a:t>
            </a:r>
            <a:r>
              <a:rPr lang="zh-CN" altLang="zh-CN" sz="2000" kern="1200" dirty="0">
                <a:latin typeface="微软雅黑" pitchFamily="34" charset="-122"/>
                <a:ea typeface="微软雅黑" pitchFamily="34" charset="-122"/>
                <a:cs typeface="+mn-cs"/>
              </a:rPr>
              <a:t>组按照检验规范的规定完成</a:t>
            </a:r>
            <a:r>
              <a:rPr lang="zh-CN" altLang="zh-CN" sz="2000" b="1" kern="1200" dirty="0">
                <a:latin typeface="微软雅黑" pitchFamily="34" charset="-122"/>
                <a:ea typeface="微软雅黑" pitchFamily="34" charset="-122"/>
                <a:cs typeface="+mn-cs"/>
              </a:rPr>
              <a:t>检测</a:t>
            </a:r>
            <a:r>
              <a:rPr lang="zh-CN" altLang="zh-CN" sz="2000" kern="1200" dirty="0">
                <a:latin typeface="微软雅黑" pitchFamily="34" charset="-122"/>
                <a:ea typeface="微软雅黑" pitchFamily="34" charset="-122"/>
                <a:cs typeface="+mn-cs"/>
              </a:rPr>
              <a:t>，并进行</a:t>
            </a:r>
            <a:r>
              <a:rPr lang="zh-CN" altLang="zh-CN" sz="2000" b="1" kern="1200" dirty="0">
                <a:latin typeface="微软雅黑" pitchFamily="34" charset="-122"/>
                <a:ea typeface="微软雅黑" pitchFamily="34" charset="-122"/>
                <a:cs typeface="+mn-cs"/>
              </a:rPr>
              <a:t>记录</a:t>
            </a:r>
            <a:r>
              <a:rPr lang="zh-CN" altLang="zh-CN" sz="2000" kern="1200" dirty="0" smtClean="0">
                <a:latin typeface="微软雅黑" pitchFamily="34" charset="-122"/>
                <a:ea typeface="微软雅黑" pitchFamily="34" charset="-122"/>
                <a:cs typeface="+mn-cs"/>
              </a:rPr>
              <a:t>。</a:t>
            </a:r>
            <a:endParaRPr lang="en-US" altLang="zh-CN" sz="2000" kern="1200" dirty="0" smtClean="0">
              <a:latin typeface="微软雅黑" pitchFamily="34" charset="-122"/>
              <a:ea typeface="微软雅黑" pitchFamily="34" charset="-122"/>
              <a:cs typeface="+mn-cs"/>
            </a:endParaRPr>
          </a:p>
          <a:p>
            <a:pPr marL="447675" lvl="1" indent="-447675">
              <a:lnSpc>
                <a:spcPct val="150000"/>
              </a:lnSpc>
              <a:spcBef>
                <a:spcPct val="0"/>
              </a:spcBef>
              <a:buFont typeface="Wingdings" pitchFamily="2" charset="2"/>
              <a:buChar char="Ø"/>
            </a:pPr>
            <a:r>
              <a:rPr lang="zh-CN" altLang="zh-CN" sz="2000" kern="1200" dirty="0" smtClean="0">
                <a:latin typeface="微软雅黑" pitchFamily="34" charset="-122"/>
                <a:ea typeface="微软雅黑" pitchFamily="34" charset="-122"/>
                <a:cs typeface="+mn-cs"/>
              </a:rPr>
              <a:t>经</a:t>
            </a:r>
            <a:r>
              <a:rPr lang="zh-CN" altLang="zh-CN" sz="2000" kern="1200" dirty="0">
                <a:latin typeface="微软雅黑" pitchFamily="34" charset="-122"/>
                <a:ea typeface="微软雅黑" pitchFamily="34" charset="-122"/>
                <a:cs typeface="+mn-cs"/>
              </a:rPr>
              <a:t>授权的检验员对检验结果进行</a:t>
            </a:r>
            <a:r>
              <a:rPr lang="zh-CN" altLang="zh-CN" sz="2000" b="1" kern="1200" dirty="0">
                <a:latin typeface="微软雅黑" pitchFamily="34" charset="-122"/>
                <a:ea typeface="微软雅黑" pitchFamily="34" charset="-122"/>
                <a:cs typeface="+mn-cs"/>
              </a:rPr>
              <a:t>判定</a:t>
            </a:r>
            <a:r>
              <a:rPr lang="zh-CN" altLang="zh-CN" sz="2000" kern="1200" dirty="0">
                <a:latin typeface="微软雅黑" pitchFamily="34" charset="-122"/>
                <a:ea typeface="微软雅黑" pitchFamily="34" charset="-122"/>
                <a:cs typeface="+mn-cs"/>
              </a:rPr>
              <a:t>，判定合格后，项目组凭签署完整的检测记录、检测报告到质量管理部门</a:t>
            </a:r>
            <a:r>
              <a:rPr lang="zh-CN" altLang="zh-CN" sz="2000" b="1" kern="1200" dirty="0">
                <a:latin typeface="微软雅黑" pitchFamily="34" charset="-122"/>
                <a:ea typeface="微软雅黑" pitchFamily="34" charset="-122"/>
                <a:cs typeface="+mn-cs"/>
              </a:rPr>
              <a:t>办理</a:t>
            </a:r>
            <a:r>
              <a:rPr lang="zh-CN" altLang="zh-CN" sz="2000" kern="1200" dirty="0">
                <a:latin typeface="微软雅黑" pitchFamily="34" charset="-122"/>
                <a:ea typeface="微软雅黑" pitchFamily="34" charset="-122"/>
                <a:cs typeface="+mn-cs"/>
              </a:rPr>
              <a:t>合格证、盖成品检验章</a:t>
            </a:r>
            <a:r>
              <a:rPr lang="zh-CN" altLang="en-US" sz="2000" kern="1200" dirty="0">
                <a:latin typeface="微软雅黑" pitchFamily="34" charset="-122"/>
                <a:ea typeface="微软雅黑" pitchFamily="34" charset="-122"/>
                <a:cs typeface="+mn-cs"/>
              </a:rPr>
              <a:t>。</a:t>
            </a:r>
            <a:endParaRPr lang="en-US" altLang="zh-CN" sz="2000" kern="1200" dirty="0">
              <a:latin typeface="微软雅黑" pitchFamily="34" charset="-122"/>
              <a:ea typeface="微软雅黑" pitchFamily="34" charset="-122"/>
              <a:cs typeface="+mn-cs"/>
            </a:endParaRPr>
          </a:p>
          <a:p>
            <a:pPr marL="0" indent="0">
              <a:buNone/>
            </a:pPr>
            <a:endParaRPr lang="zh-CN" altLang="zh-CN" dirty="0"/>
          </a:p>
          <a:p>
            <a:endParaRPr lang="zh-CN" altLang="en-US" dirty="0"/>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0" y="381000"/>
            <a:ext cx="3924300" cy="5734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4" name="组合 3"/>
          <p:cNvGrpSpPr/>
          <p:nvPr/>
        </p:nvGrpSpPr>
        <p:grpSpPr>
          <a:xfrm>
            <a:off x="381000" y="3048000"/>
            <a:ext cx="3962400" cy="2762250"/>
            <a:chOff x="-1905000" y="4343400"/>
            <a:chExt cx="3962400" cy="2762250"/>
          </a:xfrm>
        </p:grpSpPr>
        <p:pic>
          <p:nvPicPr>
            <p:cNvPr id="307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905000" y="4343400"/>
              <a:ext cx="2024063" cy="2762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2387" y="4343400"/>
              <a:ext cx="2005013" cy="2725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 xmlns:p14="http://schemas.microsoft.com/office/powerpoint/2010/main" val="141888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10" fill="hold"/>
                                        <p:tgtEl>
                                          <p:spTgt spid="3074"/>
                                        </p:tgtEl>
                                        <p:attrNameLst>
                                          <p:attrName>ppt_x</p:attrName>
                                        </p:attrNameLst>
                                      </p:cBhvr>
                                      <p:tavLst>
                                        <p:tav tm="0">
                                          <p:val>
                                            <p:strVal val="#ppt_x"/>
                                          </p:val>
                                        </p:tav>
                                        <p:tav tm="100000">
                                          <p:val>
                                            <p:strVal val="#ppt_x"/>
                                          </p:val>
                                        </p:tav>
                                      </p:tavLst>
                                    </p:anim>
                                    <p:anim calcmode="lin" valueType="num">
                                      <p:cBhvr additive="base">
                                        <p:cTn id="8" dur="1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1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标题 1"/>
          <p:cNvSpPr>
            <a:spLocks noGrp="1"/>
          </p:cNvSpPr>
          <p:nvPr>
            <p:ph type="title"/>
          </p:nvPr>
        </p:nvSpPr>
        <p:spPr bwMode="auto">
          <a:xfrm>
            <a:off x="3048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600" dirty="0" smtClean="0">
                <a:solidFill>
                  <a:schemeClr val="accent2"/>
                </a:solidFill>
                <a:latin typeface="华文新魏" pitchFamily="2" charset="-122"/>
                <a:ea typeface="华文新魏" pitchFamily="2" charset="-122"/>
              </a:rPr>
              <a:t>生产过程的质量检验</a:t>
            </a:r>
            <a:endParaRPr lang="zh-CN" altLang="en-US" sz="2800" dirty="0" smtClean="0"/>
          </a:p>
        </p:txBody>
      </p:sp>
      <p:grpSp>
        <p:nvGrpSpPr>
          <p:cNvPr id="96259" name="Group 96"/>
          <p:cNvGrpSpPr>
            <a:grpSpLocks/>
          </p:cNvGrpSpPr>
          <p:nvPr/>
        </p:nvGrpSpPr>
        <p:grpSpPr bwMode="auto">
          <a:xfrm>
            <a:off x="1057275" y="1228725"/>
            <a:ext cx="1041400" cy="1062038"/>
            <a:chOff x="1016388" y="738757"/>
            <a:chExt cx="731924" cy="747989"/>
          </a:xfrm>
        </p:grpSpPr>
        <p:grpSp>
          <p:nvGrpSpPr>
            <p:cNvPr id="96319" name="Group 51"/>
            <p:cNvGrpSpPr>
              <a:grpSpLocks/>
            </p:cNvGrpSpPr>
            <p:nvPr/>
          </p:nvGrpSpPr>
          <p:grpSpPr bwMode="auto">
            <a:xfrm>
              <a:off x="1016388" y="754823"/>
              <a:ext cx="731924" cy="731923"/>
              <a:chOff x="1704975" y="1095375"/>
              <a:chExt cx="1514475" cy="1514475"/>
            </a:xfrm>
          </p:grpSpPr>
          <p:sp>
            <p:nvSpPr>
              <p:cNvPr id="38" name="Oval 7"/>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39"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9632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1</a:t>
              </a:r>
            </a:p>
          </p:txBody>
        </p:sp>
      </p:grpSp>
      <p:sp>
        <p:nvSpPr>
          <p:cNvPr id="40" name="Flowchart: Merge 3"/>
          <p:cNvSpPr/>
          <p:nvPr/>
        </p:nvSpPr>
        <p:spPr>
          <a:xfrm>
            <a:off x="189864"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6263" name="Rektangel 76"/>
          <p:cNvSpPr>
            <a:spLocks noChangeArrowheads="1"/>
          </p:cNvSpPr>
          <p:nvPr/>
        </p:nvSpPr>
        <p:spPr bwMode="auto">
          <a:xfrm>
            <a:off x="890588" y="1703388"/>
            <a:ext cx="14986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外购器材和外协件的检验</a:t>
            </a:r>
            <a:endParaRPr lang="da-DK" sz="2400">
              <a:latin typeface="华文新魏" pitchFamily="2" charset="-122"/>
              <a:ea typeface="华文新魏" pitchFamily="2" charset="-122"/>
            </a:endParaRPr>
          </a:p>
        </p:txBody>
      </p:sp>
      <p:grpSp>
        <p:nvGrpSpPr>
          <p:cNvPr id="96264" name="Group 96"/>
          <p:cNvGrpSpPr>
            <a:grpSpLocks/>
          </p:cNvGrpSpPr>
          <p:nvPr/>
        </p:nvGrpSpPr>
        <p:grpSpPr bwMode="auto">
          <a:xfrm>
            <a:off x="1057275" y="3724275"/>
            <a:ext cx="1041400" cy="1063625"/>
            <a:chOff x="1016388" y="738757"/>
            <a:chExt cx="731924" cy="747991"/>
          </a:xfrm>
        </p:grpSpPr>
        <p:grpSp>
          <p:nvGrpSpPr>
            <p:cNvPr id="96313" name="Group 51"/>
            <p:cNvGrpSpPr>
              <a:grpSpLocks/>
            </p:cNvGrpSpPr>
            <p:nvPr/>
          </p:nvGrpSpPr>
          <p:grpSpPr bwMode="auto">
            <a:xfrm>
              <a:off x="1016388" y="754824"/>
              <a:ext cx="731924" cy="731924"/>
              <a:chOff x="1704975" y="1095375"/>
              <a:chExt cx="1514475" cy="1514475"/>
            </a:xfrm>
          </p:grpSpPr>
          <p:sp>
            <p:nvSpPr>
              <p:cNvPr id="45" name="Oval 13"/>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46"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96314"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2</a:t>
              </a:r>
            </a:p>
          </p:txBody>
        </p:sp>
      </p:grpSp>
      <p:sp>
        <p:nvSpPr>
          <p:cNvPr id="47" name="Flowchart: Merge 15"/>
          <p:cNvSpPr/>
          <p:nvPr/>
        </p:nvSpPr>
        <p:spPr>
          <a:xfrm>
            <a:off x="189864"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6268" name="Rektangel 76"/>
          <p:cNvSpPr>
            <a:spLocks noChangeArrowheads="1"/>
          </p:cNvSpPr>
          <p:nvPr/>
        </p:nvSpPr>
        <p:spPr bwMode="auto">
          <a:xfrm>
            <a:off x="904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工序质量检验</a:t>
            </a:r>
            <a:endParaRPr lang="da-DK" sz="2400">
              <a:latin typeface="华文新魏" pitchFamily="2" charset="-122"/>
              <a:ea typeface="华文新魏" pitchFamily="2" charset="-122"/>
            </a:endParaRPr>
          </a:p>
        </p:txBody>
      </p:sp>
      <p:grpSp>
        <p:nvGrpSpPr>
          <p:cNvPr id="96269" name="Group 96"/>
          <p:cNvGrpSpPr>
            <a:grpSpLocks/>
          </p:cNvGrpSpPr>
          <p:nvPr/>
        </p:nvGrpSpPr>
        <p:grpSpPr bwMode="auto">
          <a:xfrm>
            <a:off x="3992563" y="1228725"/>
            <a:ext cx="1041400" cy="1062038"/>
            <a:chOff x="1016388" y="738757"/>
            <a:chExt cx="731924" cy="747989"/>
          </a:xfrm>
        </p:grpSpPr>
        <p:grpSp>
          <p:nvGrpSpPr>
            <p:cNvPr id="96307" name="Group 51"/>
            <p:cNvGrpSpPr>
              <a:grpSpLocks/>
            </p:cNvGrpSpPr>
            <p:nvPr/>
          </p:nvGrpSpPr>
          <p:grpSpPr bwMode="auto">
            <a:xfrm>
              <a:off x="1016388" y="754823"/>
              <a:ext cx="731924" cy="731923"/>
              <a:chOff x="1704975" y="1095375"/>
              <a:chExt cx="1514475" cy="1514475"/>
            </a:xfrm>
          </p:grpSpPr>
          <p:sp>
            <p:nvSpPr>
              <p:cNvPr id="52" name="Oval 20"/>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53"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96308"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3</a:t>
              </a:r>
            </a:p>
          </p:txBody>
        </p:sp>
      </p:grpSp>
      <p:sp>
        <p:nvSpPr>
          <p:cNvPr id="54" name="Flowchart: Merge 22"/>
          <p:cNvSpPr/>
          <p:nvPr/>
        </p:nvSpPr>
        <p:spPr>
          <a:xfrm>
            <a:off x="3125088"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6273" name="Rektangel 76"/>
          <p:cNvSpPr>
            <a:spLocks noChangeArrowheads="1"/>
          </p:cNvSpPr>
          <p:nvPr/>
        </p:nvSpPr>
        <p:spPr bwMode="auto">
          <a:xfrm>
            <a:off x="3825875"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最终成品检验</a:t>
            </a:r>
            <a:endParaRPr lang="da-DK" sz="2400">
              <a:latin typeface="华文新魏" pitchFamily="2" charset="-122"/>
              <a:ea typeface="华文新魏" pitchFamily="2" charset="-122"/>
            </a:endParaRPr>
          </a:p>
        </p:txBody>
      </p:sp>
      <p:grpSp>
        <p:nvGrpSpPr>
          <p:cNvPr id="96274" name="Group 96"/>
          <p:cNvGrpSpPr>
            <a:grpSpLocks/>
          </p:cNvGrpSpPr>
          <p:nvPr/>
        </p:nvGrpSpPr>
        <p:grpSpPr bwMode="auto">
          <a:xfrm>
            <a:off x="3992563" y="3724275"/>
            <a:ext cx="1041400" cy="1063625"/>
            <a:chOff x="1016388" y="738757"/>
            <a:chExt cx="731924" cy="747991"/>
          </a:xfrm>
        </p:grpSpPr>
        <p:grpSp>
          <p:nvGrpSpPr>
            <p:cNvPr id="96301" name="Group 51"/>
            <p:cNvGrpSpPr>
              <a:grpSpLocks/>
            </p:cNvGrpSpPr>
            <p:nvPr/>
          </p:nvGrpSpPr>
          <p:grpSpPr bwMode="auto">
            <a:xfrm>
              <a:off x="1016388" y="754824"/>
              <a:ext cx="731924" cy="731924"/>
              <a:chOff x="1704975" y="1095375"/>
              <a:chExt cx="1514475" cy="1514475"/>
            </a:xfrm>
          </p:grpSpPr>
          <p:sp>
            <p:nvSpPr>
              <p:cNvPr id="59" name="Oval 27"/>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60" name="Oval 4"/>
              <p:cNvSpPr/>
              <p:nvPr/>
            </p:nvSpPr>
            <p:spPr>
              <a:xfrm>
                <a:off x="1781186" y="1143011"/>
                <a:ext cx="1362055" cy="1362054"/>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96302"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4</a:t>
              </a:r>
            </a:p>
          </p:txBody>
        </p:sp>
      </p:grpSp>
      <p:sp>
        <p:nvSpPr>
          <p:cNvPr id="61" name="Flowchart: Merge 29"/>
          <p:cNvSpPr/>
          <p:nvPr/>
        </p:nvSpPr>
        <p:spPr>
          <a:xfrm>
            <a:off x="3125088"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6278" name="Rektangel 76"/>
          <p:cNvSpPr>
            <a:spLocks noChangeArrowheads="1"/>
          </p:cNvSpPr>
          <p:nvPr/>
        </p:nvSpPr>
        <p:spPr bwMode="auto">
          <a:xfrm>
            <a:off x="3825875"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solidFill>
                  <a:srgbClr val="3333FF"/>
                </a:solidFill>
                <a:latin typeface="华文新魏" pitchFamily="2" charset="-122"/>
                <a:ea typeface="华文新魏" pitchFamily="2" charset="-122"/>
              </a:rPr>
              <a:t>产品配套交付检查</a:t>
            </a:r>
            <a:endParaRPr lang="da-DK" sz="2400">
              <a:solidFill>
                <a:srgbClr val="3333FF"/>
              </a:solidFill>
              <a:latin typeface="华文新魏" pitchFamily="2" charset="-122"/>
              <a:ea typeface="华文新魏" pitchFamily="2" charset="-122"/>
            </a:endParaRPr>
          </a:p>
        </p:txBody>
      </p:sp>
      <p:grpSp>
        <p:nvGrpSpPr>
          <p:cNvPr id="96279" name="Group 96"/>
          <p:cNvGrpSpPr>
            <a:grpSpLocks/>
          </p:cNvGrpSpPr>
          <p:nvPr/>
        </p:nvGrpSpPr>
        <p:grpSpPr bwMode="auto">
          <a:xfrm>
            <a:off x="6927850" y="1228725"/>
            <a:ext cx="1041400" cy="1062038"/>
            <a:chOff x="1016388" y="738757"/>
            <a:chExt cx="731924" cy="747989"/>
          </a:xfrm>
        </p:grpSpPr>
        <p:grpSp>
          <p:nvGrpSpPr>
            <p:cNvPr id="96295" name="Group 51"/>
            <p:cNvGrpSpPr>
              <a:grpSpLocks/>
            </p:cNvGrpSpPr>
            <p:nvPr/>
          </p:nvGrpSpPr>
          <p:grpSpPr bwMode="auto">
            <a:xfrm>
              <a:off x="1016388" y="754823"/>
              <a:ext cx="731924" cy="731923"/>
              <a:chOff x="1704975" y="1095375"/>
              <a:chExt cx="1514475" cy="1514475"/>
            </a:xfrm>
          </p:grpSpPr>
          <p:sp>
            <p:nvSpPr>
              <p:cNvPr id="66" name="Oval 34"/>
              <p:cNvSpPr/>
              <p:nvPr/>
            </p:nvSpPr>
            <p:spPr>
              <a:xfrm>
                <a:off x="1704975" y="1094521"/>
                <a:ext cx="1514475" cy="1515329"/>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sp>
            <p:nvSpPr>
              <p:cNvPr id="67"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p>
            </p:txBody>
          </p:sp>
        </p:grpSp>
        <p:sp>
          <p:nvSpPr>
            <p:cNvPr id="96296"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5</a:t>
              </a:r>
            </a:p>
          </p:txBody>
        </p:sp>
      </p:grpSp>
      <p:sp>
        <p:nvSpPr>
          <p:cNvPr id="68" name="Flowchart: Merge 36"/>
          <p:cNvSpPr/>
          <p:nvPr/>
        </p:nvSpPr>
        <p:spPr>
          <a:xfrm>
            <a:off x="6060312" y="1693164"/>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solidFill>
                <a:srgbClr val="3333FF"/>
              </a:solidFill>
              <a:latin typeface="华文新魏" pitchFamily="2" charset="-122"/>
              <a:ea typeface="华文新魏" pitchFamily="2" charset="-122"/>
            </a:endParaRPr>
          </a:p>
        </p:txBody>
      </p:sp>
      <p:sp>
        <p:nvSpPr>
          <p:cNvPr id="96283" name="Rektangel 76"/>
          <p:cNvSpPr>
            <a:spLocks noChangeArrowheads="1"/>
          </p:cNvSpPr>
          <p:nvPr/>
        </p:nvSpPr>
        <p:spPr bwMode="auto">
          <a:xfrm>
            <a:off x="6786563" y="170338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例行试验的检验</a:t>
            </a:r>
            <a:endParaRPr lang="da-DK" sz="2400">
              <a:latin typeface="华文新魏" pitchFamily="2" charset="-122"/>
              <a:ea typeface="华文新魏" pitchFamily="2" charset="-122"/>
            </a:endParaRPr>
          </a:p>
        </p:txBody>
      </p:sp>
      <p:grpSp>
        <p:nvGrpSpPr>
          <p:cNvPr id="96284" name="Group 96"/>
          <p:cNvGrpSpPr>
            <a:grpSpLocks/>
          </p:cNvGrpSpPr>
          <p:nvPr/>
        </p:nvGrpSpPr>
        <p:grpSpPr bwMode="auto">
          <a:xfrm>
            <a:off x="6927850" y="3724275"/>
            <a:ext cx="1041400" cy="1063625"/>
            <a:chOff x="1016388" y="738757"/>
            <a:chExt cx="731924" cy="747991"/>
          </a:xfrm>
        </p:grpSpPr>
        <p:grpSp>
          <p:nvGrpSpPr>
            <p:cNvPr id="96289" name="Group 51"/>
            <p:cNvGrpSpPr>
              <a:grpSpLocks/>
            </p:cNvGrpSpPr>
            <p:nvPr/>
          </p:nvGrpSpPr>
          <p:grpSpPr bwMode="auto">
            <a:xfrm>
              <a:off x="1016388" y="754824"/>
              <a:ext cx="731924" cy="731924"/>
              <a:chOff x="1704975" y="1095375"/>
              <a:chExt cx="1514475" cy="1514475"/>
            </a:xfrm>
          </p:grpSpPr>
          <p:sp>
            <p:nvSpPr>
              <p:cNvPr id="73" name="Oval 41"/>
              <p:cNvSpPr/>
              <p:nvPr/>
            </p:nvSpPr>
            <p:spPr>
              <a:xfrm>
                <a:off x="1704975" y="1094470"/>
                <a:ext cx="1514475" cy="1515380"/>
              </a:xfrm>
              <a:prstGeom prst="ellipse">
                <a:avLst/>
              </a:prstGeom>
              <a:gradFill flip="none" rotWithShape="1">
                <a:gsLst>
                  <a:gs pos="0">
                    <a:srgbClr val="5AF300"/>
                  </a:gs>
                  <a:gs pos="100000">
                    <a:srgbClr val="208A00"/>
                  </a:gs>
                </a:gsLst>
                <a:path path="shape">
                  <a:fillToRect l="50000" t="50000" r="50000" b="50000"/>
                </a:path>
                <a:tileRect/>
              </a:gradFill>
              <a:ln w="25400">
                <a:solidFill>
                  <a:srgbClr val="208A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sp>
            <p:nvSpPr>
              <p:cNvPr id="74" name="Oval 4"/>
              <p:cNvSpPr/>
              <p:nvPr/>
            </p:nvSpPr>
            <p:spPr>
              <a:xfrm>
                <a:off x="1781186" y="1143011"/>
                <a:ext cx="1362055" cy="1362054"/>
              </a:xfrm>
              <a:prstGeom prst="ellipse">
                <a:avLst/>
              </a:prstGeom>
              <a:gradFill>
                <a:gsLst>
                  <a:gs pos="6000">
                    <a:schemeClr val="bg1"/>
                  </a:gs>
                  <a:gs pos="61000">
                    <a:srgbClr val="0070C0">
                      <a:alpha val="0"/>
                    </a:srgbClr>
                  </a:gs>
                </a:gsLst>
                <a:lin ang="6000000" scaled="0"/>
              </a:gradFill>
              <a:ln w="34925">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4800" dirty="0">
                  <a:solidFill>
                    <a:schemeClr val="bg1"/>
                  </a:solidFill>
                </a:endParaRPr>
              </a:p>
            </p:txBody>
          </p:sp>
        </p:grpSp>
        <p:sp>
          <p:nvSpPr>
            <p:cNvPr id="96290" name="TextBox 7"/>
            <p:cNvSpPr txBox="1">
              <a:spLocks noChangeArrowheads="1"/>
            </p:cNvSpPr>
            <p:nvPr/>
          </p:nvSpPr>
          <p:spPr bwMode="auto">
            <a:xfrm>
              <a:off x="1246510" y="738757"/>
              <a:ext cx="342624" cy="4112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3200">
                  <a:solidFill>
                    <a:schemeClr val="bg1"/>
                  </a:solidFill>
                  <a:latin typeface="Calibri" pitchFamily="34" charset="0"/>
                </a:rPr>
                <a:t>6</a:t>
              </a:r>
            </a:p>
          </p:txBody>
        </p:sp>
      </p:grpSp>
      <p:sp>
        <p:nvSpPr>
          <p:cNvPr id="75" name="Flowchart: Merge 43"/>
          <p:cNvSpPr/>
          <p:nvPr/>
        </p:nvSpPr>
        <p:spPr>
          <a:xfrm>
            <a:off x="6060312" y="4189476"/>
            <a:ext cx="2935224" cy="1906524"/>
          </a:xfrm>
          <a:prstGeom prst="flowChartMerge">
            <a:avLst/>
          </a:prstGeom>
          <a:gradFill flip="none" rotWithShape="1">
            <a:gsLst>
              <a:gs pos="0">
                <a:schemeClr val="tx1">
                  <a:lumMod val="50000"/>
                  <a:lumOff val="50000"/>
                </a:schemeClr>
              </a:gs>
              <a:gs pos="100000">
                <a:srgbClr val="FFFFFF"/>
              </a:gs>
            </a:gsLst>
            <a:lin ang="162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solidFill>
                <a:srgbClr val="171717"/>
              </a:solidFill>
            </a:endParaRPr>
          </a:p>
        </p:txBody>
      </p:sp>
      <p:sp>
        <p:nvSpPr>
          <p:cNvPr id="96288" name="Rektangel 76"/>
          <p:cNvSpPr>
            <a:spLocks noChangeArrowheads="1"/>
          </p:cNvSpPr>
          <p:nvPr/>
        </p:nvSpPr>
        <p:spPr bwMode="auto">
          <a:xfrm>
            <a:off x="6761163" y="4198938"/>
            <a:ext cx="14986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zh-CN" altLang="en-US" sz="2400">
                <a:latin typeface="华文新魏" pitchFamily="2" charset="-122"/>
                <a:ea typeface="华文新魏" pitchFamily="2" charset="-122"/>
              </a:rPr>
              <a:t>检验记录的填写</a:t>
            </a:r>
            <a:endParaRPr lang="da-DK" sz="2400">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产品配套交付检查</a:t>
            </a:r>
          </a:p>
        </p:txBody>
      </p:sp>
      <p:sp>
        <p:nvSpPr>
          <p:cNvPr id="97283"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7284"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7285"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97286" name="矩形 1"/>
          <p:cNvSpPr>
            <a:spLocks noChangeArrowheads="1"/>
          </p:cNvSpPr>
          <p:nvPr/>
        </p:nvSpPr>
        <p:spPr bwMode="auto">
          <a:xfrm>
            <a:off x="533400" y="1219200"/>
            <a:ext cx="8077200" cy="4616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产品配套及检查</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700" dirty="0">
              <a:latin typeface="微软雅黑" pitchFamily="34" charset="-122"/>
              <a:ea typeface="微软雅黑" pitchFamily="34" charset="-122"/>
            </a:endParaRPr>
          </a:p>
          <a:p>
            <a:pPr marL="812800" lvl="2" indent="-457200">
              <a:lnSpc>
                <a:spcPct val="130000"/>
              </a:lnSpc>
              <a:spcBef>
                <a:spcPts val="600"/>
              </a:spcBef>
              <a:buFont typeface="Arial" charset="0"/>
              <a:buAutoNum type="arabicPeriod"/>
            </a:pPr>
            <a:r>
              <a:rPr lang="zh-CN" altLang="en-US" sz="2000" dirty="0">
                <a:latin typeface="微软雅黑" pitchFamily="34" charset="-122"/>
                <a:ea typeface="微软雅黑" pitchFamily="34" charset="-122"/>
              </a:rPr>
              <a:t>包装箱或</a:t>
            </a:r>
            <a:r>
              <a:rPr lang="zh-CN" altLang="en-US" sz="2000" b="1" dirty="0">
                <a:solidFill>
                  <a:srgbClr val="FF0000"/>
                </a:solidFill>
                <a:latin typeface="微软雅黑" pitchFamily="34" charset="-122"/>
                <a:ea typeface="微软雅黑" pitchFamily="34" charset="-122"/>
              </a:rPr>
              <a:t>包装</a:t>
            </a:r>
            <a:r>
              <a:rPr lang="zh-CN" altLang="en-US" sz="2000" dirty="0">
                <a:latin typeface="微软雅黑" pitchFamily="34" charset="-122"/>
                <a:ea typeface="微软雅黑" pitchFamily="34" charset="-122"/>
              </a:rPr>
              <a:t>物是否</a:t>
            </a:r>
            <a:r>
              <a:rPr lang="zh-CN" altLang="en-US" sz="2000" b="1" dirty="0">
                <a:solidFill>
                  <a:srgbClr val="FF0000"/>
                </a:solidFill>
                <a:latin typeface="微软雅黑" pitchFamily="34" charset="-122"/>
                <a:ea typeface="微软雅黑" pitchFamily="34" charset="-122"/>
              </a:rPr>
              <a:t>完整无损</a:t>
            </a:r>
            <a:r>
              <a:rPr lang="zh-CN" altLang="en-US" sz="2000" dirty="0">
                <a:latin typeface="微软雅黑" pitchFamily="34" charset="-122"/>
                <a:ea typeface="微软雅黑" pitchFamily="34" charset="-122"/>
              </a:rPr>
              <a:t>，并有承制单位的</a:t>
            </a:r>
            <a:r>
              <a:rPr lang="zh-CN" altLang="en-US" sz="2000" b="1" dirty="0">
                <a:solidFill>
                  <a:srgbClr val="FF0000"/>
                </a:solidFill>
                <a:latin typeface="微软雅黑" pitchFamily="34" charset="-122"/>
                <a:ea typeface="微软雅黑" pitchFamily="34" charset="-122"/>
              </a:rPr>
              <a:t>铅封</a:t>
            </a:r>
            <a:r>
              <a:rPr lang="zh-CN" altLang="en-US" sz="2000" dirty="0">
                <a:latin typeface="微软雅黑" pitchFamily="34" charset="-122"/>
                <a:ea typeface="微软雅黑" pitchFamily="34" charset="-122"/>
              </a:rPr>
              <a:t>印记。</a:t>
            </a:r>
          </a:p>
          <a:p>
            <a:pPr marL="812800" lvl="2" indent="-457200">
              <a:lnSpc>
                <a:spcPct val="130000"/>
              </a:lnSpc>
              <a:spcBef>
                <a:spcPts val="600"/>
              </a:spcBef>
              <a:buFont typeface="Arial" charset="0"/>
              <a:buAutoNum type="arabicPeriod"/>
            </a:pPr>
            <a:r>
              <a:rPr lang="zh-CN" altLang="en-US" sz="2000" dirty="0">
                <a:latin typeface="微软雅黑" pitchFamily="34" charset="-122"/>
                <a:ea typeface="微软雅黑" pitchFamily="34" charset="-122"/>
              </a:rPr>
              <a:t>包装箱内的质量合格证、装箱单是否与实物</a:t>
            </a:r>
            <a:r>
              <a:rPr lang="zh-CN" altLang="en-US" sz="2000" b="1" dirty="0">
                <a:solidFill>
                  <a:srgbClr val="FF0000"/>
                </a:solidFill>
                <a:latin typeface="微软雅黑" pitchFamily="34" charset="-122"/>
                <a:ea typeface="微软雅黑" pitchFamily="34" charset="-122"/>
              </a:rPr>
              <a:t>相符</a:t>
            </a:r>
            <a:r>
              <a:rPr lang="zh-CN" altLang="en-US" sz="2000" dirty="0">
                <a:latin typeface="微软雅黑" pitchFamily="34" charset="-122"/>
                <a:ea typeface="微软雅黑" pitchFamily="34" charset="-122"/>
              </a:rPr>
              <a:t>，实物件号、编号、名称与箱外的标记是否</a:t>
            </a:r>
            <a:r>
              <a:rPr lang="zh-CN" altLang="en-US" sz="2000" b="1" dirty="0">
                <a:solidFill>
                  <a:srgbClr val="FF0000"/>
                </a:solidFill>
                <a:latin typeface="微软雅黑" pitchFamily="34" charset="-122"/>
                <a:ea typeface="微软雅黑" pitchFamily="34" charset="-122"/>
              </a:rPr>
              <a:t>一致</a:t>
            </a:r>
            <a:r>
              <a:rPr lang="zh-CN" altLang="en-US" sz="2000" dirty="0">
                <a:latin typeface="微软雅黑" pitchFamily="34" charset="-122"/>
                <a:ea typeface="微软雅黑" pitchFamily="34" charset="-122"/>
              </a:rPr>
              <a:t>。</a:t>
            </a:r>
          </a:p>
          <a:p>
            <a:pPr marL="812800" lvl="2" indent="-457200">
              <a:lnSpc>
                <a:spcPct val="130000"/>
              </a:lnSpc>
              <a:spcBef>
                <a:spcPts val="600"/>
              </a:spcBef>
              <a:buFont typeface="Arial" charset="0"/>
              <a:buAutoNum type="arabicPeriod"/>
            </a:pPr>
            <a:r>
              <a:rPr lang="zh-CN" altLang="en-US" sz="2000" dirty="0">
                <a:latin typeface="微软雅黑" pitchFamily="34" charset="-122"/>
                <a:ea typeface="微软雅黑" pitchFamily="34" charset="-122"/>
              </a:rPr>
              <a:t>产品</a:t>
            </a:r>
            <a:r>
              <a:rPr lang="zh-CN" altLang="en-US" sz="2000" b="1" dirty="0">
                <a:solidFill>
                  <a:srgbClr val="FF0000"/>
                </a:solidFill>
                <a:latin typeface="微软雅黑" pitchFamily="34" charset="-122"/>
                <a:ea typeface="微软雅黑" pitchFamily="34" charset="-122"/>
              </a:rPr>
              <a:t>外观</a:t>
            </a:r>
            <a:r>
              <a:rPr lang="zh-CN" altLang="en-US" sz="2000" dirty="0">
                <a:latin typeface="微软雅黑" pitchFamily="34" charset="-122"/>
                <a:ea typeface="微软雅黑" pitchFamily="34" charset="-122"/>
              </a:rPr>
              <a:t>是否清洁、无锈蚀、无伤痕，保护堵盖是否齐全完好、铅封保险是否完好。</a:t>
            </a:r>
          </a:p>
          <a:p>
            <a:pPr marL="812800" lvl="2" indent="-457200">
              <a:lnSpc>
                <a:spcPct val="130000"/>
              </a:lnSpc>
              <a:spcBef>
                <a:spcPts val="600"/>
              </a:spcBef>
              <a:buFont typeface="Arial" charset="0"/>
              <a:buAutoNum type="arabicPeriod"/>
            </a:pPr>
            <a:r>
              <a:rPr lang="zh-CN" altLang="en-US" sz="2000" dirty="0">
                <a:latin typeface="微软雅黑" pitchFamily="34" charset="-122"/>
                <a:ea typeface="微软雅黑" pitchFamily="34" charset="-122"/>
              </a:rPr>
              <a:t>产品证明文件中的</a:t>
            </a:r>
            <a:r>
              <a:rPr lang="zh-CN" altLang="en-US" sz="2000" b="1" dirty="0">
                <a:solidFill>
                  <a:srgbClr val="FF0000"/>
                </a:solidFill>
                <a:latin typeface="微软雅黑" pitchFamily="34" charset="-122"/>
                <a:ea typeface="微软雅黑" pitchFamily="34" charset="-122"/>
              </a:rPr>
              <a:t>结论</a:t>
            </a:r>
            <a:r>
              <a:rPr lang="zh-CN" altLang="en-US" sz="2000" dirty="0">
                <a:latin typeface="微软雅黑" pitchFamily="34" charset="-122"/>
                <a:ea typeface="微软雅黑" pitchFamily="34" charset="-122"/>
              </a:rPr>
              <a:t>是否</a:t>
            </a:r>
            <a:r>
              <a:rPr lang="zh-CN" altLang="en-US" sz="2000" b="1" dirty="0">
                <a:solidFill>
                  <a:srgbClr val="FF0000"/>
                </a:solidFill>
                <a:latin typeface="微软雅黑" pitchFamily="34" charset="-122"/>
                <a:ea typeface="微软雅黑" pitchFamily="34" charset="-122"/>
              </a:rPr>
              <a:t>明确</a:t>
            </a:r>
            <a:r>
              <a:rPr lang="zh-CN" altLang="en-US" sz="2000" dirty="0">
                <a:latin typeface="微软雅黑" pitchFamily="34" charset="-122"/>
                <a:ea typeface="微软雅黑" pitchFamily="34" charset="-122"/>
              </a:rPr>
              <a:t>，所注明的贮存期、校验期是否符合要求。</a:t>
            </a:r>
          </a:p>
          <a:p>
            <a:pPr marL="812800" lvl="2" indent="-457200">
              <a:lnSpc>
                <a:spcPct val="130000"/>
              </a:lnSpc>
              <a:spcBef>
                <a:spcPts val="600"/>
              </a:spcBef>
              <a:buFont typeface="Arial" charset="0"/>
              <a:buAutoNum type="arabicPeriod"/>
            </a:pPr>
            <a:r>
              <a:rPr lang="zh-CN" altLang="en-US" sz="2000" dirty="0">
                <a:latin typeface="微软雅黑" pitchFamily="34" charset="-122"/>
                <a:ea typeface="微软雅黑" pitchFamily="34" charset="-122"/>
              </a:rPr>
              <a:t>配套的备附件</a:t>
            </a:r>
            <a:r>
              <a:rPr lang="zh-CN" altLang="en-US" sz="2000" b="1" dirty="0">
                <a:solidFill>
                  <a:srgbClr val="FF0000"/>
                </a:solidFill>
                <a:latin typeface="微软雅黑" pitchFamily="34" charset="-122"/>
                <a:ea typeface="微软雅黑" pitchFamily="34" charset="-122"/>
              </a:rPr>
              <a:t>数量</a:t>
            </a:r>
            <a:r>
              <a:rPr lang="zh-CN" altLang="en-US" sz="2000" dirty="0">
                <a:latin typeface="微软雅黑" pitchFamily="34" charset="-122"/>
                <a:ea typeface="微软雅黑" pitchFamily="34" charset="-122"/>
              </a:rPr>
              <a:t>是否满足技术文件要求，并填写好产品各附件配套移交</a:t>
            </a:r>
            <a:r>
              <a:rPr lang="zh-CN" altLang="en-US" sz="2000" b="1" dirty="0">
                <a:solidFill>
                  <a:srgbClr val="FF0000"/>
                </a:solidFill>
                <a:latin typeface="微软雅黑" pitchFamily="34" charset="-122"/>
                <a:ea typeface="微软雅黑" pitchFamily="34" charset="-122"/>
              </a:rPr>
              <a:t>清单</a:t>
            </a:r>
            <a:r>
              <a:rPr lang="zh-CN" altLang="en-US" sz="2000" dirty="0">
                <a:latin typeface="微软雅黑" pitchFamily="34" charset="-122"/>
                <a:ea typeface="微软雅黑" pitchFamily="34" charset="-122"/>
              </a:rPr>
              <a:t>。</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产品配套交付检查</a:t>
            </a:r>
          </a:p>
        </p:txBody>
      </p:sp>
      <p:sp>
        <p:nvSpPr>
          <p:cNvPr id="98307"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8308"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8309"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2" name="矩形 1"/>
          <p:cNvSpPr/>
          <p:nvPr/>
        </p:nvSpPr>
        <p:spPr>
          <a:xfrm>
            <a:off x="533400" y="1219200"/>
            <a:ext cx="8077200" cy="4659737"/>
          </a:xfrm>
          <a:prstGeom prst="rect">
            <a:avLst/>
          </a:prstGeom>
        </p:spPr>
        <p:txBody>
          <a:bodyPr>
            <a:spAutoFit/>
          </a:bodyPr>
          <a:lstStyle/>
          <a:p>
            <a:pPr>
              <a:buFont typeface="Wingdings" pitchFamily="2" charset="2"/>
              <a:buChar char="p"/>
              <a:defRPr/>
            </a:pPr>
            <a:r>
              <a:rPr lang="zh-CN" altLang="en-US" sz="2800" dirty="0">
                <a:solidFill>
                  <a:srgbClr val="3333FF"/>
                </a:solidFill>
                <a:latin typeface="华文新魏" pitchFamily="2" charset="-122"/>
                <a:ea typeface="华文新魏" pitchFamily="2" charset="-122"/>
              </a:rPr>
              <a:t>接收产品检查</a:t>
            </a:r>
            <a:endParaRPr lang="en-US" altLang="zh-CN" sz="700" dirty="0">
              <a:latin typeface="微软雅黑" pitchFamily="34" charset="-122"/>
              <a:ea typeface="微软雅黑" pitchFamily="34" charset="-122"/>
            </a:endParaRPr>
          </a:p>
          <a:p>
            <a:pPr marL="812800" lvl="2" indent="-457200">
              <a:lnSpc>
                <a:spcPct val="130000"/>
              </a:lnSpc>
              <a:spcBef>
                <a:spcPts val="1200"/>
              </a:spcBef>
              <a:buFont typeface="Wingdings" pitchFamily="2" charset="2"/>
              <a:buChar char="Ø"/>
              <a:defRPr/>
            </a:pPr>
            <a:r>
              <a:rPr lang="zh-CN" altLang="en-US" sz="2000" dirty="0">
                <a:latin typeface="微软雅黑" pitchFamily="34" charset="-122"/>
                <a:ea typeface="微软雅黑" pitchFamily="34" charset="-122"/>
              </a:rPr>
              <a:t>接收产品的检查是由负责向用户交付的检验人员，在接收总装测试合格的产品时进行的一项接收检查工作，要求如下：</a:t>
            </a:r>
          </a:p>
          <a:p>
            <a:pPr marL="1257300" lvl="2" indent="-444500">
              <a:lnSpc>
                <a:spcPct val="130000"/>
              </a:lnSpc>
              <a:spcBef>
                <a:spcPts val="1200"/>
              </a:spcBef>
              <a:buFont typeface="+mj-lt"/>
              <a:buAutoNum type="arabicPeriod"/>
              <a:defRPr/>
            </a:pPr>
            <a:r>
              <a:rPr lang="zh-CN" altLang="en-US" dirty="0">
                <a:latin typeface="微软雅黑" pitchFamily="34" charset="-122"/>
                <a:ea typeface="微软雅黑" pitchFamily="34" charset="-122"/>
              </a:rPr>
              <a:t>检查</a:t>
            </a:r>
            <a:r>
              <a:rPr lang="zh-CN" altLang="en-US" sz="2000" b="1" dirty="0">
                <a:solidFill>
                  <a:srgbClr val="FF0000"/>
                </a:solidFill>
                <a:latin typeface="微软雅黑" pitchFamily="34" charset="-122"/>
                <a:ea typeface="微软雅黑" pitchFamily="34" charset="-122"/>
              </a:rPr>
              <a:t>外观</a:t>
            </a:r>
            <a:r>
              <a:rPr lang="zh-CN" altLang="en-US" dirty="0">
                <a:latin typeface="微软雅黑" pitchFamily="34" charset="-122"/>
                <a:ea typeface="微软雅黑" pitchFamily="34" charset="-122"/>
              </a:rPr>
              <a:t>是否清洁，是否有划伤、碰伤，涂覆层是否完好，各处</a:t>
            </a:r>
            <a:r>
              <a:rPr lang="zh-CN" altLang="en-US" sz="2000" b="1" dirty="0">
                <a:solidFill>
                  <a:srgbClr val="FF0000"/>
                </a:solidFill>
                <a:latin typeface="微软雅黑" pitchFamily="34" charset="-122"/>
                <a:ea typeface="微软雅黑" pitchFamily="34" charset="-122"/>
              </a:rPr>
              <a:t>标记</a:t>
            </a:r>
            <a:r>
              <a:rPr lang="zh-CN" altLang="en-US" dirty="0">
                <a:latin typeface="微软雅黑" pitchFamily="34" charset="-122"/>
                <a:ea typeface="微软雅黑" pitchFamily="34" charset="-122"/>
              </a:rPr>
              <a:t>是否清楚，各堵塞帽、套罩是否齐全，铅封是否牢靠完整。</a:t>
            </a:r>
          </a:p>
          <a:p>
            <a:pPr marL="1257300" lvl="2" indent="-444500">
              <a:lnSpc>
                <a:spcPct val="130000"/>
              </a:lnSpc>
              <a:spcBef>
                <a:spcPts val="1200"/>
              </a:spcBef>
              <a:buFont typeface="+mj-lt"/>
              <a:buAutoNum type="arabicPeriod"/>
              <a:defRPr/>
            </a:pPr>
            <a:r>
              <a:rPr lang="zh-CN" altLang="en-US" dirty="0">
                <a:latin typeface="微软雅黑" pitchFamily="34" charset="-122"/>
                <a:ea typeface="微软雅黑" pitchFamily="34" charset="-122"/>
              </a:rPr>
              <a:t>检查随产品配</a:t>
            </a:r>
            <a:r>
              <a:rPr lang="zh-CN" altLang="en-US" sz="2000" b="1" dirty="0">
                <a:solidFill>
                  <a:srgbClr val="FF0000"/>
                </a:solidFill>
                <a:latin typeface="微软雅黑" pitchFamily="34" charset="-122"/>
                <a:ea typeface="微软雅黑" pitchFamily="34" charset="-122"/>
              </a:rPr>
              <a:t>套件</a:t>
            </a:r>
            <a:r>
              <a:rPr lang="zh-CN" altLang="en-US" dirty="0">
                <a:latin typeface="微软雅黑" pitchFamily="34" charset="-122"/>
                <a:ea typeface="微软雅黑" pitchFamily="34" charset="-122"/>
              </a:rPr>
              <a:t>的质量与数量是否符合技术条件要求，并检查这些配套件与交付清单的</a:t>
            </a:r>
            <a:r>
              <a:rPr lang="zh-CN" altLang="en-US" sz="2000" b="1" dirty="0">
                <a:solidFill>
                  <a:srgbClr val="FF0000"/>
                </a:solidFill>
                <a:latin typeface="微软雅黑" pitchFamily="34" charset="-122"/>
                <a:ea typeface="微软雅黑" pitchFamily="34" charset="-122"/>
              </a:rPr>
              <a:t>一致</a:t>
            </a:r>
            <a:r>
              <a:rPr lang="zh-CN" altLang="en-US" dirty="0">
                <a:latin typeface="微软雅黑" pitchFamily="34" charset="-122"/>
                <a:ea typeface="微软雅黑" pitchFamily="34" charset="-122"/>
              </a:rPr>
              <a:t>性。</a:t>
            </a:r>
          </a:p>
          <a:p>
            <a:pPr marL="1257300" lvl="2" indent="-444500">
              <a:lnSpc>
                <a:spcPct val="130000"/>
              </a:lnSpc>
              <a:spcBef>
                <a:spcPts val="1200"/>
              </a:spcBef>
              <a:buFont typeface="+mj-lt"/>
              <a:buAutoNum type="arabicPeriod"/>
              <a:defRPr/>
            </a:pPr>
            <a:r>
              <a:rPr lang="zh-CN" altLang="en-US" dirty="0">
                <a:latin typeface="微软雅黑" pitchFamily="34" charset="-122"/>
                <a:ea typeface="微软雅黑" pitchFamily="34" charset="-122"/>
              </a:rPr>
              <a:t>检查产品质量证明</a:t>
            </a:r>
            <a:r>
              <a:rPr lang="zh-CN" altLang="en-US" sz="2000" b="1" dirty="0">
                <a:solidFill>
                  <a:srgbClr val="FF0000"/>
                </a:solidFill>
                <a:latin typeface="微软雅黑" pitchFamily="34" charset="-122"/>
                <a:ea typeface="微软雅黑" pitchFamily="34" charset="-122"/>
              </a:rPr>
              <a:t>文件</a:t>
            </a:r>
            <a:r>
              <a:rPr lang="zh-CN" altLang="en-US" dirty="0">
                <a:latin typeface="微软雅黑" pitchFamily="34" charset="-122"/>
                <a:ea typeface="微软雅黑" pitchFamily="34" charset="-122"/>
              </a:rPr>
              <a:t>是否齐备，记录填写是否清楚，结论是否明确，检查产品与质量证明文件填写的型号、编号和数量等的一致性。</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标题 1"/>
          <p:cNvSpPr>
            <a:spLocks noGrp="1"/>
          </p:cNvSpPr>
          <p:nvPr>
            <p:ph type="title"/>
          </p:nvPr>
        </p:nvSpPr>
        <p:spPr bwMode="auto">
          <a:xfrm>
            <a:off x="457200" y="381000"/>
            <a:ext cx="8229600" cy="11430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zh-CN" altLang="en-US" sz="3200" smtClean="0">
                <a:solidFill>
                  <a:schemeClr val="accent2"/>
                </a:solidFill>
                <a:latin typeface="华文新魏" pitchFamily="2" charset="-122"/>
                <a:ea typeface="华文新魏" pitchFamily="2" charset="-122"/>
              </a:rPr>
              <a:t>产品配套交付检查</a:t>
            </a:r>
          </a:p>
        </p:txBody>
      </p:sp>
      <p:sp>
        <p:nvSpPr>
          <p:cNvPr id="99331" name="Text Box 14"/>
          <p:cNvSpPr txBox="1">
            <a:spLocks noChangeArrowheads="1"/>
          </p:cNvSpPr>
          <p:nvPr/>
        </p:nvSpPr>
        <p:spPr bwMode="auto">
          <a:xfrm>
            <a:off x="1847850" y="3141663"/>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zh-CN" sz="2000" b="1">
                <a:solidFill>
                  <a:schemeClr val="bg1"/>
                </a:solidFill>
                <a:cs typeface="Arial" charset="0"/>
              </a:rPr>
              <a:t>  </a:t>
            </a:r>
            <a:r>
              <a:rPr lang="zh-CN" altLang="en-US" sz="2000" b="1">
                <a:solidFill>
                  <a:schemeClr val="bg1"/>
                </a:solidFill>
                <a:cs typeface="Arial" charset="0"/>
              </a:rPr>
              <a:t>胶印章</a:t>
            </a:r>
            <a:endParaRPr lang="zh-CN" altLang="zh-CN" sz="2000" b="1">
              <a:solidFill>
                <a:schemeClr val="bg1"/>
              </a:solidFill>
              <a:cs typeface="Arial" charset="0"/>
            </a:endParaRPr>
          </a:p>
        </p:txBody>
      </p:sp>
      <p:sp>
        <p:nvSpPr>
          <p:cNvPr id="99332" name="Text Box 16"/>
          <p:cNvSpPr txBox="1">
            <a:spLocks noChangeArrowheads="1"/>
          </p:cNvSpPr>
          <p:nvPr/>
        </p:nvSpPr>
        <p:spPr bwMode="auto">
          <a:xfrm>
            <a:off x="1847850" y="41814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钢印章</a:t>
            </a:r>
            <a:endParaRPr lang="zh-CN" altLang="zh-CN" sz="2000" b="1">
              <a:solidFill>
                <a:schemeClr val="bg1"/>
              </a:solidFill>
              <a:cs typeface="Arial" charset="0"/>
            </a:endParaRPr>
          </a:p>
        </p:txBody>
      </p:sp>
      <p:sp>
        <p:nvSpPr>
          <p:cNvPr id="99333" name="Text Box 17"/>
          <p:cNvSpPr txBox="1">
            <a:spLocks noChangeArrowheads="1"/>
          </p:cNvSpPr>
          <p:nvPr/>
        </p:nvSpPr>
        <p:spPr bwMode="auto">
          <a:xfrm>
            <a:off x="1847850" y="5248275"/>
            <a:ext cx="2128838" cy="396875"/>
          </a:xfrm>
          <a:prstGeom prst="rect">
            <a:avLst/>
          </a:prstGeom>
          <a:noFill/>
          <a:ln>
            <a:noFill/>
          </a:ln>
          <a:effectLst/>
          <a:extLst>
            <a:ext uri="{909E8E84-426E-40DD-AFC4-6F175D3DCCD1}">
              <a14:hiddenFill xmlns="" xmlns:a14="http://schemas.microsoft.com/office/drawing/2010/main">
                <a:gradFill rotWithShape="1">
                  <a:gsLst>
                    <a:gs pos="0">
                      <a:schemeClr val="accent2"/>
                    </a:gs>
                    <a:gs pos="100000">
                      <a:srgbClr val="6969B4"/>
                    </a:gs>
                  </a:gsLst>
                  <a:lin ang="5400000" scaled="1"/>
                </a:gra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17961" dir="2700000" algn="ctr" rotWithShape="0">
                    <a:srgbClr val="003300">
                      <a:alpha val="50000"/>
                    </a:srgbClr>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spcBef>
                <a:spcPct val="50000"/>
              </a:spcBef>
            </a:pPr>
            <a:r>
              <a:rPr lang="zh-CN" altLang="en-US" sz="2000" b="1">
                <a:solidFill>
                  <a:schemeClr val="bg1"/>
                </a:solidFill>
                <a:cs typeface="Arial" charset="0"/>
              </a:rPr>
              <a:t>封印章</a:t>
            </a:r>
            <a:endParaRPr lang="zh-CN" altLang="zh-CN" sz="2000" b="1">
              <a:solidFill>
                <a:schemeClr val="bg1"/>
              </a:solidFill>
              <a:cs typeface="Arial" charset="0"/>
            </a:endParaRPr>
          </a:p>
        </p:txBody>
      </p:sp>
      <p:sp>
        <p:nvSpPr>
          <p:cNvPr id="99334" name="矩形 1"/>
          <p:cNvSpPr>
            <a:spLocks noChangeArrowheads="1"/>
          </p:cNvSpPr>
          <p:nvPr/>
        </p:nvSpPr>
        <p:spPr bwMode="auto">
          <a:xfrm>
            <a:off x="533400" y="1219200"/>
            <a:ext cx="8077200" cy="349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p"/>
            </a:pPr>
            <a:r>
              <a:rPr lang="zh-CN" altLang="en-US" sz="2800" dirty="0">
                <a:solidFill>
                  <a:srgbClr val="3333FF"/>
                </a:solidFill>
                <a:latin typeface="华文新魏" pitchFamily="2" charset="-122"/>
                <a:ea typeface="华文新魏" pitchFamily="2" charset="-122"/>
              </a:rPr>
              <a:t>向用户移交产品</a:t>
            </a:r>
            <a:endParaRPr lang="en-US" altLang="zh-CN" sz="2800" dirty="0">
              <a:solidFill>
                <a:srgbClr val="3333FF"/>
              </a:solidFill>
              <a:latin typeface="华文新魏" pitchFamily="2" charset="-122"/>
              <a:ea typeface="华文新魏" pitchFamily="2" charset="-122"/>
            </a:endParaRPr>
          </a:p>
          <a:p>
            <a:pPr>
              <a:buFont typeface="Wingdings" pitchFamily="2" charset="2"/>
              <a:buChar char="p"/>
            </a:pPr>
            <a:endParaRPr lang="en-US" altLang="zh-CN" sz="700" dirty="0">
              <a:latin typeface="微软雅黑" pitchFamily="34" charset="-122"/>
              <a:ea typeface="微软雅黑" pitchFamily="34" charset="-122"/>
            </a:endParaRPr>
          </a:p>
          <a:p>
            <a:pPr marL="812800" lvl="2" indent="-457200">
              <a:lnSpc>
                <a:spcPct val="130000"/>
              </a:lnSpc>
              <a:spcBef>
                <a:spcPts val="1200"/>
              </a:spcBef>
              <a:buFont typeface="Arial" charset="0"/>
              <a:buAutoNum type="arabicPeriod"/>
            </a:pPr>
            <a:r>
              <a:rPr lang="zh-CN" altLang="en-US" sz="2000" dirty="0">
                <a:latin typeface="微软雅黑" pitchFamily="34" charset="-122"/>
                <a:ea typeface="微软雅黑" pitchFamily="34" charset="-122"/>
              </a:rPr>
              <a:t>检查产品外表有无伤痕，铅封与保护堵盖是否正常，并将产品</a:t>
            </a:r>
            <a:r>
              <a:rPr lang="zh-CN" altLang="en-US" sz="2000" b="1" dirty="0">
                <a:solidFill>
                  <a:srgbClr val="FF0000"/>
                </a:solidFill>
                <a:latin typeface="微软雅黑" pitchFamily="34" charset="-122"/>
                <a:ea typeface="微软雅黑" pitchFamily="34" charset="-122"/>
              </a:rPr>
              <a:t>恢复到交付状态</a:t>
            </a:r>
            <a:r>
              <a:rPr lang="zh-CN" altLang="en-US" sz="2000" dirty="0">
                <a:latin typeface="微软雅黑" pitchFamily="34" charset="-122"/>
                <a:ea typeface="微软雅黑" pitchFamily="34" charset="-122"/>
              </a:rPr>
              <a:t>。</a:t>
            </a:r>
          </a:p>
          <a:p>
            <a:pPr marL="812800" lvl="2" indent="-457200">
              <a:lnSpc>
                <a:spcPct val="130000"/>
              </a:lnSpc>
              <a:spcBef>
                <a:spcPts val="1200"/>
              </a:spcBef>
              <a:buFont typeface="Arial" charset="0"/>
              <a:buAutoNum type="arabicPeriod"/>
            </a:pPr>
            <a:r>
              <a:rPr lang="zh-CN" altLang="en-US" sz="2000" dirty="0">
                <a:latin typeface="微软雅黑" pitchFamily="34" charset="-122"/>
                <a:ea typeface="微软雅黑" pitchFamily="34" charset="-122"/>
              </a:rPr>
              <a:t>在产品证明书上填记铁路或公路</a:t>
            </a:r>
            <a:r>
              <a:rPr lang="zh-CN" altLang="en-US" sz="2000" b="1" dirty="0">
                <a:solidFill>
                  <a:srgbClr val="FF0000"/>
                </a:solidFill>
                <a:latin typeface="微软雅黑" pitchFamily="34" charset="-122"/>
                <a:ea typeface="微软雅黑" pitchFamily="34" charset="-122"/>
              </a:rPr>
              <a:t>运输</a:t>
            </a:r>
            <a:r>
              <a:rPr lang="zh-CN" altLang="en-US" sz="2000" dirty="0">
                <a:latin typeface="微软雅黑" pitchFamily="34" charset="-122"/>
                <a:ea typeface="微软雅黑" pitchFamily="34" charset="-122"/>
              </a:rPr>
              <a:t>中的主要问题并签字。</a:t>
            </a:r>
          </a:p>
          <a:p>
            <a:pPr marL="812800" lvl="2" indent="-457200">
              <a:lnSpc>
                <a:spcPct val="130000"/>
              </a:lnSpc>
              <a:spcBef>
                <a:spcPts val="1200"/>
              </a:spcBef>
              <a:buFont typeface="Arial" charset="0"/>
              <a:buAutoNum type="arabicPeriod"/>
            </a:pPr>
            <a:r>
              <a:rPr lang="zh-CN" altLang="en-US" sz="2000" dirty="0">
                <a:latin typeface="微软雅黑" pitchFamily="34" charset="-122"/>
                <a:ea typeface="微软雅黑" pitchFamily="34" charset="-122"/>
              </a:rPr>
              <a:t>向接收方移交产品，产品配套件和产品质量证明文件等，交接双方应当面</a:t>
            </a:r>
            <a:r>
              <a:rPr lang="zh-CN" altLang="en-US" sz="2000" b="1" dirty="0">
                <a:solidFill>
                  <a:srgbClr val="FF0000"/>
                </a:solidFill>
                <a:latin typeface="微软雅黑" pitchFamily="34" charset="-122"/>
                <a:ea typeface="微软雅黑" pitchFamily="34" charset="-122"/>
              </a:rPr>
              <a:t>逐项检查</a:t>
            </a:r>
            <a:r>
              <a:rPr lang="zh-CN" altLang="en-US" sz="2000" dirty="0">
                <a:latin typeface="微软雅黑" pitchFamily="34" charset="-122"/>
                <a:ea typeface="微软雅黑" pitchFamily="34" charset="-122"/>
              </a:rPr>
              <a:t>，经双方确认无误后，即在</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产品证明书</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和</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产品交接单</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上签字，作为双方</a:t>
            </a:r>
            <a:r>
              <a:rPr lang="zh-CN" altLang="en-US" sz="2000" b="1" dirty="0">
                <a:solidFill>
                  <a:srgbClr val="FF0000"/>
                </a:solidFill>
                <a:latin typeface="微软雅黑" pitchFamily="34" charset="-122"/>
                <a:ea typeface="微软雅黑" pitchFamily="34" charset="-122"/>
              </a:rPr>
              <a:t>完成交接</a:t>
            </a:r>
            <a:r>
              <a:rPr lang="zh-CN" altLang="en-US" sz="2000" dirty="0">
                <a:latin typeface="微软雅黑" pitchFamily="34" charset="-122"/>
                <a:ea typeface="微软雅黑" pitchFamily="34" charset="-122"/>
              </a:rPr>
              <a:t>的依据。</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0.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7.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8.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9.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1689</TotalTime>
  <Words>12143</Words>
  <Application>Microsoft Office PowerPoint</Application>
  <PresentationFormat>全屏显示(4:3)</PresentationFormat>
  <Paragraphs>1438</Paragraphs>
  <Slides>150</Slides>
  <Notes>15</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150</vt:i4>
      </vt:variant>
    </vt:vector>
  </HeadingPairs>
  <TitlesOfParts>
    <vt:vector size="152" baseType="lpstr">
      <vt:lpstr>默认设计模板</vt:lpstr>
      <vt:lpstr>Image</vt:lpstr>
      <vt:lpstr>2015质量检验员培训</vt:lpstr>
      <vt:lpstr>幻灯片 2</vt:lpstr>
      <vt:lpstr>质量管理发展</vt:lpstr>
      <vt:lpstr>概念与术语</vt:lpstr>
      <vt:lpstr>概念与术语</vt:lpstr>
      <vt:lpstr>概念与术语</vt:lpstr>
      <vt:lpstr>概念与术语</vt:lpstr>
      <vt:lpstr>概念与术语</vt:lpstr>
      <vt:lpstr>概念与术语</vt:lpstr>
      <vt:lpstr>检验的目的</vt:lpstr>
      <vt:lpstr>检验的职能</vt:lpstr>
      <vt:lpstr>检验的职能-鉴别职能</vt:lpstr>
      <vt:lpstr>检验的职能-把关职能</vt:lpstr>
      <vt:lpstr>检验的职能-预防职能</vt:lpstr>
      <vt:lpstr>检验的职能-报告职能</vt:lpstr>
      <vt:lpstr>检验的指导思想</vt:lpstr>
      <vt:lpstr>检验的分类</vt:lpstr>
      <vt:lpstr>检验的依据</vt:lpstr>
      <vt:lpstr>检验的依据</vt:lpstr>
      <vt:lpstr>检验的依据</vt:lpstr>
      <vt:lpstr>检验的依据</vt:lpstr>
      <vt:lpstr>幻灯片 22</vt:lpstr>
      <vt:lpstr>幻灯片 23</vt:lpstr>
      <vt:lpstr>幻灯片 24</vt:lpstr>
      <vt:lpstr>幻灯片 25</vt:lpstr>
      <vt:lpstr>幻灯片 26</vt:lpstr>
      <vt:lpstr>检验工作步骤</vt:lpstr>
      <vt:lpstr>检验工作步骤</vt:lpstr>
      <vt:lpstr>检验工作步骤</vt:lpstr>
      <vt:lpstr>检验工作步骤</vt:lpstr>
      <vt:lpstr>检验工作步骤</vt:lpstr>
      <vt:lpstr>检验工作步骤</vt:lpstr>
      <vt:lpstr>检验工作要求</vt:lpstr>
      <vt:lpstr>检验工作要求</vt:lpstr>
      <vt:lpstr>检验工作要求</vt:lpstr>
      <vt:lpstr>检验工作要求</vt:lpstr>
      <vt:lpstr>检验工作要求</vt:lpstr>
      <vt:lpstr>对检验工作的正确认识</vt:lpstr>
      <vt:lpstr>检验工作原则</vt:lpstr>
      <vt:lpstr>检验工作要求</vt:lpstr>
      <vt:lpstr>检验工作要求</vt:lpstr>
      <vt:lpstr>检验工作要求</vt:lpstr>
      <vt:lpstr>质量检验与质量管理的关系</vt:lpstr>
      <vt:lpstr>质量检验与质量管理的关系</vt:lpstr>
      <vt:lpstr>不断降低检验误差，提高检验水平</vt:lpstr>
      <vt:lpstr>不断降低检验误差，提高检验水平</vt:lpstr>
      <vt:lpstr>不断降低检验误差，提高检验水平</vt:lpstr>
      <vt:lpstr>不断降低检验误差，提高检验水平</vt:lpstr>
      <vt:lpstr>航天型号两个“五条归零标准”</vt:lpstr>
      <vt:lpstr>幻灯片 50</vt:lpstr>
      <vt:lpstr>质量检验机构及职责权限</vt:lpstr>
      <vt:lpstr>质量检验机构及职责权限</vt:lpstr>
      <vt:lpstr>质量检验机构及职责权限</vt:lpstr>
      <vt:lpstr>质量检验机构及职责权限</vt:lpstr>
      <vt:lpstr>质量检验机构及职责权限</vt:lpstr>
      <vt:lpstr>质量检验机构及职责权限</vt:lpstr>
      <vt:lpstr>职责划分</vt:lpstr>
      <vt:lpstr>幻灯片 58</vt:lpstr>
      <vt:lpstr>检验员资质及要求</vt:lpstr>
      <vt:lpstr>检验员资质及要求</vt:lpstr>
      <vt:lpstr>检验印章</vt:lpstr>
      <vt:lpstr>检验印章</vt:lpstr>
      <vt:lpstr>检验印章</vt:lpstr>
      <vt:lpstr>检验印章</vt:lpstr>
      <vt:lpstr>检验印章</vt:lpstr>
      <vt:lpstr>幻灯片 66</vt:lpstr>
      <vt:lpstr>生产过程的质量检验</vt:lpstr>
      <vt:lpstr>外购器材和外协件的检验</vt:lpstr>
      <vt:lpstr>外购器材和外协件的检验</vt:lpstr>
      <vt:lpstr>外购器材和外协件的检验</vt:lpstr>
      <vt:lpstr>外购器材和外协件的检验</vt:lpstr>
      <vt:lpstr>外购器材和外协件的检验</vt:lpstr>
      <vt:lpstr>外购器材和外协件的检验</vt:lpstr>
      <vt:lpstr>外购器材和外协件的检验</vt:lpstr>
      <vt:lpstr>外购器材和外协件的检验</vt:lpstr>
      <vt:lpstr>外购器材和外协件的检验</vt:lpstr>
      <vt:lpstr>外购器材和外协件的检验</vt:lpstr>
      <vt:lpstr>生产过程的质量检验</vt:lpstr>
      <vt:lpstr>工序质量检验</vt:lpstr>
      <vt:lpstr>工序质量检验</vt:lpstr>
      <vt:lpstr>工序质量检验</vt:lpstr>
      <vt:lpstr>工序质量检验的形式和内容</vt:lpstr>
      <vt:lpstr>工序质量检验的形式和内容</vt:lpstr>
      <vt:lpstr>工序质量检验的形式和内容</vt:lpstr>
      <vt:lpstr>工序质量检验的形式和内容</vt:lpstr>
      <vt:lpstr>工序质量检验的形式和内容</vt:lpstr>
      <vt:lpstr>工序质量检验的形式和内容</vt:lpstr>
      <vt:lpstr>工序质量检验的形式和内容</vt:lpstr>
      <vt:lpstr>工序质量检验的形式和内容</vt:lpstr>
      <vt:lpstr>生产过程的质量检验</vt:lpstr>
      <vt:lpstr> 最终成品检验</vt:lpstr>
      <vt:lpstr> 最终成品检验</vt:lpstr>
      <vt:lpstr> 最终成品检验</vt:lpstr>
      <vt:lpstr> 最终成品检验</vt:lpstr>
      <vt:lpstr>成品检验</vt:lpstr>
      <vt:lpstr>生产过程的质量检验</vt:lpstr>
      <vt:lpstr>产品配套交付检查</vt:lpstr>
      <vt:lpstr>产品配套交付检查</vt:lpstr>
      <vt:lpstr>产品配套交付检查</vt:lpstr>
      <vt:lpstr>生产过程的质量检验</vt:lpstr>
      <vt:lpstr>产品配套交付检查</vt:lpstr>
      <vt:lpstr>生产过程的质量检验</vt:lpstr>
      <vt:lpstr>检验记录的填写</vt:lpstr>
      <vt:lpstr>检验记录的填写</vt:lpstr>
      <vt:lpstr>检验记录的填写</vt:lpstr>
      <vt:lpstr>检验记录的填写</vt:lpstr>
      <vt:lpstr>检验记录的填写</vt:lpstr>
      <vt:lpstr>幻灯片 108</vt:lpstr>
      <vt:lpstr>产品交接质量检验</vt:lpstr>
      <vt:lpstr>交接质量检查的内容</vt:lpstr>
      <vt:lpstr>交接质量检查的内容</vt:lpstr>
      <vt:lpstr>产品提交验收代表检验</vt:lpstr>
      <vt:lpstr>产品提交验收代表检验</vt:lpstr>
      <vt:lpstr>产品提交验收代表检验</vt:lpstr>
      <vt:lpstr>幻灯片 115</vt:lpstr>
      <vt:lpstr>产品标识、检验状态标识管理</vt:lpstr>
      <vt:lpstr>产品标识、检验状态标识管理</vt:lpstr>
      <vt:lpstr>产品标识、检验状态标识管理</vt:lpstr>
      <vt:lpstr>产品标识、检验状态标识管理</vt:lpstr>
      <vt:lpstr>产品标识、检验状态标识管理</vt:lpstr>
      <vt:lpstr>产品标识、检验状态标识管理</vt:lpstr>
      <vt:lpstr>幻灯片 122</vt:lpstr>
      <vt:lpstr>产品多余物控制与检验</vt:lpstr>
      <vt:lpstr>产品多余物控制与检验</vt:lpstr>
      <vt:lpstr>产品多余物控制与检验</vt:lpstr>
      <vt:lpstr>产品多余物控制与检验</vt:lpstr>
      <vt:lpstr>产品多余物控制与检验</vt:lpstr>
      <vt:lpstr>产品多余物控制与检验</vt:lpstr>
      <vt:lpstr>产品多余物控制与检验</vt:lpstr>
      <vt:lpstr>幻灯片 130</vt:lpstr>
      <vt:lpstr>不合格品控制</vt:lpstr>
      <vt:lpstr>不合格品的处置</vt:lpstr>
      <vt:lpstr>不合格品的处置</vt:lpstr>
      <vt:lpstr>不合格品审理分级表</vt:lpstr>
      <vt:lpstr>不合格品审理与处置</vt:lpstr>
      <vt:lpstr>不合格品审理分级表</vt:lpstr>
      <vt:lpstr>不合格品审理分级表</vt:lpstr>
      <vt:lpstr>幻灯片 138</vt:lpstr>
      <vt:lpstr>产品质量证明文件管理</vt:lpstr>
      <vt:lpstr>产品质量证明文件管理</vt:lpstr>
      <vt:lpstr>产品质量证明文件管理</vt:lpstr>
      <vt:lpstr>产品质量证明文件管理</vt:lpstr>
      <vt:lpstr>产品质量证明文件管理</vt:lpstr>
      <vt:lpstr>幻灯片 144</vt:lpstr>
      <vt:lpstr>设备使用的检查与监督 </vt:lpstr>
      <vt:lpstr>工装使用的质量检查与监督 </vt:lpstr>
      <vt:lpstr>测量设备使用的质量检查与监督 </vt:lpstr>
      <vt:lpstr>测量设备使用的质量检查与监督 </vt:lpstr>
      <vt:lpstr>工装使用的质量检查与监督 </vt:lpstr>
      <vt:lpstr>幻灯片 150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fan</dc:creator>
  <cp:lastModifiedBy>刘建国</cp:lastModifiedBy>
  <cp:revision>117</cp:revision>
  <cp:lastPrinted>1601-01-01T00:00:00Z</cp:lastPrinted>
  <dcterms:created xsi:type="dcterms:W3CDTF">1601-01-01T00:00:00Z</dcterms:created>
  <dcterms:modified xsi:type="dcterms:W3CDTF">2015-05-07T00:42:17Z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