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xml" ContentType="application/vnd.openxmlformats-officedocument.presentationml.slide+xml"/>
  <Override PartName="/ppt/slides/slide140.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524" r:id="rId3"/>
    <p:sldId id="525" r:id="rId4"/>
    <p:sldId id="257" r:id="rId5"/>
    <p:sldId id="258" r:id="rId6"/>
    <p:sldId id="310" r:id="rId7"/>
    <p:sldId id="311" r:id="rId8"/>
    <p:sldId id="644" r:id="rId9"/>
    <p:sldId id="645" r:id="rId10"/>
    <p:sldId id="305" r:id="rId11"/>
    <p:sldId id="307" r:id="rId12"/>
    <p:sldId id="309" r:id="rId13"/>
    <p:sldId id="363" r:id="rId14"/>
    <p:sldId id="1145" r:id="rId15"/>
    <p:sldId id="409" r:id="rId16"/>
    <p:sldId id="1146" r:id="rId17"/>
    <p:sldId id="318" r:id="rId18"/>
    <p:sldId id="260" r:id="rId19"/>
    <p:sldId id="262" r:id="rId20"/>
    <p:sldId id="410" r:id="rId21"/>
    <p:sldId id="265" r:id="rId22"/>
    <p:sldId id="266" r:id="rId23"/>
    <p:sldId id="319" r:id="rId24"/>
    <p:sldId id="391" r:id="rId25"/>
    <p:sldId id="272" r:id="rId26"/>
    <p:sldId id="811" r:id="rId27"/>
    <p:sldId id="812" r:id="rId29"/>
    <p:sldId id="813" r:id="rId30"/>
    <p:sldId id="814" r:id="rId31"/>
    <p:sldId id="815" r:id="rId32"/>
    <p:sldId id="816" r:id="rId33"/>
    <p:sldId id="817" r:id="rId34"/>
    <p:sldId id="818" r:id="rId35"/>
    <p:sldId id="945" r:id="rId36"/>
    <p:sldId id="819" r:id="rId37"/>
    <p:sldId id="820" r:id="rId38"/>
    <p:sldId id="821" r:id="rId39"/>
    <p:sldId id="822" r:id="rId40"/>
    <p:sldId id="823" r:id="rId41"/>
    <p:sldId id="943" r:id="rId42"/>
    <p:sldId id="824" r:id="rId43"/>
    <p:sldId id="825" r:id="rId44"/>
    <p:sldId id="826" r:id="rId45"/>
    <p:sldId id="827" r:id="rId46"/>
    <p:sldId id="828" r:id="rId47"/>
    <p:sldId id="829" r:id="rId48"/>
    <p:sldId id="830" r:id="rId49"/>
    <p:sldId id="831" r:id="rId50"/>
    <p:sldId id="832" r:id="rId51"/>
    <p:sldId id="833" r:id="rId52"/>
    <p:sldId id="834" r:id="rId53"/>
    <p:sldId id="835" r:id="rId54"/>
    <p:sldId id="836" r:id="rId55"/>
    <p:sldId id="837" r:id="rId56"/>
    <p:sldId id="838" r:id="rId57"/>
    <p:sldId id="839" r:id="rId58"/>
    <p:sldId id="893" r:id="rId59"/>
    <p:sldId id="920" r:id="rId60"/>
    <p:sldId id="278" r:id="rId61"/>
    <p:sldId id="394" r:id="rId62"/>
    <p:sldId id="332" r:id="rId63"/>
    <p:sldId id="281" r:id="rId64"/>
    <p:sldId id="282" r:id="rId65"/>
    <p:sldId id="284" r:id="rId66"/>
    <p:sldId id="286" r:id="rId67"/>
    <p:sldId id="290" r:id="rId68"/>
    <p:sldId id="288" r:id="rId69"/>
    <p:sldId id="301" r:id="rId70"/>
    <p:sldId id="328" r:id="rId71"/>
    <p:sldId id="326" r:id="rId72"/>
    <p:sldId id="325" r:id="rId73"/>
    <p:sldId id="331" r:id="rId74"/>
    <p:sldId id="294" r:id="rId75"/>
    <p:sldId id="646" r:id="rId76"/>
    <p:sldId id="295" r:id="rId77"/>
    <p:sldId id="296" r:id="rId78"/>
    <p:sldId id="297" r:id="rId79"/>
    <p:sldId id="323" r:id="rId80"/>
    <p:sldId id="298" r:id="rId81"/>
    <p:sldId id="343" r:id="rId82"/>
    <p:sldId id="299" r:id="rId83"/>
    <p:sldId id="329" r:id="rId84"/>
    <p:sldId id="647" r:id="rId85"/>
    <p:sldId id="648" r:id="rId86"/>
    <p:sldId id="333" r:id="rId87"/>
    <p:sldId id="334" r:id="rId88"/>
    <p:sldId id="335" r:id="rId89"/>
    <p:sldId id="414" r:id="rId90"/>
    <p:sldId id="1147" r:id="rId91"/>
    <p:sldId id="339" r:id="rId92"/>
    <p:sldId id="649" r:id="rId93"/>
    <p:sldId id="337" r:id="rId94"/>
    <p:sldId id="338" r:id="rId95"/>
    <p:sldId id="340" r:id="rId96"/>
    <p:sldId id="345" r:id="rId97"/>
    <p:sldId id="346" r:id="rId98"/>
    <p:sldId id="347" r:id="rId99"/>
    <p:sldId id="348" r:id="rId100"/>
    <p:sldId id="350" r:id="rId101"/>
    <p:sldId id="351" r:id="rId102"/>
    <p:sldId id="352" r:id="rId103"/>
    <p:sldId id="766" r:id="rId104"/>
    <p:sldId id="765" r:id="rId105"/>
    <p:sldId id="767" r:id="rId106"/>
    <p:sldId id="768" r:id="rId107"/>
    <p:sldId id="769" r:id="rId108"/>
    <p:sldId id="353" r:id="rId109"/>
    <p:sldId id="354" r:id="rId110"/>
    <p:sldId id="355" r:id="rId111"/>
    <p:sldId id="356" r:id="rId112"/>
    <p:sldId id="357" r:id="rId113"/>
    <p:sldId id="358" r:id="rId114"/>
    <p:sldId id="359" r:id="rId115"/>
    <p:sldId id="1148" r:id="rId116"/>
    <p:sldId id="1149" r:id="rId117"/>
    <p:sldId id="360" r:id="rId118"/>
    <p:sldId id="361" r:id="rId119"/>
    <p:sldId id="362" r:id="rId120"/>
    <p:sldId id="364" r:id="rId121"/>
    <p:sldId id="365" r:id="rId122"/>
    <p:sldId id="366" r:id="rId123"/>
    <p:sldId id="368" r:id="rId124"/>
    <p:sldId id="369" r:id="rId125"/>
    <p:sldId id="370" r:id="rId126"/>
    <p:sldId id="371" r:id="rId127"/>
    <p:sldId id="372" r:id="rId128"/>
    <p:sldId id="373" r:id="rId129"/>
    <p:sldId id="374" r:id="rId130"/>
    <p:sldId id="375" r:id="rId131"/>
    <p:sldId id="376" r:id="rId132"/>
    <p:sldId id="377" r:id="rId133"/>
    <p:sldId id="378" r:id="rId134"/>
    <p:sldId id="379" r:id="rId135"/>
    <p:sldId id="380" r:id="rId136"/>
    <p:sldId id="386" r:id="rId137"/>
    <p:sldId id="658" r:id="rId138"/>
    <p:sldId id="382" r:id="rId139"/>
    <p:sldId id="383" r:id="rId140"/>
    <p:sldId id="384" r:id="rId141"/>
    <p:sldId id="415" r:id="rId142"/>
    <p:sldId id="764" r:id="rId143"/>
  </p:sldIdLst>
  <p:sldSz cx="9144000" cy="6858000" type="screen4x3"/>
  <p:notesSz cx="6669405" cy="9926955"/>
  <p:defaultTex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u="none" kern="1200" baseline="0">
        <a:solidFill>
          <a:schemeClr val="tx1"/>
        </a:solidFill>
        <a:latin typeface="Verdana" panose="020B0604030504040204" pitchFamily="2"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u="none" kern="1200" baseline="0">
        <a:solidFill>
          <a:schemeClr val="tx1"/>
        </a:solidFill>
        <a:latin typeface="Verdana" panose="020B0604030504040204" pitchFamily="2"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u="none" kern="1200" baseline="0">
        <a:solidFill>
          <a:schemeClr val="tx1"/>
        </a:solidFill>
        <a:latin typeface="Verdana" panose="020B0604030504040204" pitchFamily="2"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u="none" kern="1200" baseline="0">
        <a:solidFill>
          <a:schemeClr val="tx1"/>
        </a:solidFill>
        <a:latin typeface="Verdana" panose="020B0604030504040204" pitchFamily="2"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u="none" kern="1200" baseline="0">
        <a:solidFill>
          <a:schemeClr val="tx1"/>
        </a:solidFill>
        <a:latin typeface="Verdana" panose="020B0604030504040204" pitchFamily="2"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u="none" kern="1200" baseline="0">
        <a:solidFill>
          <a:schemeClr val="tx1"/>
        </a:solidFill>
        <a:latin typeface="Verdana" panose="020B0604030504040204" pitchFamily="2"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u="none" kern="1200" baseline="0">
        <a:solidFill>
          <a:schemeClr val="tx1"/>
        </a:solidFill>
        <a:latin typeface="Verdana" panose="020B0604030504040204" pitchFamily="2"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u="none" kern="1200" baseline="0">
        <a:solidFill>
          <a:schemeClr val="tx1"/>
        </a:solidFill>
        <a:latin typeface="Verdana" panose="020B0604030504040204" pitchFamily="2"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u="none" kern="1200" baseline="0">
        <a:solidFill>
          <a:schemeClr val="tx1"/>
        </a:solidFill>
        <a:latin typeface="Verdana" panose="020B0604030504040204" pitchFamily="2"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34"/>
        <p:guide pos="2880"/>
      </p:guideLst>
    </p:cSldViewPr>
  </p:slide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6.xml"/><Relationship Id="rId98" Type="http://schemas.openxmlformats.org/officeDocument/2006/relationships/slide" Target="slides/slide95.xml"/><Relationship Id="rId97" Type="http://schemas.openxmlformats.org/officeDocument/2006/relationships/slide" Target="slides/slide94.xml"/><Relationship Id="rId96" Type="http://schemas.openxmlformats.org/officeDocument/2006/relationships/slide" Target="slides/slide93.xml"/><Relationship Id="rId95" Type="http://schemas.openxmlformats.org/officeDocument/2006/relationships/slide" Target="slides/slide92.xml"/><Relationship Id="rId94" Type="http://schemas.openxmlformats.org/officeDocument/2006/relationships/slide" Target="slides/slide91.xml"/><Relationship Id="rId93" Type="http://schemas.openxmlformats.org/officeDocument/2006/relationships/slide" Target="slides/slide90.xml"/><Relationship Id="rId92" Type="http://schemas.openxmlformats.org/officeDocument/2006/relationships/slide" Target="slides/slide89.xml"/><Relationship Id="rId91" Type="http://schemas.openxmlformats.org/officeDocument/2006/relationships/slide" Target="slides/slide88.xml"/><Relationship Id="rId90" Type="http://schemas.openxmlformats.org/officeDocument/2006/relationships/slide" Target="slides/slide87.xml"/><Relationship Id="rId9" Type="http://schemas.openxmlformats.org/officeDocument/2006/relationships/slide" Target="slides/slide7.xml"/><Relationship Id="rId89" Type="http://schemas.openxmlformats.org/officeDocument/2006/relationships/slide" Target="slides/slide86.xml"/><Relationship Id="rId88" Type="http://schemas.openxmlformats.org/officeDocument/2006/relationships/slide" Target="slides/slide85.xml"/><Relationship Id="rId87" Type="http://schemas.openxmlformats.org/officeDocument/2006/relationships/slide" Target="slides/slide84.xml"/><Relationship Id="rId86" Type="http://schemas.openxmlformats.org/officeDocument/2006/relationships/slide" Target="slides/slide83.xml"/><Relationship Id="rId85" Type="http://schemas.openxmlformats.org/officeDocument/2006/relationships/slide" Target="slides/slide82.xml"/><Relationship Id="rId84" Type="http://schemas.openxmlformats.org/officeDocument/2006/relationships/slide" Target="slides/slide81.xml"/><Relationship Id="rId83" Type="http://schemas.openxmlformats.org/officeDocument/2006/relationships/slide" Target="slides/slide80.xml"/><Relationship Id="rId82" Type="http://schemas.openxmlformats.org/officeDocument/2006/relationships/slide" Target="slides/slide79.xml"/><Relationship Id="rId81" Type="http://schemas.openxmlformats.org/officeDocument/2006/relationships/slide" Target="slides/slide78.xml"/><Relationship Id="rId80" Type="http://schemas.openxmlformats.org/officeDocument/2006/relationships/slide" Target="slides/slide77.xml"/><Relationship Id="rId8" Type="http://schemas.openxmlformats.org/officeDocument/2006/relationships/slide" Target="slides/slide6.xml"/><Relationship Id="rId79" Type="http://schemas.openxmlformats.org/officeDocument/2006/relationships/slide" Target="slides/slide76.xml"/><Relationship Id="rId78" Type="http://schemas.openxmlformats.org/officeDocument/2006/relationships/slide" Target="slides/slide75.xml"/><Relationship Id="rId77" Type="http://schemas.openxmlformats.org/officeDocument/2006/relationships/slide" Target="slides/slide74.xml"/><Relationship Id="rId76" Type="http://schemas.openxmlformats.org/officeDocument/2006/relationships/slide" Target="slides/slide73.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5.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4.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3.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notesMaster" Target="notesMasters/notesMaster1.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6" Type="http://schemas.openxmlformats.org/officeDocument/2006/relationships/tableStyles" Target="tableStyles.xml"/><Relationship Id="rId145" Type="http://schemas.openxmlformats.org/officeDocument/2006/relationships/viewProps" Target="viewProps.xml"/><Relationship Id="rId144" Type="http://schemas.openxmlformats.org/officeDocument/2006/relationships/presProps" Target="presProps.xml"/><Relationship Id="rId143" Type="http://schemas.openxmlformats.org/officeDocument/2006/relationships/slide" Target="slides/slide140.xml"/><Relationship Id="rId142" Type="http://schemas.openxmlformats.org/officeDocument/2006/relationships/slide" Target="slides/slide139.xml"/><Relationship Id="rId141" Type="http://schemas.openxmlformats.org/officeDocument/2006/relationships/slide" Target="slides/slide138.xml"/><Relationship Id="rId140" Type="http://schemas.openxmlformats.org/officeDocument/2006/relationships/slide" Target="slides/slide137.xml"/><Relationship Id="rId14" Type="http://schemas.openxmlformats.org/officeDocument/2006/relationships/slide" Target="slides/slide12.xml"/><Relationship Id="rId139" Type="http://schemas.openxmlformats.org/officeDocument/2006/relationships/slide" Target="slides/slide136.xml"/><Relationship Id="rId138" Type="http://schemas.openxmlformats.org/officeDocument/2006/relationships/slide" Target="slides/slide135.xml"/><Relationship Id="rId137" Type="http://schemas.openxmlformats.org/officeDocument/2006/relationships/slide" Target="slides/slide134.xml"/><Relationship Id="rId136" Type="http://schemas.openxmlformats.org/officeDocument/2006/relationships/slide" Target="slides/slide133.xml"/><Relationship Id="rId135" Type="http://schemas.openxmlformats.org/officeDocument/2006/relationships/slide" Target="slides/slide132.xml"/><Relationship Id="rId134" Type="http://schemas.openxmlformats.org/officeDocument/2006/relationships/slide" Target="slides/slide131.xml"/><Relationship Id="rId133" Type="http://schemas.openxmlformats.org/officeDocument/2006/relationships/slide" Target="slides/slide130.xml"/><Relationship Id="rId132" Type="http://schemas.openxmlformats.org/officeDocument/2006/relationships/slide" Target="slides/slide129.xml"/><Relationship Id="rId131" Type="http://schemas.openxmlformats.org/officeDocument/2006/relationships/slide" Target="slides/slide128.xml"/><Relationship Id="rId130" Type="http://schemas.openxmlformats.org/officeDocument/2006/relationships/slide" Target="slides/slide127.xml"/><Relationship Id="rId13" Type="http://schemas.openxmlformats.org/officeDocument/2006/relationships/slide" Target="slides/slide11.xml"/><Relationship Id="rId129" Type="http://schemas.openxmlformats.org/officeDocument/2006/relationships/slide" Target="slides/slide126.xml"/><Relationship Id="rId128" Type="http://schemas.openxmlformats.org/officeDocument/2006/relationships/slide" Target="slides/slide125.xml"/><Relationship Id="rId127" Type="http://schemas.openxmlformats.org/officeDocument/2006/relationships/slide" Target="slides/slide124.xml"/><Relationship Id="rId126" Type="http://schemas.openxmlformats.org/officeDocument/2006/relationships/slide" Target="slides/slide123.xml"/><Relationship Id="rId125" Type="http://schemas.openxmlformats.org/officeDocument/2006/relationships/slide" Target="slides/slide122.xml"/><Relationship Id="rId124" Type="http://schemas.openxmlformats.org/officeDocument/2006/relationships/slide" Target="slides/slide121.xml"/><Relationship Id="rId123" Type="http://schemas.openxmlformats.org/officeDocument/2006/relationships/slide" Target="slides/slide120.xml"/><Relationship Id="rId122" Type="http://schemas.openxmlformats.org/officeDocument/2006/relationships/slide" Target="slides/slide119.xml"/><Relationship Id="rId121" Type="http://schemas.openxmlformats.org/officeDocument/2006/relationships/slide" Target="slides/slide118.xml"/><Relationship Id="rId120" Type="http://schemas.openxmlformats.org/officeDocument/2006/relationships/slide" Target="slides/slide117.xml"/><Relationship Id="rId12" Type="http://schemas.openxmlformats.org/officeDocument/2006/relationships/slide" Target="slides/slide10.xml"/><Relationship Id="rId119" Type="http://schemas.openxmlformats.org/officeDocument/2006/relationships/slide" Target="slides/slide116.xml"/><Relationship Id="rId118" Type="http://schemas.openxmlformats.org/officeDocument/2006/relationships/slide" Target="slides/slide115.xml"/><Relationship Id="rId117" Type="http://schemas.openxmlformats.org/officeDocument/2006/relationships/slide" Target="slides/slide114.xml"/><Relationship Id="rId116" Type="http://schemas.openxmlformats.org/officeDocument/2006/relationships/slide" Target="slides/slide113.xml"/><Relationship Id="rId115" Type="http://schemas.openxmlformats.org/officeDocument/2006/relationships/slide" Target="slides/slide112.xml"/><Relationship Id="rId114" Type="http://schemas.openxmlformats.org/officeDocument/2006/relationships/slide" Target="slides/slide111.xml"/><Relationship Id="rId113" Type="http://schemas.openxmlformats.org/officeDocument/2006/relationships/slide" Target="slides/slide110.xml"/><Relationship Id="rId112" Type="http://schemas.openxmlformats.org/officeDocument/2006/relationships/slide" Target="slides/slide109.xml"/><Relationship Id="rId111" Type="http://schemas.openxmlformats.org/officeDocument/2006/relationships/slide" Target="slides/slide108.xml"/><Relationship Id="rId110" Type="http://schemas.openxmlformats.org/officeDocument/2006/relationships/slide" Target="slides/slide107.xml"/><Relationship Id="rId11" Type="http://schemas.openxmlformats.org/officeDocument/2006/relationships/slide" Target="slides/slide9.xml"/><Relationship Id="rId109" Type="http://schemas.openxmlformats.org/officeDocument/2006/relationships/slide" Target="slides/slide106.xml"/><Relationship Id="rId108" Type="http://schemas.openxmlformats.org/officeDocument/2006/relationships/slide" Target="slides/slide105.xml"/><Relationship Id="rId107" Type="http://schemas.openxmlformats.org/officeDocument/2006/relationships/slide" Target="slides/slide104.xml"/><Relationship Id="rId106" Type="http://schemas.openxmlformats.org/officeDocument/2006/relationships/slide" Target="slides/slide103.xml"/><Relationship Id="rId105" Type="http://schemas.openxmlformats.org/officeDocument/2006/relationships/slide" Target="slides/slide102.xml"/><Relationship Id="rId104" Type="http://schemas.openxmlformats.org/officeDocument/2006/relationships/slide" Target="slides/slide101.xml"/><Relationship Id="rId103" Type="http://schemas.openxmlformats.org/officeDocument/2006/relationships/slide" Target="slides/slide100.xml"/><Relationship Id="rId102" Type="http://schemas.openxmlformats.org/officeDocument/2006/relationships/slide" Target="slides/slide99.xml"/><Relationship Id="rId101" Type="http://schemas.openxmlformats.org/officeDocument/2006/relationships/slide" Target="slides/slide98.xml"/><Relationship Id="rId100" Type="http://schemas.openxmlformats.org/officeDocument/2006/relationships/slide" Target="slides/slide97.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2050" name="幻灯片图像占位符 2049"/>
          <p:cNvSpPr/>
          <p:nvPr>
            <p:ph type="sldImg" idx="2"/>
          </p:nvPr>
        </p:nvSpPr>
        <p:spPr>
          <a:xfrm>
            <a:off x="1022350" y="817563"/>
            <a:ext cx="4446588" cy="3576637"/>
          </a:xfrm>
          <a:prstGeom prst="rect">
            <a:avLst/>
          </a:prstGeom>
          <a:noFill/>
          <a:ln w="1">
            <a:noFill/>
          </a:ln>
        </p:spPr>
      </p:sp>
      <p:sp>
        <p:nvSpPr>
          <p:cNvPr id="2051" name="文本占位符 2050"/>
          <p:cNvSpPr/>
          <p:nvPr>
            <p:ph type="body" sz="quarter" idx="3"/>
          </p:nvPr>
        </p:nvSpPr>
        <p:spPr>
          <a:xfrm>
            <a:off x="523875" y="4764088"/>
            <a:ext cx="5621338" cy="4291012"/>
          </a:xfrm>
          <a:prstGeom prst="rect">
            <a:avLst/>
          </a:prstGeom>
          <a:noFill/>
          <a:ln w="1">
            <a:noFill/>
          </a:ln>
        </p:spPr>
        <p:txBody>
          <a:bodyPr/>
          <a:p>
            <a:pPr lvl="0"/>
            <a:r>
              <a:rPr lang="zh-CN" altLang="en-US"/>
              <a:t>单击此处编辑母版文本样式
第二级
第三级
第四级
第五级</a:t>
            </a:r>
            <a:endParaRPr lang="zh-CN" altLang="en-US"/>
          </a:p>
        </p:txBody>
      </p:sp>
      <p:sp>
        <p:nvSpPr>
          <p:cNvPr id="2052" name="页眉占位符 2051"/>
          <p:cNvSpPr/>
          <p:nvPr>
            <p:ph type="hdr" sz="quarter"/>
          </p:nvPr>
        </p:nvSpPr>
        <p:spPr>
          <a:xfrm>
            <a:off x="0" y="0"/>
            <a:ext cx="2892425" cy="495300"/>
          </a:xfrm>
          <a:prstGeom prst="rect">
            <a:avLst/>
          </a:prstGeom>
          <a:noFill/>
          <a:ln w="1">
            <a:noFill/>
          </a:ln>
        </p:spPr>
        <p:txBody>
          <a:bodyPr/>
          <a:p>
            <a:pPr lvl="0" eaLnBrk="1" latinLnBrk="0" hangingPunct="1"/>
            <a:endParaRPr lang="zh-CN" altLang="en-US" sz="1200" dirty="0"/>
          </a:p>
        </p:txBody>
      </p:sp>
      <p:sp>
        <p:nvSpPr>
          <p:cNvPr id="2053" name="日期占位符 2052"/>
          <p:cNvSpPr/>
          <p:nvPr>
            <p:ph type="dt" idx="1"/>
          </p:nvPr>
        </p:nvSpPr>
        <p:spPr>
          <a:xfrm>
            <a:off x="3776663" y="0"/>
            <a:ext cx="2892425" cy="495300"/>
          </a:xfrm>
          <a:prstGeom prst="rect">
            <a:avLst/>
          </a:prstGeom>
          <a:noFill/>
          <a:ln w="1">
            <a:noFill/>
          </a:ln>
        </p:spPr>
        <p:txBody>
          <a:bodyPr/>
          <a:p>
            <a:pPr lvl="0" algn="r" eaLnBrk="1" latinLnBrk="0" hangingPunct="1"/>
            <a:endParaRPr lang="zh-CN" altLang="en-US" sz="1200" dirty="0"/>
          </a:p>
        </p:txBody>
      </p:sp>
      <p:sp>
        <p:nvSpPr>
          <p:cNvPr id="2054" name="页脚占位符 2053"/>
          <p:cNvSpPr/>
          <p:nvPr>
            <p:ph type="ftr" sz="quarter" idx="4"/>
          </p:nvPr>
        </p:nvSpPr>
        <p:spPr>
          <a:xfrm>
            <a:off x="0" y="9429750"/>
            <a:ext cx="2892425" cy="496888"/>
          </a:xfrm>
          <a:prstGeom prst="rect">
            <a:avLst/>
          </a:prstGeom>
          <a:noFill/>
          <a:ln w="1">
            <a:noFill/>
          </a:ln>
        </p:spPr>
        <p:txBody>
          <a:bodyPr/>
          <a:p>
            <a:pPr lvl="0" eaLnBrk="1" latinLnBrk="0" hangingPunct="1"/>
            <a:endParaRPr lang="zh-CN" altLang="en-US" sz="1200" dirty="0"/>
          </a:p>
        </p:txBody>
      </p:sp>
      <p:sp>
        <p:nvSpPr>
          <p:cNvPr id="2055" name="灯片编号占位符 2054"/>
          <p:cNvSpPr/>
          <p:nvPr>
            <p:ph type="sldNum" sz="quarter" idx="5"/>
          </p:nvPr>
        </p:nvSpPr>
        <p:spPr>
          <a:xfrm>
            <a:off x="3776663" y="9429750"/>
            <a:ext cx="2892425" cy="496888"/>
          </a:xfrm>
          <a:prstGeom prst="rect">
            <a:avLst/>
          </a:prstGeom>
          <a:noFill/>
          <a:ln w="1">
            <a:noFill/>
          </a:ln>
        </p:spPr>
        <p:txBody>
          <a:bodyPr/>
          <a:p>
            <a:pPr lvl="0" algn="r" eaLnBrk="1" latinLnBrk="0" hangingPunct="1"/>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marL="0" lvl="0" indent="0" algn="l" defTabSz="914400" eaLnBrk="1" fontAlgn="base" latinLnBrk="0" hangingPunct="1">
      <a:lnSpc>
        <a:spcPct val="100000"/>
      </a:lnSpc>
      <a:spcBef>
        <a:spcPct val="30000"/>
      </a:spcBef>
      <a:spcAft>
        <a:spcPct val="0"/>
      </a:spcAft>
      <a:buNone/>
      <a:defRPr sz="1200" u="none" kern="1200" baseline="0">
        <a:solidFill>
          <a:schemeClr val="tx1"/>
        </a:solidFill>
        <a:latin typeface="Calibri" panose="020F0502020204030204" pitchFamily="2" charset="0"/>
        <a:ea typeface="宋体" panose="02010600030101010101" pitchFamily="2" charset="-122"/>
      </a:defRPr>
    </a:lvl1pPr>
    <a:lvl2pPr marL="457200" lvl="1" indent="0" algn="l" defTabSz="914400" eaLnBrk="1" fontAlgn="base" latinLnBrk="0" hangingPunct="1">
      <a:lnSpc>
        <a:spcPct val="100000"/>
      </a:lnSpc>
      <a:spcBef>
        <a:spcPct val="30000"/>
      </a:spcBef>
      <a:spcAft>
        <a:spcPct val="0"/>
      </a:spcAft>
      <a:buNone/>
      <a:defRPr sz="1200" u="none" kern="1200" baseline="0">
        <a:solidFill>
          <a:schemeClr val="tx1"/>
        </a:solidFill>
        <a:latin typeface="Calibri" panose="020F0502020204030204" pitchFamily="2" charset="0"/>
        <a:ea typeface="宋体" panose="02010600030101010101" pitchFamily="2" charset="-122"/>
      </a:defRPr>
    </a:lvl2pPr>
    <a:lvl3pPr marL="914400" lvl="2" indent="0" algn="l" defTabSz="914400" eaLnBrk="1" fontAlgn="base" latinLnBrk="0" hangingPunct="1">
      <a:lnSpc>
        <a:spcPct val="100000"/>
      </a:lnSpc>
      <a:spcBef>
        <a:spcPct val="30000"/>
      </a:spcBef>
      <a:spcAft>
        <a:spcPct val="0"/>
      </a:spcAft>
      <a:buNone/>
      <a:defRPr sz="1200" u="none" kern="1200" baseline="0">
        <a:solidFill>
          <a:schemeClr val="tx1"/>
        </a:solidFill>
        <a:latin typeface="Calibri" panose="020F0502020204030204" pitchFamily="2" charset="0"/>
        <a:ea typeface="宋体" panose="02010600030101010101" pitchFamily="2" charset="-122"/>
      </a:defRPr>
    </a:lvl3pPr>
    <a:lvl4pPr marL="1371600" lvl="3" indent="0" algn="l" defTabSz="914400" eaLnBrk="1" fontAlgn="base" latinLnBrk="0" hangingPunct="1">
      <a:lnSpc>
        <a:spcPct val="100000"/>
      </a:lnSpc>
      <a:spcBef>
        <a:spcPct val="30000"/>
      </a:spcBef>
      <a:spcAft>
        <a:spcPct val="0"/>
      </a:spcAft>
      <a:buNone/>
      <a:defRPr sz="1200" u="none" kern="1200" baseline="0">
        <a:solidFill>
          <a:schemeClr val="tx1"/>
        </a:solidFill>
        <a:latin typeface="Calibri" panose="020F0502020204030204" pitchFamily="2" charset="0"/>
        <a:ea typeface="宋体" panose="02010600030101010101" pitchFamily="2" charset="-122"/>
      </a:defRPr>
    </a:lvl4pPr>
    <a:lvl5pPr marL="1828800" lvl="4" indent="0" algn="l" defTabSz="914400" eaLnBrk="1" fontAlgn="base" latinLnBrk="0" hangingPunct="1">
      <a:lnSpc>
        <a:spcPct val="100000"/>
      </a:lnSpc>
      <a:spcBef>
        <a:spcPct val="30000"/>
      </a:spcBef>
      <a:spcAft>
        <a:spcPct val="0"/>
      </a:spcAft>
      <a:buNone/>
      <a:defRPr sz="1200" u="none" kern="1200" baseline="0">
        <a:solidFill>
          <a:schemeClr val="tx1"/>
        </a:solidFill>
        <a:latin typeface="Calibri" panose="020F0502020204030204" pitchFamily="2" charset="0"/>
        <a:ea typeface="宋体" panose="02010600030101010101" pitchFamily="2" charset="-122"/>
      </a:defRPr>
    </a:lvl5pPr>
    <a:lvl6pPr marL="2286000" lvl="5" indent="0" algn="l" defTabSz="914400" eaLnBrk="1" fontAlgn="base" latinLnBrk="0" hangingPunct="1">
      <a:lnSpc>
        <a:spcPct val="100000"/>
      </a:lnSpc>
      <a:spcBef>
        <a:spcPct val="30000"/>
      </a:spcBef>
      <a:spcAft>
        <a:spcPct val="0"/>
      </a:spcAft>
      <a:buNone/>
      <a:defRPr sz="1200" u="none" kern="1200" baseline="0">
        <a:solidFill>
          <a:schemeClr val="tx1"/>
        </a:solidFill>
        <a:latin typeface="Calibri" panose="020F0502020204030204" pitchFamily="2" charset="0"/>
        <a:ea typeface="宋体" panose="02010600030101010101" pitchFamily="2" charset="-122"/>
      </a:defRPr>
    </a:lvl6pPr>
    <a:lvl7pPr marL="2743200" lvl="6" indent="0" algn="l" defTabSz="914400" eaLnBrk="1" fontAlgn="base" latinLnBrk="0" hangingPunct="1">
      <a:lnSpc>
        <a:spcPct val="100000"/>
      </a:lnSpc>
      <a:spcBef>
        <a:spcPct val="30000"/>
      </a:spcBef>
      <a:spcAft>
        <a:spcPct val="0"/>
      </a:spcAft>
      <a:buNone/>
      <a:defRPr sz="1200" u="none" kern="1200" baseline="0">
        <a:solidFill>
          <a:schemeClr val="tx1"/>
        </a:solidFill>
        <a:latin typeface="Calibri" panose="020F0502020204030204" pitchFamily="2" charset="0"/>
        <a:ea typeface="宋体" panose="02010600030101010101" pitchFamily="2" charset="-122"/>
      </a:defRPr>
    </a:lvl7pPr>
    <a:lvl8pPr marL="3200400" lvl="7" indent="0" algn="l" defTabSz="914400" eaLnBrk="1" fontAlgn="base" latinLnBrk="0" hangingPunct="1">
      <a:lnSpc>
        <a:spcPct val="100000"/>
      </a:lnSpc>
      <a:spcBef>
        <a:spcPct val="30000"/>
      </a:spcBef>
      <a:spcAft>
        <a:spcPct val="0"/>
      </a:spcAft>
      <a:buNone/>
      <a:defRPr sz="1200" u="none" kern="1200" baseline="0">
        <a:solidFill>
          <a:schemeClr val="tx1"/>
        </a:solidFill>
        <a:latin typeface="Calibri" panose="020F0502020204030204" pitchFamily="2" charset="0"/>
        <a:ea typeface="宋体" panose="02010600030101010101" pitchFamily="2" charset="-122"/>
      </a:defRPr>
    </a:lvl8pPr>
    <a:lvl9pPr marL="3657600" lvl="8" indent="0" algn="l" defTabSz="914400" eaLnBrk="1" fontAlgn="base" latinLnBrk="0" hangingPunct="1">
      <a:lnSpc>
        <a:spcPct val="100000"/>
      </a:lnSpc>
      <a:spcBef>
        <a:spcPct val="30000"/>
      </a:spcBef>
      <a:spcAft>
        <a:spcPct val="0"/>
      </a:spcAft>
      <a:buNone/>
      <a:defRPr sz="1200" u="none" kern="1200" baseline="0">
        <a:solidFill>
          <a:schemeClr val="tx1"/>
        </a:solidFill>
        <a:latin typeface="Calibri" panose="020F0502020204030204" pitchFamily="2"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p:sp>
        <p:nvSpPr>
          <p:cNvPr id="28674" name="幻灯片图像占位符 8193"/>
          <p:cNvSpPr>
            <a:spLocks noGrp="1" noTextEdit="1"/>
          </p:cNvSpPr>
          <p:nvPr>
            <p:ph type="sldImg"/>
          </p:nvPr>
        </p:nvSpPr>
        <p:spPr>
          <a:xfrm>
            <a:off x="895350" y="741363"/>
            <a:ext cx="4876800" cy="3724275"/>
          </a:xfrm>
        </p:spPr>
      </p:sp>
      <p:sp>
        <p:nvSpPr>
          <p:cNvPr id="28675" name="文本占位符 8194"/>
          <p:cNvSpPr>
            <a:spLocks noGrp="1"/>
          </p:cNvSpPr>
          <p:nvPr>
            <p:ph type="body"/>
          </p:nvPr>
        </p:nvSpPr>
        <p:spPr>
          <a:xfrm>
            <a:off x="885825" y="4711700"/>
            <a:ext cx="4892675" cy="4468813"/>
          </a:xfrm>
        </p:spPr>
        <p:txBody>
          <a:bodyPr anchor="ctr"/>
          <a:p>
            <a:pPr lvl="0"/>
            <a:r>
              <a:rPr lang="zh-CN" altLang="en-US" sz="800" dirty="0"/>
              <a:t>广义的法律是指由国家制定或认可并由国家强制力保证实施的行为规范的总称。包括宪法、全国人大及其常委会制定的法律、国务院制定和颁布的有关国家行政活动的规范性文件</a:t>
            </a:r>
            <a:r>
              <a:rPr lang="en-US" altLang="x-none" sz="800" dirty="0"/>
              <a:t>,</a:t>
            </a:r>
            <a:r>
              <a:rPr lang="zh-CN" altLang="en-US" sz="800" dirty="0"/>
              <a:t>国家机关制定的规章及地方制定的地方性法规。</a:t>
            </a:r>
            <a:endParaRPr lang="zh-CN" altLang="en-US" sz="800" dirty="0"/>
          </a:p>
          <a:p>
            <a:pPr lvl="0"/>
            <a:r>
              <a:rPr lang="zh-CN" altLang="en-US" sz="800" dirty="0"/>
              <a:t>狭义的法律专指国家立法机关，全国人大及其常务会制定的法律。</a:t>
            </a:r>
            <a:endParaRPr lang="zh-CN" altLang="en-US" sz="800" dirty="0"/>
          </a:p>
        </p:txBody>
      </p:sp>
    </p:spTree>
  </p:cSld>
  <p:clrMapOvr>
    <a:overrideClrMapping bg1="lt1" tx1="dk1" bg2="lt2" tx2="dk2" accent1="accent1" accent2="accent2" accent3="accent3" accent4="accent4" accent5="accent5" accent6="accent6" hlink="hlink" folHlink="folHlink"/>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p:sp>
        <p:nvSpPr>
          <p:cNvPr id="30722" name="幻灯片图像占位符 10241"/>
          <p:cNvSpPr>
            <a:spLocks noGrp="1" noTextEdit="1"/>
          </p:cNvSpPr>
          <p:nvPr>
            <p:ph type="sldImg"/>
          </p:nvPr>
        </p:nvSpPr>
        <p:spPr>
          <a:xfrm>
            <a:off x="895350" y="741363"/>
            <a:ext cx="4876800" cy="3724275"/>
          </a:xfrm>
        </p:spPr>
      </p:sp>
      <p:sp>
        <p:nvSpPr>
          <p:cNvPr id="30723" name="文本占位符 10242"/>
          <p:cNvSpPr>
            <a:spLocks noGrp="1"/>
          </p:cNvSpPr>
          <p:nvPr>
            <p:ph type="body"/>
          </p:nvPr>
        </p:nvSpPr>
        <p:spPr>
          <a:xfrm>
            <a:off x="885825" y="4711700"/>
            <a:ext cx="4892675" cy="4468813"/>
          </a:xfrm>
        </p:spPr>
        <p:txBody>
          <a:bodyPr anchor="ctr"/>
          <a:p>
            <a:pPr lvl="0"/>
            <a:r>
              <a:rPr lang="zh-CN" altLang="en-US" sz="2000" dirty="0"/>
              <a:t>    </a:t>
            </a:r>
            <a:r>
              <a:rPr lang="zh-CN" altLang="en-US" sz="1800" dirty="0"/>
              <a:t>中华人民共和国计量法2013 年 12 月 28 日第二次修订，自 2014 年 3 月 1 日起施行。</a:t>
            </a:r>
            <a:endParaRPr lang="zh-CN" altLang="en-US" sz="1800" dirty="0"/>
          </a:p>
        </p:txBody>
      </p:sp>
    </p:spTree>
  </p:cSld>
  <p:clrMapOvr>
    <a:overrideClrMapping bg1="lt1" tx1="dk1" bg2="lt2" tx2="dk2" accent1="accent1" accent2="accent2" accent3="accent3" accent4="accent4" accent5="accent5" accent6="accent6" hlink="hlink" folHlink="folHlink"/>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p:sp>
        <p:nvSpPr>
          <p:cNvPr id="33794" name="幻灯片图像占位符 13313"/>
          <p:cNvSpPr>
            <a:spLocks noGrp="1" noTextEdit="1"/>
          </p:cNvSpPr>
          <p:nvPr>
            <p:ph type="sldImg"/>
          </p:nvPr>
        </p:nvSpPr>
        <p:spPr>
          <a:xfrm>
            <a:off x="895350" y="741363"/>
            <a:ext cx="4876800" cy="3724275"/>
          </a:xfrm>
        </p:spPr>
      </p:sp>
      <p:sp>
        <p:nvSpPr>
          <p:cNvPr id="33795" name="文本占位符 13314"/>
          <p:cNvSpPr>
            <a:spLocks noGrp="1"/>
          </p:cNvSpPr>
          <p:nvPr>
            <p:ph type="body"/>
          </p:nvPr>
        </p:nvSpPr>
        <p:spPr>
          <a:xfrm>
            <a:off x="885825" y="4711700"/>
            <a:ext cx="4892675" cy="4468813"/>
          </a:xfrm>
        </p:spPr>
        <p:txBody>
          <a:bodyPr anchor="ctr"/>
          <a:p>
            <a:pPr lvl="0"/>
            <a:r>
              <a:rPr lang="zh-CN" altLang="en-US" dirty="0"/>
              <a:t>技术法规是指与计量专业相关的国家军用标准和五大军工行业标准，包括检定规程、校准规范、测量器具等级图等</a:t>
            </a:r>
            <a:r>
              <a:rPr lang="en-US" altLang="x-none" dirty="0"/>
              <a:t>.JJF(</a:t>
            </a:r>
            <a:r>
              <a:rPr lang="zh-CN" altLang="en-US" dirty="0"/>
              <a:t>航空</a:t>
            </a:r>
            <a:r>
              <a:rPr lang="en-US" altLang="x-none" dirty="0"/>
              <a:t>)</a:t>
            </a:r>
            <a:r>
              <a:rPr lang="zh-CN" altLang="en-US" dirty="0"/>
              <a:t>，</a:t>
            </a:r>
            <a:r>
              <a:rPr lang="en-US" altLang="x-none" dirty="0"/>
              <a:t>JJG(</a:t>
            </a:r>
            <a:r>
              <a:rPr lang="zh-CN" altLang="en-US" dirty="0"/>
              <a:t>航天</a:t>
            </a:r>
            <a:r>
              <a:rPr lang="en-US" altLang="x-none" dirty="0"/>
              <a:t>)</a:t>
            </a:r>
            <a:r>
              <a:rPr lang="zh-CN" altLang="en-US" dirty="0"/>
              <a:t>。</a:t>
            </a:r>
            <a:endParaRPr lang="zh-CN" altLang="en-US" dirty="0"/>
          </a:p>
          <a:p>
            <a:pPr lvl="0"/>
            <a:r>
              <a:rPr lang="zh-CN" altLang="en-US" dirty="0"/>
              <a:t>近期国防科工局</a:t>
            </a:r>
            <a:r>
              <a:rPr lang="en-US" altLang="x-none" dirty="0"/>
              <a:t>730</a:t>
            </a:r>
            <a:r>
              <a:rPr lang="zh-CN" altLang="en-US" dirty="0"/>
              <a:t>号文，发布了</a:t>
            </a:r>
            <a:r>
              <a:rPr lang="en-US" altLang="x-none" dirty="0"/>
              <a:t>20</a:t>
            </a:r>
            <a:r>
              <a:rPr lang="zh-CN" altLang="en-US" dirty="0"/>
              <a:t>项国防军工计量技术规范，并于</a:t>
            </a:r>
            <a:r>
              <a:rPr lang="en-US" altLang="x-none" dirty="0"/>
              <a:t>2012</a:t>
            </a:r>
            <a:r>
              <a:rPr lang="zh-CN" altLang="en-US" dirty="0"/>
              <a:t>年</a:t>
            </a:r>
            <a:r>
              <a:rPr lang="en-US" altLang="x-none" dirty="0"/>
              <a:t>1</a:t>
            </a:r>
            <a:r>
              <a:rPr lang="zh-CN" altLang="en-US" dirty="0"/>
              <a:t>月</a:t>
            </a:r>
            <a:r>
              <a:rPr lang="en-US" altLang="x-none" dirty="0"/>
              <a:t>1</a:t>
            </a:r>
            <a:r>
              <a:rPr lang="zh-CN" altLang="en-US" dirty="0"/>
              <a:t>日施行。</a:t>
            </a:r>
            <a:r>
              <a:rPr lang="en-US" altLang="x-none" dirty="0"/>
              <a:t>JJG(</a:t>
            </a:r>
            <a:r>
              <a:rPr lang="zh-CN" altLang="en-US" dirty="0"/>
              <a:t>军工</a:t>
            </a:r>
            <a:r>
              <a:rPr lang="en-US" altLang="x-none" dirty="0"/>
              <a:t>)1-2011</a:t>
            </a:r>
            <a:r>
              <a:rPr lang="zh-CN" altLang="en-US" dirty="0"/>
              <a:t>、</a:t>
            </a:r>
            <a:r>
              <a:rPr lang="en-US" altLang="x-none" dirty="0"/>
              <a:t>JJF(</a:t>
            </a:r>
            <a:r>
              <a:rPr lang="zh-CN" altLang="en-US" dirty="0"/>
              <a:t>军工</a:t>
            </a:r>
            <a:r>
              <a:rPr lang="en-US" altLang="x-none" dirty="0"/>
              <a:t>)11-2011.</a:t>
            </a:r>
            <a:endParaRPr lang="en-US" altLang="x-none" dirty="0"/>
          </a:p>
        </p:txBody>
      </p:sp>
    </p:spTree>
  </p:cSld>
  <p:clrMapOvr>
    <a:overrideClrMapping bg1="lt1" tx1="dk1" bg2="lt2" tx2="dk2" accent1="accent1" accent2="accent2" accent3="accent3" accent4="accent4" accent5="accent5" accent6="accent6" hlink="hlink" folHlink="folHlink"/>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p:sp>
        <p:nvSpPr>
          <p:cNvPr id="36866" name="幻灯片图像占位符 16385"/>
          <p:cNvSpPr>
            <a:spLocks noGrp="1" noTextEdit="1"/>
          </p:cNvSpPr>
          <p:nvPr>
            <p:ph type="sldImg"/>
          </p:nvPr>
        </p:nvSpPr>
        <p:spPr>
          <a:xfrm>
            <a:off x="1108075" y="741363"/>
            <a:ext cx="4446588" cy="3721100"/>
          </a:xfrm>
        </p:spPr>
      </p:sp>
      <p:sp>
        <p:nvSpPr>
          <p:cNvPr id="36867" name="文本占位符 16386"/>
          <p:cNvSpPr>
            <a:spLocks noGrp="1"/>
          </p:cNvSpPr>
          <p:nvPr>
            <p:ph type="body"/>
          </p:nvPr>
        </p:nvSpPr>
        <p:spPr>
          <a:xfrm>
            <a:off x="885825" y="4711700"/>
            <a:ext cx="4891088" cy="4467225"/>
          </a:xfrm>
        </p:spPr>
        <p:txBody>
          <a:bodyPr anchor="ctr"/>
          <a:p>
            <a:pPr lvl="0"/>
            <a:r>
              <a:rPr lang="zh-CN" altLang="en-US" dirty="0"/>
              <a:t>形成了以计量法为顶层，国防计量监督管理条例等行政法规，国防科技工业计量监督管理暂行规定等部门规章以及地方军工计量法规，共同构成的国防军工计量法规体系，规范了计量监督管理的各项工作。</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p:sp>
        <p:nvSpPr>
          <p:cNvPr id="50178" name="幻灯片图像占位符 27649"/>
          <p:cNvSpPr>
            <a:spLocks noGrp="1" noTextEdit="1"/>
          </p:cNvSpPr>
          <p:nvPr>
            <p:ph type="sldImg"/>
          </p:nvPr>
        </p:nvSpPr>
        <p:spPr>
          <a:xfrm>
            <a:off x="895350" y="741363"/>
            <a:ext cx="4876800" cy="3724275"/>
          </a:xfrm>
        </p:spPr>
      </p:sp>
      <p:sp>
        <p:nvSpPr>
          <p:cNvPr id="50179" name="文本占位符 27650"/>
          <p:cNvSpPr>
            <a:spLocks noGrp="1"/>
          </p:cNvSpPr>
          <p:nvPr>
            <p:ph type="body"/>
          </p:nvPr>
        </p:nvSpPr>
        <p:spPr>
          <a:xfrm>
            <a:off x="885825" y="4711700"/>
            <a:ext cx="4892675" cy="4468813"/>
          </a:xfrm>
        </p:spPr>
        <p:txBody>
          <a:bodyPr anchor="ctr"/>
          <a:p>
            <a:pPr lvl="0"/>
            <a:r>
              <a:rPr lang="zh-CN" altLang="en-US" dirty="0"/>
              <a:t>军工产品及配套产品计量管理职责</a:t>
            </a:r>
            <a:r>
              <a:rPr lang="en-US" altLang="x-none" dirty="0"/>
              <a:t>6</a:t>
            </a:r>
            <a:r>
              <a:rPr lang="zh-CN" altLang="en-US" dirty="0"/>
              <a:t>大方面，</a:t>
            </a:r>
            <a:r>
              <a:rPr lang="en-US" altLang="x-none" dirty="0"/>
              <a:t>24</a:t>
            </a:r>
            <a:r>
              <a:rPr lang="zh-CN" altLang="en-US" dirty="0"/>
              <a:t>项主要内容。“建立体系，组织量传，开展监督”。</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p:sp>
        <p:nvSpPr>
          <p:cNvPr id="57346" name="Rectangle 7"/>
          <p:cNvSpPr txBox="1">
            <a:spLocks noGrp="1"/>
          </p:cNvSpPr>
          <p:nvPr/>
        </p:nvSpPr>
        <p:spPr>
          <a:xfrm>
            <a:off x="3773488" y="9424988"/>
            <a:ext cx="2890837" cy="496887"/>
          </a:xfrm>
          <a:prstGeom prst="rect">
            <a:avLst/>
          </a:prstGeom>
          <a:noFill/>
          <a:ln w="9525">
            <a:noFill/>
          </a:ln>
        </p:spPr>
        <p:txBody>
          <a:bodyPr anchor="b"/>
          <a:p>
            <a:pPr lvl="0" algn="r">
              <a:lnSpc>
                <a:spcPct val="160000"/>
              </a:lnSpc>
            </a:pPr>
            <a:fld id="{9A0DB2DC-4C9A-4742-B13C-FB6460FD3503}" type="slidenum">
              <a:rPr lang="en-US" altLang="x-none" sz="1200" dirty="0">
                <a:latin typeface="Calibri" panose="020F0502020204030204" pitchFamily="2" charset="0"/>
              </a:rPr>
            </a:fld>
            <a:endParaRPr lang="en-US" altLang="x-none" sz="1200" dirty="0">
              <a:latin typeface="Calibri" panose="020F0502020204030204" pitchFamily="2" charset="0"/>
            </a:endParaRPr>
          </a:p>
        </p:txBody>
      </p:sp>
      <p:sp>
        <p:nvSpPr>
          <p:cNvPr id="57347" name="Rectangle 2"/>
          <p:cNvSpPr>
            <a:spLocks noGrp="1" noRot="1" noChangeAspect="1" noTextEdit="1"/>
          </p:cNvSpPr>
          <p:nvPr>
            <p:ph type="sldImg"/>
          </p:nvPr>
        </p:nvSpPr>
        <p:spPr>
          <a:xfrm>
            <a:off x="1108075" y="741363"/>
            <a:ext cx="4446588" cy="3721100"/>
          </a:xfrm>
          <a:ln>
            <a:solidFill>
              <a:schemeClr val="tx1">
                <a:alpha val="0"/>
              </a:schemeClr>
            </a:solidFill>
            <a:bevel/>
          </a:ln>
        </p:spPr>
      </p:sp>
      <p:sp>
        <p:nvSpPr>
          <p:cNvPr id="57348" name="Rectangle 3"/>
          <p:cNvSpPr>
            <a:spLocks noGrp="1"/>
          </p:cNvSpPr>
          <p:nvPr>
            <p:ph type="body"/>
          </p:nvPr>
        </p:nvSpPr>
        <p:spPr>
          <a:xfrm>
            <a:off x="663575" y="4711700"/>
            <a:ext cx="5335588" cy="4467225"/>
          </a:xfrm>
        </p:spPr>
        <p:txBody>
          <a:bodyPr wrap="square" anchor="t"/>
          <a:p>
            <a:pPr lvl="0"/>
            <a:r>
              <a:rPr lang="zh-CN" altLang="en-US" dirty="0"/>
              <a:t>特定的服务对象</a:t>
            </a:r>
            <a:endParaRPr lang="zh-CN" altLang="en-US" dirty="0"/>
          </a:p>
          <a:p>
            <a:pPr lvl="0"/>
            <a:r>
              <a:rPr lang="zh-CN" altLang="en-US" dirty="0"/>
              <a:t>特色的技术体系</a:t>
            </a:r>
            <a:endParaRPr lang="zh-CN" altLang="en-US" dirty="0"/>
          </a:p>
          <a:p>
            <a:pPr lvl="0"/>
            <a:r>
              <a:rPr lang="zh-CN" altLang="en-US" dirty="0"/>
              <a:t>特别的标准体系</a:t>
            </a:r>
            <a:endParaRPr lang="zh-CN" altLang="en-US" dirty="0"/>
          </a:p>
          <a:p>
            <a:pPr lvl="0"/>
            <a:r>
              <a:rPr lang="zh-CN" altLang="en-US" dirty="0"/>
              <a:t>特殊的服务方式</a:t>
            </a:r>
            <a:endParaRPr lang="zh-CN" altLang="en-US" dirty="0"/>
          </a:p>
          <a:p>
            <a:pPr lvl="0"/>
            <a:r>
              <a:rPr lang="zh-CN" altLang="en-US" dirty="0"/>
              <a:t>特殊的计量参数</a:t>
            </a:r>
            <a:endParaRPr lang="zh-CN" altLang="en-US" dirty="0"/>
          </a:p>
          <a:p>
            <a:pPr lvl="0"/>
            <a:r>
              <a:rPr lang="zh-CN" altLang="en-US" dirty="0"/>
              <a:t>有力的法制监督（政府监督与用户监督）</a:t>
            </a:r>
            <a:endParaRPr lang="zh-CN" altLang="en-US" dirty="0"/>
          </a:p>
          <a:p>
            <a:pPr lvl="0"/>
            <a:r>
              <a:rPr lang="zh-CN" altLang="en-US" dirty="0"/>
              <a:t>还包括：全过程的计量保证、系统工程的管理、有力的法制监督</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p:sp>
        <p:nvSpPr>
          <p:cNvPr id="61442" name="Rectangle 7"/>
          <p:cNvSpPr txBox="1">
            <a:spLocks noGrp="1"/>
          </p:cNvSpPr>
          <p:nvPr/>
        </p:nvSpPr>
        <p:spPr>
          <a:xfrm>
            <a:off x="3773488" y="9424988"/>
            <a:ext cx="2890837" cy="496887"/>
          </a:xfrm>
          <a:prstGeom prst="rect">
            <a:avLst/>
          </a:prstGeom>
          <a:noFill/>
          <a:ln w="9525">
            <a:noFill/>
          </a:ln>
        </p:spPr>
        <p:txBody>
          <a:bodyPr anchor="b"/>
          <a:p>
            <a:pPr lvl="0" algn="r">
              <a:lnSpc>
                <a:spcPct val="160000"/>
              </a:lnSpc>
            </a:pPr>
            <a:fld id="{9A0DB2DC-4C9A-4742-B13C-FB6460FD3503}" type="slidenum">
              <a:rPr lang="en-US" altLang="x-none" sz="1200" dirty="0">
                <a:latin typeface="Calibri" panose="020F0502020204030204" pitchFamily="2" charset="0"/>
              </a:rPr>
            </a:fld>
            <a:endParaRPr lang="en-US" altLang="x-none" sz="1200" dirty="0">
              <a:latin typeface="Calibri" panose="020F0502020204030204" pitchFamily="2" charset="0"/>
            </a:endParaRPr>
          </a:p>
        </p:txBody>
      </p:sp>
      <p:sp>
        <p:nvSpPr>
          <p:cNvPr id="61443" name="Rectangle 2"/>
          <p:cNvSpPr>
            <a:spLocks noGrp="1" noRot="1" noChangeAspect="1" noTextEdit="1"/>
          </p:cNvSpPr>
          <p:nvPr>
            <p:ph type="sldImg"/>
          </p:nvPr>
        </p:nvSpPr>
        <p:spPr>
          <a:xfrm>
            <a:off x="1108075" y="741363"/>
            <a:ext cx="4446588" cy="3721100"/>
          </a:xfrm>
          <a:ln>
            <a:solidFill>
              <a:schemeClr val="tx1">
                <a:alpha val="0"/>
              </a:schemeClr>
            </a:solidFill>
            <a:bevel/>
          </a:ln>
        </p:spPr>
      </p:sp>
      <p:sp>
        <p:nvSpPr>
          <p:cNvPr id="61444" name="Rectangle 3"/>
          <p:cNvSpPr>
            <a:spLocks noGrp="1"/>
          </p:cNvSpPr>
          <p:nvPr>
            <p:ph type="body"/>
          </p:nvPr>
        </p:nvSpPr>
        <p:spPr>
          <a:xfrm>
            <a:off x="663575" y="4711700"/>
            <a:ext cx="5335588" cy="4467225"/>
          </a:xfrm>
        </p:spPr>
        <p:txBody>
          <a:bodyPr wrap="square" anchor="t"/>
          <a:p>
            <a:pPr lvl="0"/>
            <a:r>
              <a:rPr lang="zh-CN" altLang="en-US" dirty="0"/>
              <a:t>特定的服务对象</a:t>
            </a:r>
            <a:endParaRPr lang="zh-CN" altLang="en-US" dirty="0"/>
          </a:p>
          <a:p>
            <a:pPr lvl="0"/>
            <a:r>
              <a:rPr lang="zh-CN" altLang="en-US" dirty="0"/>
              <a:t>特色的技术体系</a:t>
            </a:r>
            <a:endParaRPr lang="zh-CN" altLang="en-US" dirty="0"/>
          </a:p>
          <a:p>
            <a:pPr lvl="0"/>
            <a:r>
              <a:rPr lang="zh-CN" altLang="en-US" dirty="0"/>
              <a:t>特殊的服务方式还包括：全过程的计量保证、系统工程的管理</a:t>
            </a:r>
            <a:endParaRPr lang="zh-CN" altLang="en-US" dirty="0"/>
          </a:p>
          <a:p>
            <a:pPr lvl="0"/>
            <a:r>
              <a:rPr lang="zh-CN" altLang="en-US" dirty="0"/>
              <a:t>有力的法制监督</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eaLnBrk="1" hangingPunct="1"/>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transition>
    <p:wipe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transition>
    <p:wipe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transition>
    <p:wipe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transition>
    <p:wipe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eaLnBrk="1" hangingPunct="1"/>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transition>
    <p:wipe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eaLnBrk="1" hangingPunct="1"/>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transition>
    <p:wipe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eaLnBrk="1" hangingPunct="1"/>
            <a:endParaRPr lang="zh-CN" altLang="en-US" dirty="0"/>
          </a:p>
        </p:txBody>
      </p:sp>
      <p:sp>
        <p:nvSpPr>
          <p:cNvPr id="8" name="页脚占位符 7"/>
          <p:cNvSpPr>
            <a:spLocks noGrp="1"/>
          </p:cNvSpPr>
          <p:nvPr>
            <p:ph type="ftr" sz="quarter" idx="11"/>
          </p:nvPr>
        </p:nvSpPr>
        <p:spPr/>
        <p:txBody>
          <a:bodyPr/>
          <a:lstStyle/>
          <a:p>
            <a:pPr lvl="0" eaLnBrk="1" hangingPunct="1"/>
            <a:endParaRPr lang="zh-CN" altLang="en-US" dirty="0"/>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transition>
    <p:wipe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eaLnBrk="1" hangingPunct="1"/>
            <a:endParaRPr lang="zh-CN" altLang="en-US" dirty="0"/>
          </a:p>
        </p:txBody>
      </p:sp>
      <p:sp>
        <p:nvSpPr>
          <p:cNvPr id="4" name="页脚占位符 3"/>
          <p:cNvSpPr>
            <a:spLocks noGrp="1"/>
          </p:cNvSpPr>
          <p:nvPr>
            <p:ph type="ftr" sz="quarter" idx="11"/>
          </p:nvPr>
        </p:nvSpPr>
        <p:spPr/>
        <p:txBody>
          <a:bodyPr/>
          <a:lstStyle/>
          <a:p>
            <a:pPr lvl="0" eaLnBrk="1" hangingPunct="1"/>
            <a:endParaRPr lang="zh-CN" altLang="en-US" dirty="0"/>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transition>
    <p:wipe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eaLnBrk="1" hangingPunct="1"/>
            <a:endParaRPr lang="zh-CN" altLang="en-US" dirty="0"/>
          </a:p>
        </p:txBody>
      </p:sp>
      <p:sp>
        <p:nvSpPr>
          <p:cNvPr id="3" name="页脚占位符 2"/>
          <p:cNvSpPr>
            <a:spLocks noGrp="1"/>
          </p:cNvSpPr>
          <p:nvPr>
            <p:ph type="ftr" sz="quarter" idx="11"/>
          </p:nvPr>
        </p:nvSpPr>
        <p:spPr/>
        <p:txBody>
          <a:bodyPr/>
          <a:lstStyle/>
          <a:p>
            <a:pPr lvl="0" eaLnBrk="1" hangingPunct="1"/>
            <a:endParaRPr lang="zh-CN" altLang="en-US" dirty="0"/>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transition>
    <p:wipe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transition>
    <p:wipe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transition>
    <p:wipe dir="u"/>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p>
            <a:pPr lvl="0"/>
            <a:r>
              <a:rPr lang="zh-CN" altLang="en-US"/>
              <a:t>单击此处编辑母版标题样式</a:t>
            </a:r>
            <a:endParaRPr lang="zh-CN" altLang="en-US"/>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Rectangle 4"/>
          <p:cNvSpPr>
            <a:spLocks noGrp="1"/>
          </p:cNvSpPr>
          <p:nvPr>
            <p:ph type="dt" sz="half" idx="2"/>
          </p:nvPr>
        </p:nvSpPr>
        <p:spPr>
          <a:xfrm>
            <a:off x="457200" y="6245225"/>
            <a:ext cx="2133600" cy="476250"/>
          </a:xfrm>
          <a:prstGeom prst="rect">
            <a:avLst/>
          </a:prstGeom>
          <a:noFill/>
          <a:ln w="9525">
            <a:noFill/>
          </a:ln>
        </p:spPr>
        <p:txBody>
          <a:bodyPr/>
          <a:lstStyle>
            <a:lvl1pPr>
              <a:defRPr sz="1400">
                <a:latin typeface="Arial" panose="020B0604020202020204" pitchFamily="34" charset="0"/>
              </a:defRPr>
            </a:lvl1pPr>
          </a:lstStyle>
          <a:p>
            <a:pPr lvl="0" eaLnBrk="1" hangingPunct="1"/>
            <a:endParaRPr lang="zh-CN" altLang="en-US" dirty="0"/>
          </a:p>
        </p:txBody>
      </p:sp>
      <p:sp>
        <p:nvSpPr>
          <p:cNvPr id="1029" name="Rectangle 5"/>
          <p:cNvSpPr>
            <a:spLocks noGrp="1"/>
          </p:cNvSpPr>
          <p:nvPr>
            <p:ph type="ftr" sz="quarter" idx="3"/>
          </p:nvPr>
        </p:nvSpPr>
        <p:spPr>
          <a:xfrm>
            <a:off x="3124200" y="6245225"/>
            <a:ext cx="2895600" cy="476250"/>
          </a:xfrm>
          <a:prstGeom prst="rect">
            <a:avLst/>
          </a:prstGeom>
          <a:noFill/>
          <a:ln w="9525">
            <a:noFill/>
          </a:ln>
        </p:spPr>
        <p:txBody>
          <a:bodyPr/>
          <a:lstStyle>
            <a:lvl1pPr algn="ctr">
              <a:defRPr sz="1400">
                <a:latin typeface="Arial" panose="020B0604020202020204" pitchFamily="34" charset="0"/>
              </a:defRPr>
            </a:lvl1pPr>
          </a:lstStyle>
          <a:p>
            <a:pPr lvl="0" eaLnBrk="1" hangingPunct="1"/>
            <a:endParaRPr lang="zh-CN" altLang="en-US" dirty="0"/>
          </a:p>
        </p:txBody>
      </p:sp>
      <p:sp>
        <p:nvSpPr>
          <p:cNvPr id="1030" name="Rectangle 6"/>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atin typeface="Arial" panose="020B0604020202020204" pitchFamily="34" charset="0"/>
              </a:defRPr>
            </a:lvl1pPr>
          </a:lstStyle>
          <a:p>
            <a:pPr lvl="0" eaLnBrk="1" hangingPunct="1"/>
            <a:fld id="{9A0DB2DC-4C9A-4742-B13C-FB6460FD3503}" type="slidenum">
              <a:rPr lang="zh-CN" altLang="en-US" dirty="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u"/>
  </p:transition>
  <p:hf sldNum="0" hdr="0" ftr="0" dt="0"/>
  <p:txStyles>
    <p:titleStyle>
      <a:lvl1pPr marL="0" lvl="0" indent="0" algn="l" defTabSz="914400" eaLnBrk="0" fontAlgn="base" latinLnBrk="0" hangingPunct="0">
        <a:lnSpc>
          <a:spcPct val="100000"/>
        </a:lnSpc>
        <a:spcBef>
          <a:spcPct val="0"/>
        </a:spcBef>
        <a:spcAft>
          <a:spcPct val="0"/>
        </a:spcAft>
        <a:buNone/>
        <a:defRPr sz="3200" u="none" kern="1200" baseline="0">
          <a:solidFill>
            <a:schemeClr val="tx2"/>
          </a:solidFill>
          <a:latin typeface="+mj-lt"/>
          <a:ea typeface="+mj-ea"/>
          <a:cs typeface="+mj-cs"/>
        </a:defRPr>
      </a:lvl1pPr>
    </p:titleStyle>
    <p:bodyStyle>
      <a:lvl1pPr marL="342900" lvl="0" indent="-342900" algn="l" defTabSz="914400" eaLnBrk="0" fontAlgn="base" latinLnBrk="0" hangingPunct="0">
        <a:lnSpc>
          <a:spcPct val="100000"/>
        </a:lnSpc>
        <a:spcBef>
          <a:spcPct val="20000"/>
        </a:spcBef>
        <a:spcAft>
          <a:spcPct val="0"/>
        </a:spcAft>
        <a:buChar char="•"/>
        <a:defRPr sz="240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Char char="–"/>
        <a:defRPr sz="200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Char char="•"/>
        <a:defRPr sz="240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Char char="–"/>
        <a:defRPr sz="160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Char char="»"/>
        <a:defRPr sz="160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Char char="»"/>
        <a:defRPr sz="160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Char char="»"/>
        <a:defRPr sz="160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Char char="»"/>
        <a:defRPr sz="160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Char char="»"/>
        <a:defRPr sz="1600" u="none" kern="1200" baseline="0">
          <a:solidFill>
            <a:schemeClr val="tx1"/>
          </a:solidFill>
          <a:latin typeface="+mn-lt"/>
          <a:ea typeface="+mn-ea"/>
          <a:cs typeface="+mn-cs"/>
        </a:defRPr>
      </a:lvl9pPr>
    </p:bodyStyle>
    <p:other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1.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1.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1.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1.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1.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1.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slide" Target="slide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image" Target="../media/image10.png"/><Relationship Id="rId7" Type="http://schemas.openxmlformats.org/officeDocument/2006/relationships/image" Target="../media/image9.png"/><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1.png"/></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2.png"/></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2"/>
          <p:cNvSpPr>
            <a:spLocks noGrp="1"/>
          </p:cNvSpPr>
          <p:nvPr>
            <p:ph type="title"/>
          </p:nvPr>
        </p:nvSpPr>
        <p:spPr>
          <a:xfrm>
            <a:off x="323850" y="1341438"/>
            <a:ext cx="8229600" cy="1143000"/>
          </a:xfrm>
        </p:spPr>
        <p:txBody>
          <a:bodyPr vert="horz" wrap="square" anchor="ctr"/>
          <a:p>
            <a:pPr lvl="0" algn="ctr" eaLnBrk="1" hangingPunct="1"/>
            <a:r>
              <a:rPr lang="zh-CN" altLang="en-US" sz="6600"/>
              <a:t>企业计量管理与监督</a:t>
            </a:r>
            <a:endParaRPr lang="zh-CN" altLang="en-US" sz="6600"/>
          </a:p>
        </p:txBody>
      </p:sp>
      <p:sp>
        <p:nvSpPr>
          <p:cNvPr id="3075" name="Rectangle 3"/>
          <p:cNvSpPr>
            <a:spLocks noGrp="1"/>
          </p:cNvSpPr>
          <p:nvPr>
            <p:ph type="body"/>
          </p:nvPr>
        </p:nvSpPr>
        <p:spPr>
          <a:xfrm>
            <a:off x="457200" y="2925763"/>
            <a:ext cx="8229600" cy="3201987"/>
          </a:xfrm>
        </p:spPr>
        <p:txBody>
          <a:bodyPr vert="horz" wrap="square" anchor="t"/>
          <a:p>
            <a:pPr lvl="0" algn="ctr" eaLnBrk="1" hangingPunct="1">
              <a:lnSpc>
                <a:spcPct val="100000"/>
              </a:lnSpc>
            </a:pPr>
            <a:endParaRPr lang="zh-CN" altLang="en-US" sz="3600" dirty="0"/>
          </a:p>
          <a:p>
            <a:pPr lvl="0" algn="ctr" eaLnBrk="1" hangingPunct="1">
              <a:lnSpc>
                <a:spcPct val="100000"/>
              </a:lnSpc>
              <a:buNone/>
            </a:pPr>
            <a:r>
              <a:rPr lang="zh-CN" altLang="en-US" sz="4000" dirty="0">
                <a:latin typeface="隶书" panose="02010509060101010101" pitchFamily="1" charset="-122"/>
                <a:ea typeface="隶书" panose="02010509060101010101" pitchFamily="1" charset="-122"/>
              </a:rPr>
              <a:t>严  军</a:t>
            </a:r>
            <a:endParaRPr lang="zh-CN" altLang="en-US" sz="4000" dirty="0">
              <a:latin typeface="隶书" panose="02010509060101010101" pitchFamily="1" charset="-122"/>
              <a:ea typeface="隶书" panose="02010509060101010101" pitchFamily="1" charset="-122"/>
            </a:endParaRPr>
          </a:p>
          <a:p>
            <a:pPr lvl="0" algn="ctr" eaLnBrk="1" hangingPunct="1">
              <a:lnSpc>
                <a:spcPct val="100000"/>
              </a:lnSpc>
              <a:buNone/>
            </a:pPr>
            <a:endParaRPr lang="zh-CN" altLang="en-US" sz="3600" dirty="0"/>
          </a:p>
          <a:p>
            <a:pPr lvl="0" algn="ctr" eaLnBrk="1" hangingPunct="1">
              <a:lnSpc>
                <a:spcPct val="100000"/>
              </a:lnSpc>
              <a:buNone/>
            </a:pPr>
            <a:r>
              <a:rPr lang="zh-CN" altLang="en-US" dirty="0"/>
              <a:t>安徽省长江计量所</a:t>
            </a:r>
            <a:endParaRPr lang="zh-CN" altLang="en-US" dirty="0"/>
          </a:p>
          <a:p>
            <a:pPr lvl="0" algn="ctr" eaLnBrk="1" hangingPunct="1">
              <a:lnSpc>
                <a:spcPct val="100000"/>
              </a:lnSpc>
              <a:buNone/>
            </a:pPr>
            <a:r>
              <a:rPr lang="zh-CN" altLang="en-US" sz="1800" dirty="0"/>
              <a:t>2016年</a:t>
            </a:r>
            <a:r>
              <a:rPr lang="en-US" altLang="zh-CN" sz="1800" dirty="0"/>
              <a:t>11</a:t>
            </a:r>
            <a:r>
              <a:rPr lang="zh-CN" altLang="en-US" sz="1800" dirty="0"/>
              <a:t>月</a:t>
            </a:r>
            <a:endParaRPr lang="zh-CN" altLang="en-US" sz="1800" dirty="0"/>
          </a:p>
        </p:txBody>
      </p:sp>
    </p:spTree>
  </p:cSld>
  <p:clrMapOvr>
    <a:masterClrMapping/>
  </p:clrMapOvr>
  <p:transition>
    <p:wipe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2"/>
          <p:cNvSpPr>
            <a:spLocks noGrp="1"/>
          </p:cNvSpPr>
          <p:nvPr>
            <p:ph type="body"/>
          </p:nvPr>
        </p:nvSpPr>
        <p:spPr>
          <a:xfrm>
            <a:off x="214313" y="1125538"/>
            <a:ext cx="8605837" cy="4897437"/>
          </a:xfrm>
        </p:spPr>
        <p:txBody>
          <a:bodyPr vert="horz" wrap="square" anchor="t"/>
          <a:p>
            <a:pPr lvl="0" eaLnBrk="1" hangingPunct="1">
              <a:lnSpc>
                <a:spcPct val="110000"/>
              </a:lnSpc>
            </a:pPr>
            <a:r>
              <a:rPr lang="zh-CN" altLang="en-US" sz="2000" dirty="0"/>
              <a:t>4.测量</a:t>
            </a:r>
            <a:endParaRPr lang="zh-CN" altLang="en-US" sz="2000" dirty="0"/>
          </a:p>
          <a:p>
            <a:pPr lvl="0" eaLnBrk="1" hangingPunct="1">
              <a:lnSpc>
                <a:spcPct val="110000"/>
              </a:lnSpc>
            </a:pPr>
            <a:r>
              <a:rPr lang="zh-CN" altLang="en-US" sz="2000" dirty="0"/>
              <a:t>    以确定量值为目的一组操作（以确定被测对象量值为目的操作）。或者说,把一个已知的量与未知的量进行比较,从而确定未知量的大小的过程,称为测量。 </a:t>
            </a:r>
            <a:endParaRPr lang="zh-CN" altLang="en-US" sz="2000" dirty="0"/>
          </a:p>
          <a:p>
            <a:pPr lvl="0" eaLnBrk="1" hangingPunct="1">
              <a:lnSpc>
                <a:spcPct val="110000"/>
              </a:lnSpc>
            </a:pPr>
            <a:endParaRPr lang="zh-CN" altLang="en-US" sz="2000" dirty="0"/>
          </a:p>
          <a:p>
            <a:pPr lvl="0" eaLnBrk="1" hangingPunct="1">
              <a:lnSpc>
                <a:spcPct val="110000"/>
              </a:lnSpc>
            </a:pPr>
            <a:r>
              <a:rPr lang="zh-CN" altLang="en-US" sz="2000" dirty="0"/>
              <a:t>5.计量器具（测量仪器）</a:t>
            </a:r>
            <a:endParaRPr lang="zh-CN" altLang="en-US" sz="2000" dirty="0"/>
          </a:p>
          <a:p>
            <a:pPr lvl="0" eaLnBrk="1" hangingPunct="1">
              <a:lnSpc>
                <a:spcPct val="110000"/>
              </a:lnSpc>
            </a:pPr>
            <a:r>
              <a:rPr lang="zh-CN" altLang="en-US" sz="2000" dirty="0"/>
              <a:t>    单独地或连同辅助设备一起用以进行测量的器具。 </a:t>
            </a:r>
            <a:endParaRPr lang="zh-CN" altLang="en-US" sz="2000" dirty="0">
              <a:latin typeface="宋体" panose="02010600030101010101" pitchFamily="2" charset="-122"/>
            </a:endParaRPr>
          </a:p>
          <a:p>
            <a:pPr lvl="0" eaLnBrk="1" hangingPunct="1">
              <a:lnSpc>
                <a:spcPct val="120000"/>
              </a:lnSpc>
            </a:pPr>
            <a:endParaRPr lang="zh-CN" altLang="en-US" sz="2000" dirty="0"/>
          </a:p>
        </p:txBody>
      </p:sp>
      <p:sp>
        <p:nvSpPr>
          <p:cNvPr id="12291" name="Rectangle 3"/>
          <p:cNvSpPr/>
          <p:nvPr/>
        </p:nvSpPr>
        <p:spPr>
          <a:xfrm>
            <a:off x="685800" y="188913"/>
            <a:ext cx="6870700" cy="936625"/>
          </a:xfrm>
          <a:prstGeom prst="rect">
            <a:avLst/>
          </a:prstGeom>
          <a:noFill/>
          <a:ln w="9525">
            <a:noFill/>
          </a:ln>
        </p:spPr>
        <p:txBody>
          <a:bodyPr anchor="b"/>
          <a:p>
            <a:pPr lvl="0" eaLnBrk="1" hangingPunct="1">
              <a:lnSpc>
                <a:spcPct val="120000"/>
              </a:lnSpc>
            </a:pPr>
            <a:r>
              <a:rPr lang="zh-CN" altLang="en-US" sz="3200">
                <a:solidFill>
                  <a:schemeClr val="tx2"/>
                </a:solidFill>
                <a:latin typeface="Arial" panose="020B0604020202020204" pitchFamily="34" charset="0"/>
                <a:ea typeface="微软雅黑" panose="020B0503020204020204" pitchFamily="2" charset="-122"/>
              </a:rPr>
              <a:t>第二节 计量名词术语</a:t>
            </a:r>
            <a:br>
              <a:rPr lang="zh-CN" altLang="en-US" sz="2400">
                <a:solidFill>
                  <a:schemeClr val="tx2"/>
                </a:solidFill>
                <a:latin typeface="Arial" panose="020B0604020202020204" pitchFamily="34" charset="0"/>
                <a:ea typeface="微软雅黑" panose="020B0503020204020204" pitchFamily="2" charset="-122"/>
              </a:rPr>
            </a:br>
            <a:r>
              <a:rPr lang="zh-CN" altLang="en-US" sz="2400">
                <a:solidFill>
                  <a:schemeClr val="tx2"/>
                </a:solidFill>
                <a:latin typeface="Arial" panose="020B0604020202020204" pitchFamily="34" charset="0"/>
                <a:ea typeface="微软雅黑" panose="020B0503020204020204" pitchFamily="2" charset="-122"/>
              </a:rPr>
              <a:t> </a:t>
            </a:r>
            <a:endParaRPr lang="zh-CN" altLang="en-US" sz="2400">
              <a:solidFill>
                <a:schemeClr val="tx2"/>
              </a:solidFill>
              <a:latin typeface="Arial" panose="020B0604020202020204" pitchFamily="34" charset="0"/>
              <a:ea typeface="微软雅黑" panose="020B0503020204020204" pitchFamily="2" charset="-122"/>
            </a:endParaRPr>
          </a:p>
        </p:txBody>
      </p:sp>
    </p:spTree>
  </p:cSld>
  <p:clrMapOvr>
    <a:masterClrMapping/>
  </p:clrMapOvr>
  <p:transition>
    <p:wipe dir="u"/>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7746" name="Rectangle 2"/>
          <p:cNvSpPr>
            <a:spLocks noGrp="1"/>
          </p:cNvSpPr>
          <p:nvPr>
            <p:ph type="title"/>
          </p:nvPr>
        </p:nvSpPr>
        <p:spPr>
          <a:xfrm>
            <a:off x="457200" y="274638"/>
            <a:ext cx="8229600" cy="741362"/>
          </a:xfrm>
        </p:spPr>
        <p:txBody>
          <a:bodyPr vert="horz" wrap="square" anchor="ctr"/>
          <a:p>
            <a:pPr lvl="0" eaLnBrk="1" hangingPunct="1"/>
            <a:r>
              <a:rPr lang="zh-CN" altLang="en-US" sz="2400"/>
              <a:t>第二节测量设备的管理与控制</a:t>
            </a:r>
            <a:endParaRPr lang="zh-CN" altLang="en-US" sz="2400"/>
          </a:p>
        </p:txBody>
      </p:sp>
      <p:sp>
        <p:nvSpPr>
          <p:cNvPr id="287747" name="Rectangle 3"/>
          <p:cNvSpPr>
            <a:spLocks noGrp="1"/>
          </p:cNvSpPr>
          <p:nvPr>
            <p:ph type="body"/>
          </p:nvPr>
        </p:nvSpPr>
        <p:spPr>
          <a:xfrm>
            <a:off x="685800" y="1341438"/>
            <a:ext cx="8458200" cy="4895850"/>
          </a:xfrm>
        </p:spPr>
        <p:txBody>
          <a:bodyPr vert="horz" wrap="square" anchor="t"/>
          <a:p>
            <a:pPr lvl="0" eaLnBrk="1" hangingPunct="1">
              <a:lnSpc>
                <a:spcPct val="90000"/>
              </a:lnSpc>
            </a:pPr>
            <a:r>
              <a:rPr lang="zh-CN" altLang="en-US" dirty="0"/>
              <a:t>一、测量设备的采购与流转控制</a:t>
            </a:r>
            <a:endParaRPr lang="zh-CN" altLang="en-US" dirty="0"/>
          </a:p>
          <a:p>
            <a:pPr lvl="0" eaLnBrk="1" hangingPunct="1">
              <a:lnSpc>
                <a:spcPct val="90000"/>
              </a:lnSpc>
            </a:pPr>
            <a:r>
              <a:rPr lang="zh-CN" altLang="en-US" dirty="0"/>
              <a:t>（一）采购</a:t>
            </a:r>
            <a:endParaRPr lang="zh-CN" altLang="en-US" dirty="0"/>
          </a:p>
          <a:p>
            <a:pPr lvl="0" eaLnBrk="1" hangingPunct="1">
              <a:lnSpc>
                <a:spcPct val="90000"/>
              </a:lnSpc>
            </a:pPr>
            <a:r>
              <a:rPr lang="zh-CN" altLang="en-US" dirty="0"/>
              <a:t>1、采购计划制定</a:t>
            </a:r>
            <a:endParaRPr lang="zh-CN" altLang="en-US" dirty="0"/>
          </a:p>
          <a:p>
            <a:pPr lvl="0" eaLnBrk="1" hangingPunct="1">
              <a:lnSpc>
                <a:spcPct val="90000"/>
              </a:lnSpc>
            </a:pPr>
            <a:r>
              <a:rPr lang="zh-CN" altLang="en-US" dirty="0"/>
              <a:t>2、计划审查</a:t>
            </a:r>
            <a:endParaRPr lang="zh-CN" altLang="en-US" dirty="0"/>
          </a:p>
          <a:p>
            <a:pPr lvl="0" eaLnBrk="1" hangingPunct="1">
              <a:lnSpc>
                <a:spcPct val="90000"/>
              </a:lnSpc>
            </a:pPr>
            <a:r>
              <a:rPr lang="zh-CN" altLang="en-US" dirty="0"/>
              <a:t>3、实施采购</a:t>
            </a:r>
            <a:endParaRPr lang="zh-CN" altLang="en-US" dirty="0"/>
          </a:p>
          <a:p>
            <a:pPr lvl="0" eaLnBrk="1" hangingPunct="1">
              <a:lnSpc>
                <a:spcPct val="90000"/>
              </a:lnSpc>
            </a:pPr>
            <a:r>
              <a:rPr lang="zh-CN" altLang="en-US" dirty="0"/>
              <a:t>4、外部供方的选择与评价</a:t>
            </a:r>
            <a:endParaRPr lang="zh-CN" altLang="en-US" dirty="0"/>
          </a:p>
          <a:p>
            <a:pPr lvl="0" eaLnBrk="1" hangingPunct="1">
              <a:lnSpc>
                <a:spcPct val="90000"/>
              </a:lnSpc>
            </a:pPr>
            <a:r>
              <a:rPr lang="zh-CN" altLang="en-US" dirty="0"/>
              <a:t>（二）装卸与运输</a:t>
            </a:r>
            <a:endParaRPr lang="zh-CN" altLang="en-US" dirty="0"/>
          </a:p>
          <a:p>
            <a:pPr lvl="0" eaLnBrk="1" hangingPunct="1">
              <a:lnSpc>
                <a:spcPct val="90000"/>
              </a:lnSpc>
            </a:pPr>
            <a:r>
              <a:rPr lang="zh-CN" altLang="en-US" dirty="0"/>
              <a:t>（三）验收</a:t>
            </a:r>
            <a:endParaRPr lang="zh-CN" altLang="en-US" dirty="0"/>
          </a:p>
          <a:p>
            <a:pPr lvl="0" eaLnBrk="1" hangingPunct="1">
              <a:lnSpc>
                <a:spcPct val="90000"/>
              </a:lnSpc>
            </a:pPr>
            <a:r>
              <a:rPr lang="zh-CN" altLang="en-US" dirty="0"/>
              <a:t>（四）贮存</a:t>
            </a:r>
            <a:endParaRPr lang="zh-CN" altLang="en-US" dirty="0"/>
          </a:p>
          <a:p>
            <a:pPr lvl="0" eaLnBrk="1" hangingPunct="1">
              <a:lnSpc>
                <a:spcPct val="90000"/>
              </a:lnSpc>
            </a:pPr>
            <a:r>
              <a:rPr lang="zh-CN" altLang="en-US" dirty="0"/>
              <a:t>（五）发放</a:t>
            </a:r>
            <a:endParaRPr lang="zh-CN" altLang="en-US" dirty="0"/>
          </a:p>
          <a:p>
            <a:pPr lvl="0" eaLnBrk="1" hangingPunct="1">
              <a:lnSpc>
                <a:spcPct val="90000"/>
              </a:lnSpc>
            </a:pPr>
            <a:r>
              <a:rPr lang="zh-CN" altLang="en-US" dirty="0"/>
              <a:t>（六）</a:t>
            </a:r>
            <a:r>
              <a:rPr lang="zh-CN" altLang="en-US" dirty="0">
                <a:solidFill>
                  <a:srgbClr val="FF3300"/>
                </a:solidFill>
              </a:rPr>
              <a:t>使用与维护</a:t>
            </a:r>
            <a:endParaRPr lang="zh-CN" altLang="en-US" dirty="0">
              <a:solidFill>
                <a:srgbClr val="FF3300"/>
              </a:solidFill>
            </a:endParaRPr>
          </a:p>
          <a:p>
            <a:pPr lvl="0" eaLnBrk="1" hangingPunct="1">
              <a:lnSpc>
                <a:spcPct val="90000"/>
              </a:lnSpc>
            </a:pPr>
            <a:r>
              <a:rPr lang="zh-CN" altLang="en-US" dirty="0"/>
              <a:t>（七）降级、封存与报废</a:t>
            </a:r>
            <a:endParaRPr lang="zh-CN" altLang="en-US" dirty="0"/>
          </a:p>
          <a:p>
            <a:pPr lvl="0" eaLnBrk="1" hangingPunct="1">
              <a:lnSpc>
                <a:spcPct val="90000"/>
              </a:lnSpc>
            </a:pPr>
            <a:endParaRPr lang="zh-CN" altLang="en-US" dirty="0"/>
          </a:p>
        </p:txBody>
      </p:sp>
    </p:spTree>
  </p:cSld>
  <p:clrMapOvr>
    <a:masterClrMapping/>
  </p:clrMapOvr>
  <p:transition>
    <p:wipe dir="u"/>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8770" name="标题 288769"/>
          <p:cNvSpPr>
            <a:spLocks noGrp="1"/>
          </p:cNvSpPr>
          <p:nvPr>
            <p:ph type="title"/>
          </p:nvPr>
        </p:nvSpPr>
        <p:spPr>
          <a:xfrm>
            <a:off x="1150938" y="214313"/>
            <a:ext cx="7793037" cy="1462087"/>
          </a:xfrm>
        </p:spPr>
        <p:txBody>
          <a:bodyPr anchor="ctr"/>
          <a:p>
            <a:r>
              <a:rPr lang="zh-CN" altLang="en-US" dirty="0"/>
              <a:t>二、测量设备的使用</a:t>
            </a:r>
            <a:endParaRPr lang="zh-CN" altLang="en-US" dirty="0"/>
          </a:p>
        </p:txBody>
      </p:sp>
      <p:sp>
        <p:nvSpPr>
          <p:cNvPr id="288771" name="文本占位符 288770"/>
          <p:cNvSpPr>
            <a:spLocks noGrp="1"/>
          </p:cNvSpPr>
          <p:nvPr>
            <p:ph type="body" idx="1"/>
          </p:nvPr>
        </p:nvSpPr>
        <p:spPr>
          <a:xfrm>
            <a:off x="1182688" y="2017713"/>
            <a:ext cx="7772400" cy="4114800"/>
          </a:xfrm>
        </p:spPr>
        <p:txBody>
          <a:bodyPr/>
          <a:p>
            <a:r>
              <a:rPr lang="zh-CN" altLang="en-US" sz="3600" dirty="0"/>
              <a:t>人员培训及授权使用</a:t>
            </a:r>
            <a:endParaRPr lang="zh-CN" altLang="en-US" sz="3600" dirty="0"/>
          </a:p>
          <a:p>
            <a:r>
              <a:rPr lang="zh-CN" altLang="en-US" sz="3600" dirty="0"/>
              <a:t>测量设备的正常、正确使用</a:t>
            </a:r>
            <a:endParaRPr lang="zh-CN" altLang="en-US" sz="3600" dirty="0"/>
          </a:p>
          <a:p>
            <a:r>
              <a:rPr lang="zh-CN" altLang="en-US" sz="3600" dirty="0"/>
              <a:t>测量设备的异常</a:t>
            </a:r>
            <a:endParaRPr lang="zh-CN" altLang="en-US" sz="3600" dirty="0"/>
          </a:p>
          <a:p>
            <a:r>
              <a:rPr lang="zh-CN" altLang="en-US" sz="3600" dirty="0"/>
              <a:t>测量设备的报废</a:t>
            </a:r>
            <a:endParaRPr lang="zh-CN" altLang="en-US" sz="3600" dirty="0"/>
          </a:p>
          <a:p>
            <a:endParaRPr lang="zh-CN" altLang="en-US" dirty="0"/>
          </a:p>
        </p:txBody>
      </p:sp>
    </p:spTree>
  </p:cSld>
  <p:clrMapOvr>
    <a:masterClrMapping/>
  </p:clrMapOvr>
  <p:transition spd="slow">
    <p:pull dir="ru"/>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9794" name="标题 289793"/>
          <p:cNvSpPr>
            <a:spLocks noGrp="1"/>
          </p:cNvSpPr>
          <p:nvPr>
            <p:ph type="title"/>
          </p:nvPr>
        </p:nvSpPr>
        <p:spPr>
          <a:xfrm>
            <a:off x="1150938" y="214313"/>
            <a:ext cx="7793037" cy="1462087"/>
          </a:xfrm>
        </p:spPr>
        <p:txBody>
          <a:bodyPr anchor="ctr"/>
          <a:p>
            <a:r>
              <a:rPr lang="zh-CN" altLang="en-US" dirty="0"/>
              <a:t>二、测量设备的使用</a:t>
            </a:r>
            <a:endParaRPr lang="zh-CN" altLang="en-US" dirty="0"/>
          </a:p>
        </p:txBody>
      </p:sp>
      <p:sp>
        <p:nvSpPr>
          <p:cNvPr id="289795" name="文本占位符 289794"/>
          <p:cNvSpPr>
            <a:spLocks noGrp="1"/>
          </p:cNvSpPr>
          <p:nvPr>
            <p:ph type="body" idx="1"/>
          </p:nvPr>
        </p:nvSpPr>
        <p:spPr>
          <a:xfrm>
            <a:off x="755650" y="1916113"/>
            <a:ext cx="7848600" cy="4465637"/>
          </a:xfrm>
        </p:spPr>
        <p:txBody>
          <a:bodyPr/>
          <a:p>
            <a:pPr>
              <a:lnSpc>
                <a:spcPct val="90000"/>
              </a:lnSpc>
              <a:buFont typeface="Wingdings" panose="05000000000000000000" pitchFamily="2" charset="2"/>
              <a:buChar char="Ø"/>
            </a:pPr>
            <a:r>
              <a:rPr lang="zh-CN" altLang="en-US" sz="2600" dirty="0"/>
              <a:t>异常情况处理</a:t>
            </a:r>
            <a:endParaRPr lang="zh-CN" altLang="en-US" sz="2600" dirty="0"/>
          </a:p>
          <a:p>
            <a:pPr>
              <a:lnSpc>
                <a:spcPct val="90000"/>
              </a:lnSpc>
              <a:buNone/>
            </a:pPr>
            <a:r>
              <a:rPr lang="zh-CN" altLang="en-US" sz="2600" dirty="0"/>
              <a:t>    设备在使用中或使用后发现异常时，应立即停止工作，并及时向实验室主任报告，无法排除故障时，应提交《维修申请表》，由实验室设备管理人员安排检修，</a:t>
            </a:r>
            <a:endParaRPr lang="zh-CN" altLang="en-US" sz="2600" dirty="0"/>
          </a:p>
          <a:p>
            <a:pPr>
              <a:lnSpc>
                <a:spcPct val="90000"/>
              </a:lnSpc>
              <a:buNone/>
            </a:pPr>
            <a:r>
              <a:rPr lang="zh-CN" altLang="en-US" sz="2600" dirty="0"/>
              <a:t>    及时将该测量设备贴上</a:t>
            </a:r>
            <a:r>
              <a:rPr lang="zh-CN" altLang="en-US" sz="2600" dirty="0">
                <a:solidFill>
                  <a:srgbClr val="FF3300"/>
                </a:solidFill>
              </a:rPr>
              <a:t>禁用</a:t>
            </a:r>
            <a:r>
              <a:rPr lang="zh-CN" altLang="en-US" sz="2600" dirty="0"/>
              <a:t>标识，待查出原因，排除故障后，再经检定或校准，验收合格后方可投人使用。</a:t>
            </a:r>
            <a:r>
              <a:rPr lang="zh-CN" altLang="en-US" sz="2600" dirty="0">
                <a:solidFill>
                  <a:schemeClr val="hlink"/>
                </a:solidFill>
              </a:rPr>
              <a:t>待修</a:t>
            </a:r>
            <a:r>
              <a:rPr lang="zh-CN" altLang="en-US" sz="2600" dirty="0">
                <a:solidFill>
                  <a:schemeClr val="hlink"/>
                </a:solidFill>
                <a:sym typeface="Arial" panose="020B0604020202020204" pitchFamily="34" charset="0"/>
              </a:rPr>
              <a:t>测量设备</a:t>
            </a:r>
            <a:r>
              <a:rPr lang="zh-CN" altLang="en-US" sz="2600" dirty="0">
                <a:solidFill>
                  <a:schemeClr val="hlink"/>
                </a:solidFill>
              </a:rPr>
              <a:t>不得使用，并应有明显标识。</a:t>
            </a:r>
            <a:endParaRPr lang="zh-CN" altLang="en-US" sz="2600" dirty="0">
              <a:solidFill>
                <a:schemeClr val="hlink"/>
              </a:solidFill>
            </a:endParaRPr>
          </a:p>
          <a:p>
            <a:pPr>
              <a:lnSpc>
                <a:spcPct val="90000"/>
              </a:lnSpc>
              <a:buNone/>
            </a:pPr>
            <a:r>
              <a:rPr lang="zh-CN" altLang="en-US" sz="2600" dirty="0"/>
              <a:t> </a:t>
            </a:r>
            <a:endParaRPr lang="zh-CN" altLang="en-US" sz="2600" dirty="0"/>
          </a:p>
          <a:p>
            <a:pPr>
              <a:lnSpc>
                <a:spcPct val="90000"/>
              </a:lnSpc>
              <a:buNone/>
            </a:pPr>
            <a:r>
              <a:rPr lang="zh-CN" altLang="en-US" sz="2600" dirty="0"/>
              <a:t>   应核查</a:t>
            </a:r>
            <a:r>
              <a:rPr lang="zh-CN" altLang="en-US" sz="2600" dirty="0">
                <a:solidFill>
                  <a:srgbClr val="FF3300"/>
                </a:solidFill>
              </a:rPr>
              <a:t>追溯</a:t>
            </a:r>
            <a:r>
              <a:rPr lang="zh-CN" altLang="en-US" sz="2600" dirty="0"/>
              <a:t>由于仪器设备的异常，对过去进行的检测工作所造成的影响。</a:t>
            </a:r>
            <a:endParaRPr lang="zh-CN" altLang="en-US" sz="2600" dirty="0"/>
          </a:p>
          <a:p>
            <a:pPr>
              <a:lnSpc>
                <a:spcPct val="90000"/>
              </a:lnSpc>
              <a:buNone/>
            </a:pPr>
            <a:endParaRPr lang="zh-CN" altLang="en-US" sz="2500" dirty="0"/>
          </a:p>
        </p:txBody>
      </p:sp>
    </p:spTree>
  </p:cSld>
  <p:clrMapOvr>
    <a:masterClrMapping/>
  </p:clrMapOvr>
  <p:transition spd="slow">
    <p:pull dir="ru"/>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0818" name="标题 290817"/>
          <p:cNvSpPr>
            <a:spLocks noGrp="1"/>
          </p:cNvSpPr>
          <p:nvPr>
            <p:ph type="title"/>
          </p:nvPr>
        </p:nvSpPr>
        <p:spPr>
          <a:xfrm>
            <a:off x="1116013" y="620713"/>
            <a:ext cx="7793037" cy="841375"/>
          </a:xfrm>
        </p:spPr>
        <p:txBody>
          <a:bodyPr anchor="ctr"/>
          <a:p>
            <a:r>
              <a:rPr lang="zh-CN" altLang="en-US" dirty="0"/>
              <a:t>三、测量设备的维护</a:t>
            </a:r>
            <a:endParaRPr lang="zh-CN" altLang="en-US" dirty="0"/>
          </a:p>
        </p:txBody>
      </p:sp>
      <p:sp>
        <p:nvSpPr>
          <p:cNvPr id="290819" name="文本占位符 290818"/>
          <p:cNvSpPr>
            <a:spLocks noGrp="1"/>
          </p:cNvSpPr>
          <p:nvPr>
            <p:ph type="body" idx="1"/>
          </p:nvPr>
        </p:nvSpPr>
        <p:spPr>
          <a:xfrm>
            <a:off x="755650" y="1773238"/>
            <a:ext cx="7993063" cy="4537075"/>
          </a:xfrm>
        </p:spPr>
        <p:txBody>
          <a:bodyPr/>
          <a:p>
            <a:pPr>
              <a:lnSpc>
                <a:spcPct val="80000"/>
              </a:lnSpc>
              <a:buFont typeface="Wingdings" panose="05000000000000000000" pitchFamily="2" charset="2"/>
              <a:buNone/>
            </a:pPr>
            <a:r>
              <a:rPr lang="zh-CN" altLang="en-US" sz="2600" dirty="0"/>
              <a:t>   测量设备维护管理的重点</a:t>
            </a:r>
            <a:endParaRPr lang="zh-CN" altLang="en-US" sz="2600" dirty="0"/>
          </a:p>
          <a:p>
            <a:pPr>
              <a:lnSpc>
                <a:spcPct val="80000"/>
              </a:lnSpc>
              <a:buNone/>
            </a:pPr>
            <a:r>
              <a:rPr lang="zh-CN" altLang="en-US" sz="2600" dirty="0"/>
              <a:t>    1） 编写符合要求的设备管理程序</a:t>
            </a:r>
            <a:endParaRPr lang="zh-CN" altLang="en-US" sz="2600" dirty="0"/>
          </a:p>
          <a:p>
            <a:pPr>
              <a:lnSpc>
                <a:spcPct val="80000"/>
              </a:lnSpc>
              <a:buNone/>
            </a:pPr>
            <a:r>
              <a:rPr lang="zh-CN" altLang="en-US" sz="2600" dirty="0"/>
              <a:t>    2）规范建立设备标识管理办法</a:t>
            </a:r>
            <a:endParaRPr lang="zh-CN" altLang="en-US" sz="2600" dirty="0"/>
          </a:p>
          <a:p>
            <a:pPr>
              <a:lnSpc>
                <a:spcPct val="80000"/>
              </a:lnSpc>
              <a:buNone/>
            </a:pPr>
            <a:r>
              <a:rPr lang="zh-CN" altLang="en-US" sz="2600" dirty="0"/>
              <a:t>    3） 加强设备的日常管理，做好设备使用与运行记   录。</a:t>
            </a:r>
            <a:endParaRPr lang="zh-CN" altLang="en-US" sz="2600" dirty="0"/>
          </a:p>
          <a:p>
            <a:pPr>
              <a:lnSpc>
                <a:spcPct val="80000"/>
              </a:lnSpc>
              <a:buNone/>
            </a:pPr>
            <a:r>
              <a:rPr lang="zh-CN" altLang="en-US" sz="2600" dirty="0"/>
              <a:t>    4） 严格执行规定,对设备进行定期检定(校准)。</a:t>
            </a:r>
            <a:endParaRPr lang="zh-CN" altLang="en-US" sz="2600" dirty="0"/>
          </a:p>
          <a:p>
            <a:pPr>
              <a:lnSpc>
                <a:spcPct val="80000"/>
              </a:lnSpc>
              <a:buNone/>
            </a:pPr>
            <a:r>
              <a:rPr lang="zh-CN" altLang="en-US" sz="2600" dirty="0"/>
              <a:t>    5） 编好第三层次的体系文件和记录表格，规范和方便日常管理。</a:t>
            </a:r>
            <a:endParaRPr lang="zh-CN" altLang="en-US" sz="2600" dirty="0"/>
          </a:p>
          <a:p>
            <a:pPr>
              <a:lnSpc>
                <a:spcPct val="80000"/>
              </a:lnSpc>
              <a:buNone/>
            </a:pPr>
            <a:r>
              <a:rPr lang="zh-CN" altLang="en-US" sz="2600" dirty="0"/>
              <a:t>    6）建立完整的测量设备</a:t>
            </a:r>
            <a:r>
              <a:rPr lang="zh-CN" altLang="en-US" sz="2600" dirty="0">
                <a:solidFill>
                  <a:srgbClr val="FF3300"/>
                </a:solidFill>
              </a:rPr>
              <a:t>技术档案,动态管理</a:t>
            </a:r>
            <a:endParaRPr lang="zh-CN" altLang="en-US" sz="2600" dirty="0">
              <a:solidFill>
                <a:srgbClr val="FF3300"/>
              </a:solidFill>
            </a:endParaRPr>
          </a:p>
          <a:p>
            <a:pPr>
              <a:lnSpc>
                <a:spcPct val="80000"/>
              </a:lnSpc>
              <a:buNone/>
            </a:pPr>
            <a:r>
              <a:rPr lang="zh-CN" altLang="en-US" sz="2600" dirty="0"/>
              <a:t>    7）加强设备监督管理,督促使用人、保管人做好日常维护工作。</a:t>
            </a:r>
            <a:endParaRPr lang="zh-CN" altLang="en-US" sz="2600" dirty="0"/>
          </a:p>
        </p:txBody>
      </p:sp>
    </p:spTree>
  </p:cSld>
  <p:clrMapOvr>
    <a:masterClrMapping/>
  </p:clrMapOvr>
  <p:transition spd="slow">
    <p:pull dir="ru"/>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1842" name="标题 291841"/>
          <p:cNvSpPr>
            <a:spLocks noGrp="1"/>
          </p:cNvSpPr>
          <p:nvPr>
            <p:ph type="title"/>
          </p:nvPr>
        </p:nvSpPr>
        <p:spPr>
          <a:xfrm>
            <a:off x="1150938" y="214313"/>
            <a:ext cx="7793037" cy="1462087"/>
          </a:xfrm>
        </p:spPr>
        <p:txBody>
          <a:bodyPr anchor="ctr"/>
          <a:p>
            <a:r>
              <a:rPr lang="zh-CN" altLang="en-US" dirty="0"/>
              <a:t>三、测量设备的维护</a:t>
            </a:r>
            <a:endParaRPr lang="zh-CN" altLang="en-US" dirty="0"/>
          </a:p>
        </p:txBody>
      </p:sp>
      <p:sp>
        <p:nvSpPr>
          <p:cNvPr id="291843" name="文本占位符 291842"/>
          <p:cNvSpPr>
            <a:spLocks noGrp="1"/>
          </p:cNvSpPr>
          <p:nvPr>
            <p:ph type="body" idx="1"/>
          </p:nvPr>
        </p:nvSpPr>
        <p:spPr>
          <a:xfrm>
            <a:off x="1182688" y="2017713"/>
            <a:ext cx="7772400" cy="4114800"/>
          </a:xfrm>
        </p:spPr>
        <p:txBody>
          <a:bodyPr/>
          <a:p>
            <a:r>
              <a:rPr lang="zh-CN" altLang="en-US" dirty="0"/>
              <a:t>日常监督检查的重点:</a:t>
            </a:r>
            <a:endParaRPr lang="zh-CN" altLang="en-US" dirty="0"/>
          </a:p>
          <a:p>
            <a:pPr>
              <a:buNone/>
            </a:pPr>
            <a:r>
              <a:rPr lang="zh-CN" altLang="en-US" dirty="0"/>
              <a:t>   1、测量设备标识是否清晰、脱落;</a:t>
            </a:r>
            <a:endParaRPr lang="zh-CN" altLang="en-US" dirty="0"/>
          </a:p>
          <a:p>
            <a:pPr>
              <a:buNone/>
            </a:pPr>
            <a:r>
              <a:rPr lang="zh-CN" altLang="en-US" dirty="0"/>
              <a:t>   2、测量设备检定(校准)期限是否过期;</a:t>
            </a:r>
            <a:endParaRPr lang="zh-CN" altLang="en-US" dirty="0"/>
          </a:p>
          <a:p>
            <a:pPr>
              <a:buNone/>
            </a:pPr>
            <a:r>
              <a:rPr lang="zh-CN" altLang="en-US" dirty="0"/>
              <a:t>   3、测量设备使用维护记录是否及时、完整。</a:t>
            </a:r>
            <a:endParaRPr lang="zh-CN" altLang="en-US" dirty="0"/>
          </a:p>
        </p:txBody>
      </p:sp>
    </p:spTree>
  </p:cSld>
  <p:clrMapOvr>
    <a:masterClrMapping/>
  </p:clrMapOvr>
  <p:transition spd="slow">
    <p:pull dir="ru"/>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2866" name="标题 292865"/>
          <p:cNvSpPr>
            <a:spLocks noGrp="1"/>
          </p:cNvSpPr>
          <p:nvPr>
            <p:ph type="title"/>
          </p:nvPr>
        </p:nvSpPr>
        <p:spPr>
          <a:xfrm>
            <a:off x="1150938" y="214313"/>
            <a:ext cx="7793037" cy="1462087"/>
          </a:xfrm>
        </p:spPr>
        <p:txBody>
          <a:bodyPr anchor="ctr"/>
          <a:p>
            <a:r>
              <a:rPr lang="zh-CN" altLang="en-US" dirty="0"/>
              <a:t>三、测量设备的维护</a:t>
            </a:r>
            <a:endParaRPr lang="zh-CN" altLang="en-US" sz="4800" dirty="0"/>
          </a:p>
        </p:txBody>
      </p:sp>
      <p:sp>
        <p:nvSpPr>
          <p:cNvPr id="292867" name="文本占位符 292866"/>
          <p:cNvSpPr>
            <a:spLocks noGrp="1"/>
          </p:cNvSpPr>
          <p:nvPr>
            <p:ph type="body" idx="1"/>
          </p:nvPr>
        </p:nvSpPr>
        <p:spPr>
          <a:xfrm>
            <a:off x="827088" y="1701800"/>
            <a:ext cx="8128000" cy="4114800"/>
          </a:xfrm>
        </p:spPr>
        <p:txBody>
          <a:bodyPr/>
          <a:p>
            <a:pPr>
              <a:lnSpc>
                <a:spcPct val="90000"/>
              </a:lnSpc>
              <a:buFont typeface="Wingdings" panose="05000000000000000000" pitchFamily="2" charset="2"/>
              <a:buChar char="l"/>
            </a:pPr>
            <a:r>
              <a:rPr lang="zh-CN" altLang="en-US" dirty="0"/>
              <a:t>安全操作、安全防护措施</a:t>
            </a:r>
            <a:endParaRPr lang="zh-CN" altLang="en-US" dirty="0"/>
          </a:p>
          <a:p>
            <a:pPr>
              <a:lnSpc>
                <a:spcPct val="90000"/>
              </a:lnSpc>
              <a:buFont typeface="Wingdings" panose="05000000000000000000" pitchFamily="2" charset="2"/>
              <a:buNone/>
            </a:pPr>
            <a:endParaRPr lang="zh-CN" altLang="en-US" dirty="0"/>
          </a:p>
          <a:p>
            <a:pPr>
              <a:lnSpc>
                <a:spcPct val="90000"/>
              </a:lnSpc>
              <a:buFont typeface="Wingdings" panose="05000000000000000000" pitchFamily="2" charset="2"/>
              <a:buChar char="l"/>
            </a:pPr>
            <a:r>
              <a:rPr lang="zh-CN" altLang="en-US" dirty="0"/>
              <a:t>电类仪器设备硬件维护做到“三防” ：</a:t>
            </a:r>
            <a:endParaRPr lang="zh-CN" altLang="en-US" dirty="0"/>
          </a:p>
          <a:p>
            <a:pPr>
              <a:lnSpc>
                <a:spcPct val="90000"/>
              </a:lnSpc>
              <a:buFont typeface="Wingdings" panose="05000000000000000000" pitchFamily="2" charset="2"/>
              <a:buChar char="l"/>
            </a:pPr>
            <a:endParaRPr lang="zh-CN" altLang="en-US" dirty="0"/>
          </a:p>
          <a:p>
            <a:pPr>
              <a:lnSpc>
                <a:spcPct val="90000"/>
              </a:lnSpc>
              <a:buFont typeface="Wingdings" panose="05000000000000000000" pitchFamily="2" charset="2"/>
              <a:buChar char="Ø"/>
            </a:pPr>
            <a:r>
              <a:rPr lang="zh-CN" altLang="en-US" dirty="0"/>
              <a:t>防</a:t>
            </a:r>
            <a:r>
              <a:rPr lang="zh-CN" altLang="en-US" dirty="0">
                <a:solidFill>
                  <a:schemeClr val="hlink"/>
                </a:solidFill>
              </a:rPr>
              <a:t>触电</a:t>
            </a:r>
            <a:r>
              <a:rPr lang="zh-CN" altLang="en-US" dirty="0"/>
              <a:t>：一定要用三芯插头，要有良好接地。</a:t>
            </a:r>
            <a:endParaRPr lang="zh-CN" altLang="en-US" dirty="0"/>
          </a:p>
          <a:p>
            <a:pPr>
              <a:lnSpc>
                <a:spcPct val="90000"/>
              </a:lnSpc>
              <a:buFont typeface="Wingdings" panose="05000000000000000000" pitchFamily="2" charset="2"/>
              <a:buChar char="Ø"/>
            </a:pPr>
            <a:endParaRPr lang="zh-CN" altLang="en-US" dirty="0"/>
          </a:p>
          <a:p>
            <a:pPr>
              <a:lnSpc>
                <a:spcPct val="90000"/>
              </a:lnSpc>
              <a:buFont typeface="Wingdings" panose="05000000000000000000" pitchFamily="2" charset="2"/>
              <a:buChar char="Ø"/>
            </a:pPr>
            <a:r>
              <a:rPr lang="zh-CN" altLang="en-US" dirty="0"/>
              <a:t>防</a:t>
            </a:r>
            <a:r>
              <a:rPr lang="zh-CN" altLang="en-US" dirty="0">
                <a:solidFill>
                  <a:schemeClr val="hlink"/>
                </a:solidFill>
              </a:rPr>
              <a:t>静电</a:t>
            </a:r>
            <a:r>
              <a:rPr lang="zh-CN" altLang="en-US" dirty="0"/>
              <a:t>：在测量无源器件时最容易麻痹大意。</a:t>
            </a:r>
            <a:endParaRPr lang="zh-CN" altLang="en-US" dirty="0"/>
          </a:p>
          <a:p>
            <a:pPr>
              <a:lnSpc>
                <a:spcPct val="90000"/>
              </a:lnSpc>
              <a:buFont typeface="Wingdings" panose="05000000000000000000" pitchFamily="2" charset="2"/>
              <a:buNone/>
            </a:pPr>
            <a:r>
              <a:rPr lang="zh-CN" altLang="en-US" dirty="0"/>
              <a:t>    例如：100伏的静电最容易通过端口烧毁内部的微波器</a:t>
            </a:r>
            <a:endParaRPr lang="zh-CN" altLang="en-US" dirty="0"/>
          </a:p>
          <a:p>
            <a:pPr>
              <a:lnSpc>
                <a:spcPct val="90000"/>
              </a:lnSpc>
              <a:buFont typeface="Wingdings" panose="05000000000000000000" pitchFamily="2" charset="2"/>
              <a:buNone/>
            </a:pPr>
            <a:r>
              <a:rPr lang="zh-CN" altLang="en-US" dirty="0"/>
              <a:t>    件，这类故障占大多数，操作者必须做好防静电措施。</a:t>
            </a:r>
            <a:endParaRPr lang="zh-CN" altLang="en-US" dirty="0"/>
          </a:p>
          <a:p>
            <a:pPr>
              <a:lnSpc>
                <a:spcPct val="90000"/>
              </a:lnSpc>
              <a:buFont typeface="Wingdings" panose="05000000000000000000" pitchFamily="2" charset="2"/>
              <a:buChar char="Ø"/>
            </a:pPr>
            <a:endParaRPr lang="zh-CN" altLang="en-US" dirty="0"/>
          </a:p>
          <a:p>
            <a:pPr>
              <a:lnSpc>
                <a:spcPct val="90000"/>
              </a:lnSpc>
              <a:buFont typeface="Wingdings" panose="05000000000000000000" pitchFamily="2" charset="2"/>
              <a:buChar char="Ø"/>
            </a:pPr>
            <a:r>
              <a:rPr lang="zh-CN" altLang="en-US" dirty="0"/>
              <a:t>防</a:t>
            </a:r>
            <a:r>
              <a:rPr lang="zh-CN" altLang="en-US" dirty="0">
                <a:solidFill>
                  <a:schemeClr val="hlink"/>
                </a:solidFill>
              </a:rPr>
              <a:t>过载</a:t>
            </a:r>
            <a:r>
              <a:rPr lang="zh-CN" altLang="en-US" dirty="0"/>
              <a:t>：输入功率，过载信号，超负载等</a:t>
            </a:r>
            <a:endParaRPr lang="zh-CN" altLang="en-US" dirty="0"/>
          </a:p>
        </p:txBody>
      </p:sp>
    </p:spTree>
  </p:cSld>
  <p:clrMapOvr>
    <a:masterClrMapping/>
  </p:clrMapOvr>
  <p:transition spd="slow">
    <p:pull dir="ru"/>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3890" name="Rectangle 2"/>
          <p:cNvSpPr>
            <a:spLocks noGrp="1"/>
          </p:cNvSpPr>
          <p:nvPr>
            <p:ph type="title"/>
          </p:nvPr>
        </p:nvSpPr>
        <p:spPr>
          <a:xfrm>
            <a:off x="457200" y="274638"/>
            <a:ext cx="8229600" cy="690562"/>
          </a:xfrm>
        </p:spPr>
        <p:txBody>
          <a:bodyPr vert="horz" wrap="square" anchor="ctr"/>
          <a:p>
            <a:pPr lvl="0" eaLnBrk="1" hangingPunct="1"/>
            <a:r>
              <a:rPr lang="zh-CN" altLang="en-US" sz="2800"/>
              <a:t>第二节测量设备的管理与控制</a:t>
            </a:r>
            <a:endParaRPr lang="zh-CN" altLang="en-US" sz="2800"/>
          </a:p>
        </p:txBody>
      </p:sp>
      <p:sp>
        <p:nvSpPr>
          <p:cNvPr id="293891" name="Rectangle 3"/>
          <p:cNvSpPr>
            <a:spLocks noGrp="1"/>
          </p:cNvSpPr>
          <p:nvPr>
            <p:ph type="body"/>
          </p:nvPr>
        </p:nvSpPr>
        <p:spPr>
          <a:xfrm>
            <a:off x="681038" y="1600200"/>
            <a:ext cx="7696200" cy="4213225"/>
          </a:xfrm>
        </p:spPr>
        <p:txBody>
          <a:bodyPr vert="horz" wrap="square" anchor="t"/>
          <a:p>
            <a:pPr lvl="0" eaLnBrk="1" hangingPunct="1">
              <a:lnSpc>
                <a:spcPct val="120000"/>
              </a:lnSpc>
            </a:pPr>
            <a:r>
              <a:rPr lang="zh-CN" altLang="en-US" dirty="0"/>
              <a:t>四、测量设备的封印（完整性）</a:t>
            </a:r>
            <a:endParaRPr lang="zh-CN" altLang="en-US" dirty="0"/>
          </a:p>
          <a:p>
            <a:pPr lvl="0" eaLnBrk="1" hangingPunct="1">
              <a:lnSpc>
                <a:spcPct val="120000"/>
              </a:lnSpc>
            </a:pPr>
            <a:r>
              <a:rPr lang="zh-CN" altLang="en-US" dirty="0"/>
              <a:t>1、封印的使用范围</a:t>
            </a:r>
            <a:endParaRPr lang="zh-CN" altLang="en-US" dirty="0"/>
          </a:p>
          <a:p>
            <a:pPr lvl="0" eaLnBrk="1" hangingPunct="1">
              <a:lnSpc>
                <a:spcPct val="120000"/>
              </a:lnSpc>
            </a:pPr>
            <a:r>
              <a:rPr lang="zh-CN" altLang="en-US" dirty="0"/>
              <a:t>2、封印的位置</a:t>
            </a:r>
            <a:endParaRPr lang="zh-CN" altLang="en-US" dirty="0"/>
          </a:p>
          <a:p>
            <a:pPr lvl="0" eaLnBrk="1" hangingPunct="1">
              <a:lnSpc>
                <a:spcPct val="120000"/>
              </a:lnSpc>
            </a:pPr>
            <a:r>
              <a:rPr lang="zh-CN" altLang="en-US" dirty="0"/>
              <a:t>3、封印的形式</a:t>
            </a:r>
            <a:endParaRPr lang="zh-CN" altLang="en-US" dirty="0"/>
          </a:p>
          <a:p>
            <a:pPr lvl="0" eaLnBrk="1" hangingPunct="1">
              <a:lnSpc>
                <a:spcPct val="120000"/>
              </a:lnSpc>
            </a:pPr>
            <a:r>
              <a:rPr lang="zh-CN" altLang="en-US" dirty="0"/>
              <a:t>4、封印遭破坏后的处理措施</a:t>
            </a:r>
            <a:endParaRPr lang="zh-CN" altLang="en-US" dirty="0"/>
          </a:p>
          <a:p>
            <a:pPr lvl="0" eaLnBrk="1" hangingPunct="1">
              <a:lnSpc>
                <a:spcPct val="120000"/>
              </a:lnSpc>
            </a:pPr>
            <a:r>
              <a:rPr lang="zh-CN" altLang="en-US" dirty="0"/>
              <a:t>5、编制封印管理程序文件</a:t>
            </a:r>
            <a:endParaRPr lang="zh-CN" altLang="en-US" dirty="0"/>
          </a:p>
          <a:p>
            <a:pPr lvl="0" eaLnBrk="1" hangingPunct="1">
              <a:lnSpc>
                <a:spcPct val="120000"/>
              </a:lnSpc>
            </a:pPr>
            <a:endParaRPr lang="zh-CN" altLang="en-US" dirty="0"/>
          </a:p>
        </p:txBody>
      </p:sp>
    </p:spTree>
  </p:cSld>
  <p:clrMapOvr>
    <a:masterClrMapping/>
  </p:clrMapOvr>
  <p:transition>
    <p:wipe dir="u"/>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4914" name="Rectangle 2"/>
          <p:cNvSpPr>
            <a:spLocks noGrp="1"/>
          </p:cNvSpPr>
          <p:nvPr>
            <p:ph type="title"/>
          </p:nvPr>
        </p:nvSpPr>
        <p:spPr>
          <a:xfrm>
            <a:off x="685800" y="152400"/>
            <a:ext cx="7631113" cy="1189038"/>
          </a:xfrm>
        </p:spPr>
        <p:txBody>
          <a:bodyPr vert="horz" wrap="square" anchor="ctr"/>
          <a:p>
            <a:pPr lvl="0" eaLnBrk="1" hangingPunct="1"/>
            <a:r>
              <a:rPr lang="zh-CN" altLang="en-US" sz="2800"/>
              <a:t>第二节测量设备的管理与控制</a:t>
            </a:r>
            <a:endParaRPr lang="zh-CN" altLang="en-US" sz="2800"/>
          </a:p>
        </p:txBody>
      </p:sp>
      <p:sp>
        <p:nvSpPr>
          <p:cNvPr id="294915" name="Rectangle 3"/>
          <p:cNvSpPr>
            <a:spLocks noGrp="1"/>
          </p:cNvSpPr>
          <p:nvPr>
            <p:ph type="body"/>
          </p:nvPr>
        </p:nvSpPr>
        <p:spPr>
          <a:xfrm>
            <a:off x="744538" y="1600200"/>
            <a:ext cx="7983537" cy="4391025"/>
          </a:xfrm>
        </p:spPr>
        <p:txBody>
          <a:bodyPr vert="horz" wrap="square" anchor="t"/>
          <a:p>
            <a:pPr lvl="0" eaLnBrk="1" hangingPunct="1"/>
            <a:r>
              <a:rPr lang="zh-CN" altLang="en-US"/>
              <a:t>五、测量设备的标识管理</a:t>
            </a:r>
            <a:endParaRPr lang="zh-CN" altLang="en-US"/>
          </a:p>
          <a:p>
            <a:pPr lvl="0" eaLnBrk="1" hangingPunct="1"/>
            <a:r>
              <a:rPr lang="zh-CN" altLang="en-US"/>
              <a:t>（一）确认标识的原则要求</a:t>
            </a:r>
            <a:endParaRPr lang="zh-CN" altLang="en-US"/>
          </a:p>
          <a:p>
            <a:pPr lvl="0" eaLnBrk="1" hangingPunct="1"/>
            <a:r>
              <a:rPr lang="zh-CN" altLang="en-US"/>
              <a:t>（二）测量设备标识的分类</a:t>
            </a:r>
            <a:endParaRPr lang="zh-CN" altLang="en-US"/>
          </a:p>
          <a:p>
            <a:pPr lvl="0" eaLnBrk="1" hangingPunct="1"/>
            <a:r>
              <a:rPr lang="zh-CN" altLang="en-US"/>
              <a:t>（三）确认标识的管理</a:t>
            </a:r>
            <a:endParaRPr lang="zh-CN" altLang="en-US"/>
          </a:p>
          <a:p>
            <a:pPr lvl="0" eaLnBrk="1" hangingPunct="1"/>
            <a:r>
              <a:rPr lang="zh-CN" altLang="en-US"/>
              <a:t>（四）确认标识的应用</a:t>
            </a:r>
            <a:endParaRPr lang="zh-CN" altLang="en-US"/>
          </a:p>
        </p:txBody>
      </p:sp>
    </p:spTree>
  </p:cSld>
  <p:clrMapOvr>
    <a:masterClrMapping/>
  </p:clrMapOvr>
  <p:transition>
    <p:wipe dir="u"/>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5938" name="Rectangle 2"/>
          <p:cNvSpPr>
            <a:spLocks noGrp="1"/>
          </p:cNvSpPr>
          <p:nvPr>
            <p:ph type="title"/>
          </p:nvPr>
        </p:nvSpPr>
        <p:spPr/>
        <p:txBody>
          <a:bodyPr vert="horz" wrap="square" anchor="ctr"/>
          <a:p>
            <a:pPr lvl="0" eaLnBrk="1" hangingPunct="1"/>
            <a:r>
              <a:rPr lang="zh-CN" altLang="en-US" sz="2800"/>
              <a:t>第二节测量设备的管理与控制</a:t>
            </a:r>
            <a:endParaRPr lang="zh-CN" altLang="en-US" sz="2800"/>
          </a:p>
        </p:txBody>
      </p:sp>
      <p:sp>
        <p:nvSpPr>
          <p:cNvPr id="295939" name="Rectangle 3"/>
          <p:cNvSpPr>
            <a:spLocks noGrp="1"/>
          </p:cNvSpPr>
          <p:nvPr>
            <p:ph type="body"/>
          </p:nvPr>
        </p:nvSpPr>
        <p:spPr>
          <a:xfrm>
            <a:off x="815975" y="1887538"/>
            <a:ext cx="7696200" cy="4089400"/>
          </a:xfrm>
        </p:spPr>
        <p:txBody>
          <a:bodyPr vert="horz" wrap="square" anchor="t"/>
          <a:p>
            <a:pPr lvl="0" eaLnBrk="1" hangingPunct="1">
              <a:lnSpc>
                <a:spcPct val="120000"/>
              </a:lnSpc>
            </a:pPr>
            <a:r>
              <a:rPr lang="zh-CN" altLang="en-US" dirty="0"/>
              <a:t>六、测量设备的ABC分类管理</a:t>
            </a:r>
            <a:endParaRPr lang="zh-CN" altLang="en-US" dirty="0"/>
          </a:p>
          <a:p>
            <a:pPr lvl="0" eaLnBrk="1" hangingPunct="1">
              <a:lnSpc>
                <a:spcPct val="120000"/>
              </a:lnSpc>
            </a:pPr>
            <a:r>
              <a:rPr lang="zh-CN" altLang="en-US" dirty="0"/>
              <a:t>（一）分类原则</a:t>
            </a:r>
            <a:endParaRPr lang="zh-CN" altLang="en-US" dirty="0"/>
          </a:p>
          <a:p>
            <a:pPr lvl="0" eaLnBrk="1" hangingPunct="1">
              <a:lnSpc>
                <a:spcPct val="120000"/>
              </a:lnSpc>
            </a:pPr>
            <a:r>
              <a:rPr lang="zh-CN" altLang="en-US" dirty="0"/>
              <a:t>1、A类测量设备</a:t>
            </a:r>
            <a:endParaRPr lang="zh-CN" altLang="en-US" dirty="0"/>
          </a:p>
          <a:p>
            <a:pPr lvl="0" eaLnBrk="1" hangingPunct="1">
              <a:lnSpc>
                <a:spcPct val="120000"/>
              </a:lnSpc>
            </a:pPr>
            <a:r>
              <a:rPr lang="zh-CN" altLang="en-US" dirty="0"/>
              <a:t>2、B类测量设备</a:t>
            </a:r>
            <a:endParaRPr lang="zh-CN" altLang="en-US" dirty="0"/>
          </a:p>
          <a:p>
            <a:pPr lvl="0" eaLnBrk="1" hangingPunct="1">
              <a:lnSpc>
                <a:spcPct val="120000"/>
              </a:lnSpc>
            </a:pPr>
            <a:r>
              <a:rPr lang="zh-CN" altLang="en-US" dirty="0"/>
              <a:t>3、C类测量设备</a:t>
            </a:r>
            <a:endParaRPr lang="zh-CN" altLang="en-US" dirty="0"/>
          </a:p>
          <a:p>
            <a:pPr lvl="0" eaLnBrk="1" hangingPunct="1">
              <a:lnSpc>
                <a:spcPct val="120000"/>
              </a:lnSpc>
            </a:pPr>
            <a:endParaRPr lang="zh-CN" altLang="en-US" dirty="0"/>
          </a:p>
          <a:p>
            <a:pPr lvl="0" eaLnBrk="1" hangingPunct="1">
              <a:lnSpc>
                <a:spcPct val="120000"/>
              </a:lnSpc>
            </a:pPr>
            <a:endParaRPr lang="zh-CN" altLang="en-US" dirty="0"/>
          </a:p>
        </p:txBody>
      </p:sp>
    </p:spTree>
  </p:cSld>
  <p:clrMapOvr>
    <a:masterClrMapping/>
  </p:clrMapOvr>
  <p:transition>
    <p:wipe dir="u"/>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62" name="Rectangle 2"/>
          <p:cNvSpPr>
            <a:spLocks noGrp="1"/>
          </p:cNvSpPr>
          <p:nvPr>
            <p:ph type="title"/>
          </p:nvPr>
        </p:nvSpPr>
        <p:spPr/>
        <p:txBody>
          <a:bodyPr vert="horz" wrap="square" anchor="ctr"/>
          <a:p>
            <a:pPr lvl="0" eaLnBrk="1" hangingPunct="1"/>
            <a:r>
              <a:rPr lang="zh-CN" altLang="en-US" sz="2800"/>
              <a:t>第二节  测量设备的管理与控制</a:t>
            </a:r>
            <a:endParaRPr lang="zh-CN" altLang="en-US" sz="2800"/>
          </a:p>
        </p:txBody>
      </p:sp>
      <p:sp>
        <p:nvSpPr>
          <p:cNvPr id="296963" name="Rectangle 3"/>
          <p:cNvSpPr>
            <a:spLocks noGrp="1"/>
          </p:cNvSpPr>
          <p:nvPr>
            <p:ph type="body"/>
          </p:nvPr>
        </p:nvSpPr>
        <p:spPr>
          <a:xfrm>
            <a:off x="1031875" y="1743075"/>
            <a:ext cx="7696200" cy="4233863"/>
          </a:xfrm>
        </p:spPr>
        <p:txBody>
          <a:bodyPr vert="horz" wrap="square" anchor="t"/>
          <a:p>
            <a:pPr lvl="0" eaLnBrk="1" hangingPunct="1">
              <a:lnSpc>
                <a:spcPct val="120000"/>
              </a:lnSpc>
            </a:pPr>
            <a:r>
              <a:rPr lang="zh-CN" altLang="en-US" dirty="0"/>
              <a:t>（二）分类管理要求</a:t>
            </a:r>
            <a:endParaRPr lang="zh-CN" altLang="en-US" dirty="0"/>
          </a:p>
          <a:p>
            <a:pPr lvl="0" eaLnBrk="1" hangingPunct="1">
              <a:lnSpc>
                <a:spcPct val="120000"/>
              </a:lnSpc>
            </a:pPr>
            <a:r>
              <a:rPr lang="zh-CN" altLang="en-US" dirty="0"/>
              <a:t>1、A类测量设备的管理要求</a:t>
            </a:r>
            <a:endParaRPr lang="zh-CN" altLang="en-US" dirty="0"/>
          </a:p>
          <a:p>
            <a:pPr lvl="0" eaLnBrk="1" hangingPunct="1">
              <a:lnSpc>
                <a:spcPct val="120000"/>
              </a:lnSpc>
            </a:pPr>
            <a:r>
              <a:rPr lang="zh-CN" altLang="en-US" dirty="0"/>
              <a:t>2、B类测量设备的管理要求</a:t>
            </a:r>
            <a:endParaRPr lang="zh-CN" altLang="en-US" dirty="0"/>
          </a:p>
          <a:p>
            <a:pPr lvl="0" eaLnBrk="1" hangingPunct="1">
              <a:lnSpc>
                <a:spcPct val="120000"/>
              </a:lnSpc>
            </a:pPr>
            <a:r>
              <a:rPr lang="zh-CN" altLang="en-US" dirty="0"/>
              <a:t>3、C类测量设备的管理要求</a:t>
            </a:r>
            <a:endParaRPr lang="zh-CN" altLang="en-US" dirty="0"/>
          </a:p>
        </p:txBody>
      </p:sp>
    </p:spTree>
  </p:cSld>
  <p:clrMapOvr>
    <a:masterClrMapping/>
  </p:clrMapOvr>
  <p:transition>
    <p:wipe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2"/>
          <p:cNvSpPr>
            <a:spLocks noGrp="1"/>
          </p:cNvSpPr>
          <p:nvPr>
            <p:ph type="body"/>
          </p:nvPr>
        </p:nvSpPr>
        <p:spPr>
          <a:xfrm>
            <a:off x="0" y="908050"/>
            <a:ext cx="9144000" cy="5616575"/>
          </a:xfrm>
        </p:spPr>
        <p:txBody>
          <a:bodyPr vert="horz" wrap="square" anchor="t"/>
          <a:p>
            <a:pPr marL="1905" lvl="0" indent="-1905" eaLnBrk="1" hangingPunct="1">
              <a:lnSpc>
                <a:spcPct val="120000"/>
              </a:lnSpc>
            </a:pPr>
            <a:r>
              <a:rPr lang="en-US" altLang="zh-CN" sz="2000" dirty="0"/>
              <a:t>6</a:t>
            </a:r>
            <a:r>
              <a:rPr lang="zh-CN" altLang="en-US" sz="2000" dirty="0"/>
              <a:t>.量值传递</a:t>
            </a:r>
            <a:endParaRPr lang="zh-CN" altLang="en-US" sz="2000" dirty="0"/>
          </a:p>
          <a:p>
            <a:pPr marL="1905" lvl="0" indent="-344805" eaLnBrk="1" hangingPunct="1">
              <a:lnSpc>
                <a:spcPct val="120000"/>
              </a:lnSpc>
              <a:buNone/>
            </a:pPr>
            <a:r>
              <a:rPr lang="zh-CN" altLang="en-US" sz="2000" dirty="0"/>
              <a:t>       通过对计量器具的检定, 将国家计量基准所复现的计量单位量值通过各等级计量标准传递到工作计量器具,以保证被测对象量值的准确和一致的有关活动。</a:t>
            </a:r>
            <a:endParaRPr lang="zh-CN" altLang="en-US" sz="2000" dirty="0"/>
          </a:p>
          <a:p>
            <a:pPr marL="1905" lvl="0" indent="-1905" algn="l" eaLnBrk="1" hangingPunct="1">
              <a:lnSpc>
                <a:spcPct val="120000"/>
              </a:lnSpc>
            </a:pPr>
            <a:r>
              <a:rPr lang="zh-CN" altLang="en-US" sz="2000" dirty="0"/>
              <a:t>7. </a:t>
            </a:r>
            <a:r>
              <a:rPr lang="zh-CN" altLang="en-US" sz="2000" dirty="0">
                <a:sym typeface="+mn-ea"/>
              </a:rPr>
              <a:t>检定</a:t>
            </a:r>
            <a:endParaRPr lang="zh-CN" altLang="en-US" sz="2000" dirty="0"/>
          </a:p>
          <a:p>
            <a:pPr marL="0" lvl="0" indent="0" eaLnBrk="1" hangingPunct="1">
              <a:lnSpc>
                <a:spcPct val="120000"/>
              </a:lnSpc>
              <a:buNone/>
            </a:pPr>
            <a:r>
              <a:rPr lang="zh-CN" altLang="en-US" sz="2000" dirty="0">
                <a:sym typeface="+mn-ea"/>
              </a:rPr>
              <a:t>     查明和确认计量器具是否符合法定要求的程序，它包括检查、加标记和（或）出具检定证书。</a:t>
            </a:r>
            <a:endParaRPr lang="zh-CN" altLang="en-US" sz="2000" dirty="0"/>
          </a:p>
          <a:p>
            <a:pPr marL="1905" lvl="0" indent="-1905" eaLnBrk="1" hangingPunct="1">
              <a:lnSpc>
                <a:spcPct val="120000"/>
              </a:lnSpc>
            </a:pPr>
            <a:r>
              <a:rPr lang="zh-CN" altLang="en-US" sz="2000" dirty="0"/>
              <a:t>8.检定规程</a:t>
            </a:r>
            <a:endParaRPr lang="zh-CN" altLang="en-US" sz="2000" dirty="0"/>
          </a:p>
          <a:p>
            <a:pPr marL="1905" lvl="0" indent="-344805" eaLnBrk="1" hangingPunct="1">
              <a:lnSpc>
                <a:spcPct val="120000"/>
              </a:lnSpc>
              <a:buNone/>
            </a:pPr>
            <a:r>
              <a:rPr lang="zh-CN" altLang="en-US" sz="2000" dirty="0"/>
              <a:t>       为评定计量器具的计量性能,作为检定依据的具有国家法定性的技术文件。</a:t>
            </a:r>
            <a:endParaRPr lang="zh-CN" altLang="en-US" sz="2000" dirty="0"/>
          </a:p>
          <a:p>
            <a:pPr marL="1905" lvl="0" indent="-1905" eaLnBrk="1" hangingPunct="1">
              <a:lnSpc>
                <a:spcPct val="105000"/>
              </a:lnSpc>
            </a:pPr>
            <a:r>
              <a:rPr lang="en-US" altLang="zh-CN" sz="2000" dirty="0">
                <a:sym typeface="+mn-ea"/>
              </a:rPr>
              <a:t>9.</a:t>
            </a:r>
            <a:r>
              <a:rPr lang="zh-CN" altLang="en-US" sz="2000" dirty="0">
                <a:sym typeface="+mn-ea"/>
              </a:rPr>
              <a:t>检定证书</a:t>
            </a:r>
            <a:endParaRPr lang="zh-CN" altLang="en-US" sz="2000" dirty="0"/>
          </a:p>
          <a:p>
            <a:pPr marL="1905" lvl="0" indent="-344805" eaLnBrk="1" hangingPunct="1">
              <a:lnSpc>
                <a:spcPct val="105000"/>
              </a:lnSpc>
              <a:buNone/>
            </a:pPr>
            <a:r>
              <a:rPr lang="zh-CN" altLang="en-US" sz="2000" dirty="0">
                <a:sym typeface="+mn-ea"/>
              </a:rPr>
              <a:t>    　证明计量器具检定合格的文件。</a:t>
            </a:r>
            <a:endParaRPr lang="zh-CN" altLang="en-US" sz="2000" dirty="0"/>
          </a:p>
        </p:txBody>
      </p:sp>
      <p:sp>
        <p:nvSpPr>
          <p:cNvPr id="13315" name="Rectangle 3"/>
          <p:cNvSpPr/>
          <p:nvPr/>
        </p:nvSpPr>
        <p:spPr>
          <a:xfrm>
            <a:off x="685800" y="0"/>
            <a:ext cx="6870700" cy="908050"/>
          </a:xfrm>
          <a:prstGeom prst="rect">
            <a:avLst/>
          </a:prstGeom>
          <a:noFill/>
          <a:ln w="9525">
            <a:noFill/>
          </a:ln>
        </p:spPr>
        <p:txBody>
          <a:bodyPr anchor="b"/>
          <a:p>
            <a:pPr lvl="0" eaLnBrk="1" hangingPunct="1">
              <a:lnSpc>
                <a:spcPct val="120000"/>
              </a:lnSpc>
            </a:pPr>
            <a:br>
              <a:rPr lang="zh-CN" altLang="en-US" sz="2400" b="1" dirty="0">
                <a:solidFill>
                  <a:schemeClr val="tx2"/>
                </a:solidFill>
                <a:latin typeface="Arial" panose="020B0604020202020204" pitchFamily="34" charset="0"/>
                <a:ea typeface="微软雅黑" panose="020B0503020204020204" pitchFamily="2" charset="-122"/>
              </a:rPr>
            </a:br>
            <a:r>
              <a:rPr lang="zh-CN" altLang="en-US" sz="3200" dirty="0">
                <a:solidFill>
                  <a:schemeClr val="tx2"/>
                </a:solidFill>
                <a:latin typeface="Arial" panose="020B0604020202020204" pitchFamily="34" charset="0"/>
                <a:ea typeface="微软雅黑" panose="020B0503020204020204" pitchFamily="2" charset="-122"/>
              </a:rPr>
              <a:t>第二节 计量名词术语</a:t>
            </a:r>
            <a:r>
              <a:rPr lang="zh-CN" altLang="en-US" sz="2400" dirty="0">
                <a:solidFill>
                  <a:schemeClr val="tx2"/>
                </a:solidFill>
                <a:latin typeface="Arial" panose="020B0604020202020204" pitchFamily="34" charset="0"/>
                <a:ea typeface="微软雅黑" panose="020B0503020204020204" pitchFamily="2" charset="-122"/>
              </a:rPr>
              <a:t> </a:t>
            </a:r>
            <a:endParaRPr lang="zh-CN" altLang="en-US" sz="2400" dirty="0">
              <a:solidFill>
                <a:schemeClr val="tx2"/>
              </a:solidFill>
              <a:latin typeface="Arial" panose="020B0604020202020204" pitchFamily="34" charset="0"/>
              <a:ea typeface="微软雅黑" panose="020B0503020204020204" pitchFamily="2" charset="-122"/>
            </a:endParaRPr>
          </a:p>
        </p:txBody>
      </p:sp>
    </p:spTree>
  </p:cSld>
  <p:clrMapOvr>
    <a:masterClrMapping/>
  </p:clrMapOvr>
  <p:transition>
    <p:wipe dir="u"/>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7986" name="Rectangle 2"/>
          <p:cNvSpPr>
            <a:spLocks noGrp="1"/>
          </p:cNvSpPr>
          <p:nvPr>
            <p:ph type="title"/>
          </p:nvPr>
        </p:nvSpPr>
        <p:spPr/>
        <p:txBody>
          <a:bodyPr vert="horz" wrap="square" anchor="ctr"/>
          <a:p>
            <a:pPr lvl="0" eaLnBrk="1" hangingPunct="1"/>
            <a:r>
              <a:rPr lang="zh-CN" altLang="en-US" sz="2800"/>
              <a:t>第二节测量设备的管理与控制</a:t>
            </a:r>
            <a:endParaRPr lang="zh-CN" altLang="en-US" sz="2800"/>
          </a:p>
        </p:txBody>
      </p:sp>
      <p:sp>
        <p:nvSpPr>
          <p:cNvPr id="297987" name="Rectangle 3"/>
          <p:cNvSpPr>
            <a:spLocks noGrp="1"/>
          </p:cNvSpPr>
          <p:nvPr>
            <p:ph type="body"/>
          </p:nvPr>
        </p:nvSpPr>
        <p:spPr>
          <a:xfrm>
            <a:off x="900113" y="1773238"/>
            <a:ext cx="7632700" cy="3595687"/>
          </a:xfrm>
        </p:spPr>
        <p:txBody>
          <a:bodyPr vert="horz" wrap="square" anchor="t"/>
          <a:p>
            <a:pPr lvl="0" eaLnBrk="1" hangingPunct="1"/>
            <a:r>
              <a:rPr lang="zh-CN" altLang="en-US"/>
              <a:t>七、不合格测量设备的管理</a:t>
            </a:r>
            <a:endParaRPr lang="zh-CN" altLang="en-US"/>
          </a:p>
          <a:p>
            <a:pPr lvl="0" eaLnBrk="1" hangingPunct="1"/>
            <a:r>
              <a:rPr lang="zh-CN" altLang="en-US"/>
              <a:t>（一）管理原则</a:t>
            </a:r>
            <a:endParaRPr lang="zh-CN" altLang="en-US"/>
          </a:p>
          <a:p>
            <a:pPr lvl="0" eaLnBrk="1" hangingPunct="1"/>
            <a:r>
              <a:rPr lang="zh-CN" altLang="en-US"/>
              <a:t>（二）不合格测量设备的处理</a:t>
            </a:r>
            <a:endParaRPr lang="zh-CN" altLang="en-US"/>
          </a:p>
          <a:p>
            <a:pPr lvl="0" eaLnBrk="1" hangingPunct="1"/>
            <a:r>
              <a:rPr lang="zh-CN" altLang="en-US"/>
              <a:t>（三）不合格测量设备出具数据的追溯确认</a:t>
            </a:r>
            <a:endParaRPr lang="zh-CN" altLang="en-US"/>
          </a:p>
        </p:txBody>
      </p:sp>
    </p:spTree>
  </p:cSld>
  <p:clrMapOvr>
    <a:masterClrMapping/>
  </p:clrMapOvr>
  <p:transition>
    <p:wipe dir="u"/>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9010" name="Rectangle 2"/>
          <p:cNvSpPr>
            <a:spLocks noGrp="1"/>
          </p:cNvSpPr>
          <p:nvPr>
            <p:ph type="title"/>
          </p:nvPr>
        </p:nvSpPr>
        <p:spPr/>
        <p:txBody>
          <a:bodyPr vert="horz" wrap="square" anchor="ctr"/>
          <a:p>
            <a:pPr lvl="0" eaLnBrk="1" hangingPunct="1"/>
            <a:r>
              <a:rPr lang="zh-CN" altLang="en-US" sz="2800"/>
              <a:t>第二节测量设备的管理与控制</a:t>
            </a:r>
            <a:endParaRPr lang="zh-CN" altLang="en-US" sz="2800"/>
          </a:p>
        </p:txBody>
      </p:sp>
      <p:sp>
        <p:nvSpPr>
          <p:cNvPr id="299011" name="Rectangle 3"/>
          <p:cNvSpPr>
            <a:spLocks noGrp="1"/>
          </p:cNvSpPr>
          <p:nvPr>
            <p:ph type="body"/>
          </p:nvPr>
        </p:nvSpPr>
        <p:spPr>
          <a:xfrm>
            <a:off x="755650" y="1917700"/>
            <a:ext cx="7699375" cy="3651250"/>
          </a:xfrm>
        </p:spPr>
        <p:txBody>
          <a:bodyPr vert="horz" wrap="square" anchor="t"/>
          <a:p>
            <a:pPr lvl="0" eaLnBrk="1" hangingPunct="1"/>
            <a:r>
              <a:rPr lang="zh-CN" altLang="en-US" dirty="0"/>
              <a:t>八、外来服务的利用</a:t>
            </a:r>
            <a:endParaRPr lang="zh-CN" altLang="en-US" dirty="0"/>
          </a:p>
          <a:p>
            <a:pPr lvl="0" eaLnBrk="1" hangingPunct="1"/>
            <a:r>
              <a:rPr lang="zh-CN" altLang="en-US" dirty="0"/>
              <a:t>1、计量检定</a:t>
            </a:r>
            <a:endParaRPr lang="zh-CN" altLang="en-US" dirty="0"/>
          </a:p>
          <a:p>
            <a:pPr lvl="0" eaLnBrk="1" hangingPunct="1"/>
            <a:r>
              <a:rPr lang="zh-CN" altLang="en-US" dirty="0"/>
              <a:t>2、计量校准</a:t>
            </a:r>
            <a:endParaRPr lang="zh-CN" altLang="en-US" dirty="0"/>
          </a:p>
          <a:p>
            <a:pPr lvl="0" eaLnBrk="1" hangingPunct="1"/>
            <a:r>
              <a:rPr lang="zh-CN" altLang="en-US" dirty="0"/>
              <a:t>3、计量修理、安装、调试</a:t>
            </a:r>
            <a:endParaRPr lang="zh-CN" altLang="en-US" dirty="0"/>
          </a:p>
          <a:p>
            <a:pPr lvl="0" eaLnBrk="1" hangingPunct="1"/>
            <a:r>
              <a:rPr lang="zh-CN" altLang="en-US" dirty="0"/>
              <a:t>4、外来服务的质量控制</a:t>
            </a:r>
            <a:endParaRPr lang="zh-CN" altLang="en-US" dirty="0"/>
          </a:p>
        </p:txBody>
      </p:sp>
    </p:spTree>
  </p:cSld>
  <p:clrMapOvr>
    <a:masterClrMapping/>
  </p:clrMapOvr>
  <p:transition>
    <p:wipe dir="u"/>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0034" name="Rectangle 2"/>
          <p:cNvSpPr>
            <a:spLocks noGrp="1"/>
          </p:cNvSpPr>
          <p:nvPr>
            <p:ph type="title"/>
          </p:nvPr>
        </p:nvSpPr>
        <p:spPr/>
        <p:txBody>
          <a:bodyPr vert="horz" wrap="square" anchor="ctr"/>
          <a:p>
            <a:pPr lvl="0" eaLnBrk="1" hangingPunct="1"/>
            <a:r>
              <a:rPr lang="zh-CN" altLang="en-US" sz="2800"/>
              <a:t>第三节 测量设备的计量确认</a:t>
            </a:r>
            <a:endParaRPr lang="zh-CN" altLang="en-US" sz="2800"/>
          </a:p>
        </p:txBody>
      </p:sp>
      <p:sp>
        <p:nvSpPr>
          <p:cNvPr id="300035" name="Rectangle 3"/>
          <p:cNvSpPr>
            <a:spLocks noGrp="1"/>
          </p:cNvSpPr>
          <p:nvPr>
            <p:ph type="body"/>
          </p:nvPr>
        </p:nvSpPr>
        <p:spPr>
          <a:xfrm>
            <a:off x="468313" y="1341438"/>
            <a:ext cx="8424862" cy="5183187"/>
          </a:xfrm>
        </p:spPr>
        <p:txBody>
          <a:bodyPr vert="horz" wrap="square" anchor="t"/>
          <a:p>
            <a:pPr lvl="0" eaLnBrk="1" hangingPunct="1">
              <a:lnSpc>
                <a:spcPct val="120000"/>
              </a:lnSpc>
              <a:buNone/>
            </a:pPr>
            <a:r>
              <a:rPr lang="zh-CN" altLang="en-US" dirty="0"/>
              <a:t>计量确认：</a:t>
            </a:r>
            <a:r>
              <a:rPr lang="zh-CN" altLang="en-US" sz="2000" dirty="0"/>
              <a:t>是为确保测量设备符合预期使用要求所需的一组操作。</a:t>
            </a:r>
            <a:endParaRPr lang="zh-CN" altLang="en-US" sz="2000" dirty="0"/>
          </a:p>
          <a:p>
            <a:pPr lvl="0" eaLnBrk="1" hangingPunct="1">
              <a:lnSpc>
                <a:spcPct val="120000"/>
              </a:lnSpc>
              <a:buNone/>
            </a:pPr>
            <a:r>
              <a:rPr lang="zh-CN" altLang="en-US" dirty="0"/>
              <a:t>计量确认过程： 把计量确认活动作为一个“过程”对待，保证计量确认结果对生产经营活动的实用性和有效性，早期发现问题，及时纠正问题，及时纠正缺陷，减少纠正问题所带来的人力、物力、财力的浪费。</a:t>
            </a:r>
            <a:endParaRPr lang="zh-CN" altLang="en-US" dirty="0"/>
          </a:p>
          <a:p>
            <a:pPr lvl="0" eaLnBrk="1" hangingPunct="1">
              <a:lnSpc>
                <a:spcPct val="120000"/>
              </a:lnSpc>
              <a:buNone/>
            </a:pPr>
            <a:r>
              <a:rPr lang="zh-CN" altLang="en-US" dirty="0"/>
              <a:t>包括：检定/校准、验证、决策和措施三大过程。</a:t>
            </a:r>
            <a:r>
              <a:rPr lang="zh-CN" altLang="en-US" dirty="0">
                <a:solidFill>
                  <a:schemeClr val="tx2"/>
                </a:solidFill>
              </a:rPr>
              <a:t>不能将计量确认单纯理解为就是检定、校准。</a:t>
            </a:r>
            <a:endParaRPr lang="zh-CN" altLang="en-US" dirty="0">
              <a:solidFill>
                <a:schemeClr val="tx2"/>
              </a:solidFill>
            </a:endParaRPr>
          </a:p>
        </p:txBody>
      </p:sp>
    </p:spTree>
  </p:cSld>
  <p:clrMapOvr>
    <a:masterClrMapping/>
  </p:clrMapOvr>
  <p:transition>
    <p:wipe dir="u"/>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0034" name="Rectangle 2"/>
          <p:cNvSpPr>
            <a:spLocks noGrp="1"/>
          </p:cNvSpPr>
          <p:nvPr>
            <p:ph type="title"/>
          </p:nvPr>
        </p:nvSpPr>
        <p:spPr/>
        <p:txBody>
          <a:bodyPr vert="horz" wrap="square" anchor="ctr"/>
          <a:p>
            <a:pPr lvl="0" eaLnBrk="1" hangingPunct="1"/>
            <a:r>
              <a:rPr lang="zh-CN" altLang="en-US" sz="2800"/>
              <a:t>第三节 测量设备的计量确认</a:t>
            </a:r>
            <a:endParaRPr lang="zh-CN" altLang="en-US" sz="2800"/>
          </a:p>
        </p:txBody>
      </p:sp>
      <p:sp>
        <p:nvSpPr>
          <p:cNvPr id="300035" name="Rectangle 3"/>
          <p:cNvSpPr>
            <a:spLocks noGrp="1"/>
          </p:cNvSpPr>
          <p:nvPr>
            <p:ph type="body"/>
          </p:nvPr>
        </p:nvSpPr>
        <p:spPr>
          <a:xfrm>
            <a:off x="468313" y="1341438"/>
            <a:ext cx="8424862" cy="5183187"/>
          </a:xfrm>
        </p:spPr>
        <p:txBody>
          <a:bodyPr vert="horz" wrap="square" anchor="t"/>
          <a:p>
            <a:pPr lvl="0" eaLnBrk="1" hangingPunct="1">
              <a:lnSpc>
                <a:spcPct val="120000"/>
              </a:lnSpc>
              <a:buNone/>
            </a:pPr>
            <a:r>
              <a:rPr lang="zh-CN" altLang="en-US" dirty="0">
                <a:solidFill>
                  <a:schemeClr val="tx2"/>
                </a:solidFill>
              </a:rPr>
              <a:t>计量确认的定义、步骤。</a:t>
            </a:r>
            <a:endParaRPr lang="zh-CN" altLang="en-US" dirty="0">
              <a:solidFill>
                <a:schemeClr val="tx2"/>
              </a:solidFill>
            </a:endParaRPr>
          </a:p>
          <a:p>
            <a:pPr lvl="0" eaLnBrk="1" hangingPunct="1">
              <a:lnSpc>
                <a:spcPct val="120000"/>
              </a:lnSpc>
              <a:buNone/>
            </a:pPr>
            <a:r>
              <a:rPr lang="zh-CN" altLang="en-US" dirty="0">
                <a:solidFill>
                  <a:schemeClr val="tx2"/>
                </a:solidFill>
              </a:rPr>
              <a:t>确保测量设备处于满足预期使用要求的状态所需要的一组操作。主要步骤为：</a:t>
            </a:r>
            <a:endParaRPr lang="zh-CN" altLang="en-US" dirty="0">
              <a:solidFill>
                <a:schemeClr val="tx2"/>
              </a:solidFill>
            </a:endParaRPr>
          </a:p>
          <a:p>
            <a:pPr lvl="0" eaLnBrk="1" hangingPunct="1">
              <a:lnSpc>
                <a:spcPct val="120000"/>
              </a:lnSpc>
              <a:buNone/>
            </a:pPr>
            <a:r>
              <a:rPr lang="zh-CN" altLang="en-US" dirty="0">
                <a:solidFill>
                  <a:schemeClr val="tx2"/>
                </a:solidFill>
              </a:rPr>
              <a:t>1)明确规定负责测量设备管理和计量保证人员的职责、权限及资历要求；</a:t>
            </a:r>
            <a:endParaRPr lang="zh-CN" altLang="en-US" dirty="0">
              <a:solidFill>
                <a:schemeClr val="tx2"/>
              </a:solidFill>
            </a:endParaRPr>
          </a:p>
          <a:p>
            <a:pPr lvl="0" eaLnBrk="1" hangingPunct="1">
              <a:lnSpc>
                <a:spcPct val="120000"/>
              </a:lnSpc>
              <a:buNone/>
            </a:pPr>
            <a:r>
              <a:rPr lang="zh-CN" altLang="en-US" dirty="0">
                <a:solidFill>
                  <a:schemeClr val="tx2"/>
                </a:solidFill>
              </a:rPr>
              <a:t>2)在产品投产前，明确其检测需求，确定对所配备测量设备的要求，并进行技术评审；</a:t>
            </a:r>
            <a:endParaRPr lang="zh-CN" altLang="en-US" dirty="0">
              <a:solidFill>
                <a:schemeClr val="tx2"/>
              </a:solidFill>
            </a:endParaRPr>
          </a:p>
          <a:p>
            <a:pPr lvl="0" eaLnBrk="1" hangingPunct="1">
              <a:lnSpc>
                <a:spcPct val="120000"/>
              </a:lnSpc>
              <a:buNone/>
            </a:pPr>
            <a:r>
              <a:rPr lang="zh-CN" altLang="en-US" dirty="0">
                <a:solidFill>
                  <a:schemeClr val="tx2"/>
                </a:solidFill>
              </a:rPr>
              <a:t>3)建立测量设备的管理、维护、使用和计量确认程序；</a:t>
            </a:r>
            <a:endParaRPr lang="zh-CN" altLang="en-US" dirty="0">
              <a:solidFill>
                <a:schemeClr val="tx2"/>
              </a:solidFill>
            </a:endParaRPr>
          </a:p>
          <a:p>
            <a:pPr lvl="0" eaLnBrk="1" hangingPunct="1">
              <a:lnSpc>
                <a:spcPct val="120000"/>
              </a:lnSpc>
              <a:buNone/>
            </a:pPr>
            <a:r>
              <a:rPr lang="zh-CN" altLang="en-US" dirty="0">
                <a:solidFill>
                  <a:schemeClr val="tx2"/>
                </a:solidFill>
              </a:rPr>
              <a:t>4)建立测量设备的台帐；</a:t>
            </a:r>
            <a:endParaRPr lang="zh-CN" altLang="en-US" dirty="0">
              <a:solidFill>
                <a:schemeClr val="tx2"/>
              </a:solidFill>
            </a:endParaRPr>
          </a:p>
          <a:p>
            <a:pPr lvl="0" eaLnBrk="1" hangingPunct="1">
              <a:lnSpc>
                <a:spcPct val="120000"/>
              </a:lnSpc>
              <a:buNone/>
            </a:pPr>
            <a:endParaRPr lang="zh-CN" altLang="en-US" dirty="0">
              <a:solidFill>
                <a:schemeClr val="tx2"/>
              </a:solidFill>
            </a:endParaRPr>
          </a:p>
        </p:txBody>
      </p:sp>
    </p:spTree>
  </p:cSld>
  <p:clrMapOvr>
    <a:masterClrMapping/>
  </p:clrMapOvr>
  <p:transition>
    <p:wipe dir="u"/>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0034" name="Rectangle 2"/>
          <p:cNvSpPr>
            <a:spLocks noGrp="1"/>
          </p:cNvSpPr>
          <p:nvPr>
            <p:ph type="title"/>
          </p:nvPr>
        </p:nvSpPr>
        <p:spPr/>
        <p:txBody>
          <a:bodyPr vert="horz" wrap="square" anchor="ctr"/>
          <a:p>
            <a:pPr lvl="0" eaLnBrk="1" hangingPunct="1"/>
            <a:r>
              <a:rPr lang="zh-CN" altLang="en-US" sz="2800"/>
              <a:t>第三节 测量设备的计量确认</a:t>
            </a:r>
            <a:endParaRPr lang="zh-CN" altLang="en-US" sz="2800"/>
          </a:p>
        </p:txBody>
      </p:sp>
      <p:sp>
        <p:nvSpPr>
          <p:cNvPr id="300035" name="Rectangle 3"/>
          <p:cNvSpPr>
            <a:spLocks noGrp="1"/>
          </p:cNvSpPr>
          <p:nvPr>
            <p:ph type="body"/>
          </p:nvPr>
        </p:nvSpPr>
        <p:spPr>
          <a:xfrm>
            <a:off x="468313" y="1341438"/>
            <a:ext cx="8424862" cy="5183187"/>
          </a:xfrm>
        </p:spPr>
        <p:txBody>
          <a:bodyPr vert="horz" wrap="square" anchor="t"/>
          <a:p>
            <a:pPr lvl="0" eaLnBrk="1" hangingPunct="1">
              <a:lnSpc>
                <a:spcPct val="120000"/>
              </a:lnSpc>
              <a:buNone/>
            </a:pPr>
            <a:r>
              <a:rPr lang="zh-CN" altLang="en-US" dirty="0">
                <a:solidFill>
                  <a:schemeClr val="tx2"/>
                </a:solidFill>
                <a:sym typeface="+mn-ea"/>
              </a:rPr>
              <a:t>5)编制测量设备的操作规范、校准方法；</a:t>
            </a:r>
            <a:endParaRPr lang="zh-CN" altLang="en-US" dirty="0">
              <a:solidFill>
                <a:schemeClr val="tx2"/>
              </a:solidFill>
            </a:endParaRPr>
          </a:p>
          <a:p>
            <a:pPr lvl="0" eaLnBrk="1" hangingPunct="1">
              <a:lnSpc>
                <a:spcPct val="120000"/>
              </a:lnSpc>
              <a:buNone/>
            </a:pPr>
            <a:r>
              <a:rPr lang="zh-CN" altLang="en-US" dirty="0">
                <a:solidFill>
                  <a:schemeClr val="tx2"/>
                </a:solidFill>
                <a:sym typeface="+mn-ea"/>
              </a:rPr>
              <a:t>6)应规定计量确认的标记，通常用颜色表明其所处的状态；</a:t>
            </a:r>
            <a:endParaRPr lang="zh-CN" altLang="en-US" dirty="0">
              <a:solidFill>
                <a:schemeClr val="tx2"/>
              </a:solidFill>
            </a:endParaRPr>
          </a:p>
          <a:p>
            <a:pPr lvl="0" eaLnBrk="1" hangingPunct="1">
              <a:lnSpc>
                <a:spcPct val="120000"/>
              </a:lnSpc>
              <a:buNone/>
            </a:pPr>
            <a:r>
              <a:rPr lang="zh-CN" altLang="en-US" dirty="0">
                <a:solidFill>
                  <a:schemeClr val="tx2"/>
                </a:solidFill>
                <a:sym typeface="+mn-ea"/>
              </a:rPr>
              <a:t>7)对使用条件的偏离进行评审和确认，以确保其不对产品质量产生影响；</a:t>
            </a:r>
            <a:endParaRPr lang="zh-CN" altLang="en-US" dirty="0">
              <a:solidFill>
                <a:schemeClr val="tx2"/>
              </a:solidFill>
            </a:endParaRPr>
          </a:p>
          <a:p>
            <a:pPr lvl="0" eaLnBrk="1" hangingPunct="1">
              <a:lnSpc>
                <a:spcPct val="120000"/>
              </a:lnSpc>
              <a:buNone/>
            </a:pPr>
            <a:r>
              <a:rPr lang="zh-CN" altLang="en-US" dirty="0">
                <a:solidFill>
                  <a:schemeClr val="tx2"/>
                </a:solidFill>
                <a:sym typeface="+mn-ea"/>
              </a:rPr>
              <a:t>8）外部测量设备的质量控制。租赁的外部测量设备在投入使用前必须进行计量确认，以保证其满足本单位产品检测的需求。</a:t>
            </a:r>
            <a:endParaRPr lang="zh-CN" altLang="en-US" dirty="0">
              <a:solidFill>
                <a:schemeClr val="tx2"/>
              </a:solidFill>
            </a:endParaRPr>
          </a:p>
          <a:p>
            <a:pPr lvl="0" eaLnBrk="1" hangingPunct="1">
              <a:lnSpc>
                <a:spcPct val="120000"/>
              </a:lnSpc>
              <a:buNone/>
            </a:pPr>
            <a:endParaRPr lang="zh-CN" altLang="en-US" dirty="0">
              <a:solidFill>
                <a:schemeClr val="tx2"/>
              </a:solidFill>
            </a:endParaRPr>
          </a:p>
        </p:txBody>
      </p:sp>
    </p:spTree>
  </p:cSld>
  <p:clrMapOvr>
    <a:masterClrMapping/>
  </p:clrMapOvr>
  <p:transition>
    <p:wipe dir="u"/>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1058" name="Rectangle 2"/>
          <p:cNvSpPr>
            <a:spLocks noGrp="1"/>
          </p:cNvSpPr>
          <p:nvPr>
            <p:ph type="title"/>
          </p:nvPr>
        </p:nvSpPr>
        <p:spPr/>
        <p:txBody>
          <a:bodyPr vert="horz" wrap="square" anchor="ctr"/>
          <a:p>
            <a:pPr lvl="0" eaLnBrk="1" hangingPunct="1"/>
            <a:r>
              <a:rPr lang="zh-CN" altLang="en-US" sz="2800"/>
              <a:t>第四节 测量设备的量值溯源</a:t>
            </a:r>
            <a:endParaRPr lang="zh-CN" altLang="en-US" sz="2800"/>
          </a:p>
        </p:txBody>
      </p:sp>
      <p:sp>
        <p:nvSpPr>
          <p:cNvPr id="301059" name="Rectangle 3"/>
          <p:cNvSpPr>
            <a:spLocks noGrp="1"/>
          </p:cNvSpPr>
          <p:nvPr>
            <p:ph type="body"/>
          </p:nvPr>
        </p:nvSpPr>
        <p:spPr>
          <a:xfrm>
            <a:off x="812800" y="1809750"/>
            <a:ext cx="7696200" cy="4252913"/>
          </a:xfrm>
        </p:spPr>
        <p:txBody>
          <a:bodyPr vert="horz" wrap="square" anchor="t"/>
          <a:p>
            <a:pPr lvl="0" eaLnBrk="1" hangingPunct="1">
              <a:lnSpc>
                <a:spcPct val="90000"/>
              </a:lnSpc>
            </a:pPr>
            <a:r>
              <a:rPr lang="zh-CN" altLang="en-US" sz="2800" dirty="0"/>
              <a:t>一、测量设备的溯源方法</a:t>
            </a:r>
            <a:endParaRPr lang="zh-CN" altLang="en-US" sz="2800" dirty="0"/>
          </a:p>
          <a:p>
            <a:pPr lvl="0" eaLnBrk="1" hangingPunct="1">
              <a:lnSpc>
                <a:spcPct val="90000"/>
              </a:lnSpc>
            </a:pPr>
            <a:r>
              <a:rPr lang="zh-CN" altLang="en-US" sz="2800" dirty="0"/>
              <a:t>1、检定</a:t>
            </a:r>
            <a:endParaRPr lang="zh-CN" altLang="en-US" sz="2800" dirty="0"/>
          </a:p>
          <a:p>
            <a:pPr lvl="0" eaLnBrk="1" hangingPunct="1">
              <a:lnSpc>
                <a:spcPct val="90000"/>
              </a:lnSpc>
            </a:pPr>
            <a:r>
              <a:rPr lang="zh-CN" altLang="en-US" sz="2800" dirty="0"/>
              <a:t>（1）首次检定</a:t>
            </a:r>
            <a:endParaRPr lang="zh-CN" altLang="en-US" sz="2800" dirty="0"/>
          </a:p>
          <a:p>
            <a:pPr lvl="0" eaLnBrk="1" hangingPunct="1">
              <a:lnSpc>
                <a:spcPct val="90000"/>
              </a:lnSpc>
            </a:pPr>
            <a:r>
              <a:rPr lang="zh-CN" altLang="en-US" sz="2800" dirty="0"/>
              <a:t>（2）后续检定</a:t>
            </a:r>
            <a:endParaRPr lang="zh-CN" altLang="en-US" sz="2800" dirty="0"/>
          </a:p>
          <a:p>
            <a:pPr lvl="0" eaLnBrk="1" hangingPunct="1">
              <a:lnSpc>
                <a:spcPct val="90000"/>
              </a:lnSpc>
            </a:pPr>
            <a:r>
              <a:rPr lang="zh-CN" altLang="en-US" sz="2800" dirty="0"/>
              <a:t>（3）周期检定</a:t>
            </a:r>
            <a:endParaRPr lang="zh-CN" altLang="en-US" sz="2800" dirty="0"/>
          </a:p>
          <a:p>
            <a:pPr lvl="0" eaLnBrk="1" hangingPunct="1">
              <a:lnSpc>
                <a:spcPct val="90000"/>
              </a:lnSpc>
            </a:pPr>
            <a:r>
              <a:rPr lang="zh-CN" altLang="en-US" sz="2800" dirty="0"/>
              <a:t>2、计量校准</a:t>
            </a:r>
            <a:endParaRPr lang="zh-CN" altLang="en-US" sz="2800" dirty="0"/>
          </a:p>
          <a:p>
            <a:pPr lvl="0" eaLnBrk="1" hangingPunct="1">
              <a:lnSpc>
                <a:spcPct val="90000"/>
              </a:lnSpc>
            </a:pPr>
            <a:r>
              <a:rPr lang="zh-CN" altLang="en-US" sz="2800" dirty="0"/>
              <a:t>3、计量测试</a:t>
            </a:r>
            <a:endParaRPr lang="zh-CN" altLang="en-US" sz="2800" dirty="0"/>
          </a:p>
          <a:p>
            <a:pPr lvl="0" eaLnBrk="1" hangingPunct="1">
              <a:lnSpc>
                <a:spcPct val="90000"/>
              </a:lnSpc>
            </a:pPr>
            <a:r>
              <a:rPr lang="zh-CN" altLang="en-US" sz="2800" dirty="0"/>
              <a:t>4、计量比对</a:t>
            </a:r>
            <a:endParaRPr lang="zh-CN" altLang="en-US" sz="2800" dirty="0"/>
          </a:p>
        </p:txBody>
      </p:sp>
    </p:spTree>
  </p:cSld>
  <p:clrMapOvr>
    <a:masterClrMapping/>
  </p:clrMapOvr>
  <p:transition>
    <p:wipe dir="u"/>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2082" name="Rectangle 2"/>
          <p:cNvSpPr>
            <a:spLocks noGrp="1"/>
          </p:cNvSpPr>
          <p:nvPr>
            <p:ph type="title"/>
          </p:nvPr>
        </p:nvSpPr>
        <p:spPr>
          <a:xfrm>
            <a:off x="457200" y="274638"/>
            <a:ext cx="8229600" cy="995362"/>
          </a:xfrm>
        </p:spPr>
        <p:txBody>
          <a:bodyPr vert="horz" wrap="square" anchor="ctr"/>
          <a:p>
            <a:pPr lvl="0" eaLnBrk="1" hangingPunct="1"/>
            <a:r>
              <a:rPr lang="zh-CN" altLang="en-US" sz="2800"/>
              <a:t>第四节 测量设备的量值溯源</a:t>
            </a:r>
            <a:endParaRPr lang="zh-CN" altLang="en-US" sz="2800"/>
          </a:p>
        </p:txBody>
      </p:sp>
      <p:sp>
        <p:nvSpPr>
          <p:cNvPr id="302083" name="Rectangle 3"/>
          <p:cNvSpPr>
            <a:spLocks noGrp="1"/>
          </p:cNvSpPr>
          <p:nvPr>
            <p:ph type="body"/>
          </p:nvPr>
        </p:nvSpPr>
        <p:spPr>
          <a:xfrm>
            <a:off x="536575" y="1735138"/>
            <a:ext cx="7697788" cy="4354512"/>
          </a:xfrm>
        </p:spPr>
        <p:txBody>
          <a:bodyPr vert="horz" wrap="square" anchor="t"/>
          <a:p>
            <a:pPr lvl="0" eaLnBrk="1" hangingPunct="1"/>
            <a:r>
              <a:rPr lang="zh-CN" altLang="en-US" sz="2800" dirty="0"/>
              <a:t>二、测量设备溯源的原则</a:t>
            </a:r>
            <a:endParaRPr lang="zh-CN" altLang="en-US" sz="2800" dirty="0"/>
          </a:p>
          <a:p>
            <a:pPr lvl="0" eaLnBrk="1" hangingPunct="1"/>
            <a:r>
              <a:rPr lang="zh-CN" altLang="en-US" sz="2800" dirty="0"/>
              <a:t>1、一般原则</a:t>
            </a:r>
            <a:r>
              <a:rPr lang="zh-CN" altLang="en-US" sz="2000" dirty="0">
                <a:sym typeface="Arial" panose="020B0604020202020204" pitchFamily="34" charset="0"/>
              </a:rPr>
              <a:t>-都要溯源</a:t>
            </a:r>
            <a:endParaRPr lang="zh-CN" altLang="en-US" sz="2000" dirty="0">
              <a:sym typeface="Arial" panose="020B0604020202020204" pitchFamily="34" charset="0"/>
            </a:endParaRPr>
          </a:p>
          <a:p>
            <a:pPr lvl="0" eaLnBrk="1" hangingPunct="1"/>
            <a:r>
              <a:rPr lang="zh-CN" altLang="en-US" sz="2800" dirty="0"/>
              <a:t>2、例外原测</a:t>
            </a:r>
            <a:r>
              <a:rPr lang="zh-CN" altLang="en-US" sz="2000" dirty="0"/>
              <a:t>--不必定期溯源</a:t>
            </a:r>
            <a:endParaRPr lang="zh-CN" altLang="en-US" sz="2000" dirty="0"/>
          </a:p>
          <a:p>
            <a:pPr lvl="0" eaLnBrk="1" hangingPunct="1"/>
            <a:r>
              <a:rPr lang="zh-CN" altLang="en-US" sz="2800" dirty="0"/>
              <a:t>3、溯源有效性原则</a:t>
            </a:r>
            <a:r>
              <a:rPr lang="zh-CN" altLang="en-US" sz="2000" dirty="0">
                <a:sym typeface="Arial" panose="020B0604020202020204" pitchFamily="34" charset="0"/>
              </a:rPr>
              <a:t>-法定的技术机构</a:t>
            </a:r>
            <a:endParaRPr lang="zh-CN" altLang="en-US" sz="2000" dirty="0">
              <a:sym typeface="Arial" panose="020B0604020202020204" pitchFamily="34" charset="0"/>
            </a:endParaRPr>
          </a:p>
          <a:p>
            <a:pPr lvl="0" eaLnBrk="1" hangingPunct="1"/>
            <a:r>
              <a:rPr lang="zh-CN" altLang="en-US" sz="2800" dirty="0"/>
              <a:t>4、测量设备非常规溯源的控制方法</a:t>
            </a:r>
            <a:r>
              <a:rPr lang="zh-CN" altLang="en-US" sz="2000" dirty="0">
                <a:sym typeface="Arial" panose="020B0604020202020204" pitchFamily="34" charset="0"/>
              </a:rPr>
              <a:t>-自校准</a:t>
            </a:r>
            <a:endParaRPr lang="zh-CN" altLang="en-US" sz="2000" dirty="0">
              <a:sym typeface="Arial" panose="020B0604020202020204" pitchFamily="34" charset="0"/>
            </a:endParaRPr>
          </a:p>
          <a:p>
            <a:pPr lvl="0" eaLnBrk="1" hangingPunct="1"/>
            <a:r>
              <a:rPr lang="zh-CN" altLang="en-US" sz="2800" dirty="0"/>
              <a:t>5、溯源的实施</a:t>
            </a:r>
            <a:r>
              <a:rPr lang="zh-CN" altLang="en-US" sz="2000" dirty="0">
                <a:sym typeface="Arial" panose="020B0604020202020204" pitchFamily="34" charset="0"/>
              </a:rPr>
              <a:t>-不随意改变</a:t>
            </a:r>
            <a:endParaRPr lang="zh-CN" altLang="en-US" sz="2000" dirty="0">
              <a:sym typeface="Arial" panose="020B0604020202020204" pitchFamily="34" charset="0"/>
            </a:endParaRPr>
          </a:p>
        </p:txBody>
      </p:sp>
    </p:spTree>
  </p:cSld>
  <p:clrMapOvr>
    <a:masterClrMapping/>
  </p:clrMapOvr>
  <p:transition>
    <p:wipe dir="u"/>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3106" name="Rectangle 2"/>
          <p:cNvSpPr>
            <a:spLocks noGrp="1"/>
          </p:cNvSpPr>
          <p:nvPr>
            <p:ph type="title"/>
          </p:nvPr>
        </p:nvSpPr>
        <p:spPr>
          <a:xfrm>
            <a:off x="457200" y="274638"/>
            <a:ext cx="8229600" cy="893762"/>
          </a:xfrm>
        </p:spPr>
        <p:txBody>
          <a:bodyPr vert="horz" wrap="square" anchor="ctr"/>
          <a:p>
            <a:pPr lvl="0" eaLnBrk="1" hangingPunct="1"/>
            <a:r>
              <a:rPr lang="zh-CN" altLang="en-US" sz="2800"/>
              <a:t>第四节 测量设备的量值溯源</a:t>
            </a:r>
            <a:endParaRPr lang="zh-CN" altLang="en-US" sz="2800"/>
          </a:p>
        </p:txBody>
      </p:sp>
      <p:sp>
        <p:nvSpPr>
          <p:cNvPr id="303107" name="Rectangle 3"/>
          <p:cNvSpPr>
            <a:spLocks noGrp="1"/>
          </p:cNvSpPr>
          <p:nvPr>
            <p:ph type="body"/>
          </p:nvPr>
        </p:nvSpPr>
        <p:spPr>
          <a:xfrm>
            <a:off x="536575" y="1557338"/>
            <a:ext cx="7699375" cy="4313237"/>
          </a:xfrm>
        </p:spPr>
        <p:txBody>
          <a:bodyPr vert="horz" wrap="square" anchor="t"/>
          <a:p>
            <a:pPr lvl="0" eaLnBrk="1" hangingPunct="1"/>
            <a:r>
              <a:rPr lang="zh-CN" altLang="en-US" dirty="0"/>
              <a:t>三、测量设备溯源的要求</a:t>
            </a:r>
            <a:endParaRPr lang="zh-CN" altLang="en-US" dirty="0"/>
          </a:p>
          <a:p>
            <a:pPr lvl="0" eaLnBrk="1" hangingPunct="1"/>
            <a:endParaRPr lang="zh-CN" altLang="en-US" dirty="0"/>
          </a:p>
          <a:p>
            <a:pPr lvl="0" eaLnBrk="1" hangingPunct="1"/>
            <a:r>
              <a:rPr lang="zh-CN" altLang="en-US" sz="2800" dirty="0"/>
              <a:t>1、计量标准考核</a:t>
            </a:r>
            <a:r>
              <a:rPr lang="zh-CN" altLang="en-US" sz="2000" dirty="0"/>
              <a:t>-考核合格</a:t>
            </a:r>
            <a:endParaRPr lang="zh-CN" altLang="en-US" sz="2000" dirty="0"/>
          </a:p>
          <a:p>
            <a:pPr lvl="0" eaLnBrk="1" hangingPunct="1"/>
            <a:r>
              <a:rPr lang="zh-CN" altLang="en-US" sz="2000" dirty="0"/>
              <a:t>计量标准的建立、考核（复查）、批准使用、维护、更换、撤销</a:t>
            </a:r>
            <a:endParaRPr lang="zh-CN" altLang="en-US" sz="2000" dirty="0"/>
          </a:p>
          <a:p>
            <a:pPr lvl="0" eaLnBrk="1" hangingPunct="1"/>
            <a:r>
              <a:rPr lang="zh-CN" altLang="en-US" sz="2800" dirty="0"/>
              <a:t>2、强制检定管理</a:t>
            </a:r>
            <a:r>
              <a:rPr lang="zh-CN" altLang="en-US" sz="2000" dirty="0">
                <a:sym typeface="Arial" panose="020B0604020202020204" pitchFamily="34" charset="0"/>
              </a:rPr>
              <a:t>-台帐、计划、实施</a:t>
            </a:r>
            <a:endParaRPr lang="zh-CN" altLang="en-US" sz="2000" dirty="0">
              <a:sym typeface="Arial" panose="020B0604020202020204" pitchFamily="34" charset="0"/>
            </a:endParaRPr>
          </a:p>
          <a:p>
            <a:pPr lvl="0" eaLnBrk="1" hangingPunct="1"/>
            <a:r>
              <a:rPr lang="zh-CN" altLang="en-US" sz="2800" dirty="0"/>
              <a:t>3、依法自主管理</a:t>
            </a:r>
            <a:r>
              <a:rPr lang="zh-CN" altLang="en-US" sz="2000" dirty="0">
                <a:sym typeface="Arial" panose="020B0604020202020204" pitchFamily="34" charset="0"/>
              </a:rPr>
              <a:t>-非强检</a:t>
            </a:r>
            <a:endParaRPr lang="zh-CN" altLang="en-US" sz="2000" dirty="0">
              <a:sym typeface="Arial" panose="020B0604020202020204" pitchFamily="34" charset="0"/>
            </a:endParaRPr>
          </a:p>
        </p:txBody>
      </p:sp>
    </p:spTree>
  </p:cSld>
  <p:clrMapOvr>
    <a:masterClrMapping/>
  </p:clrMapOvr>
  <p:transition>
    <p:wipe dir="u"/>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4130" name="Rectangle 2"/>
          <p:cNvSpPr>
            <a:spLocks noGrp="1"/>
          </p:cNvSpPr>
          <p:nvPr>
            <p:ph type="title"/>
          </p:nvPr>
        </p:nvSpPr>
        <p:spPr>
          <a:xfrm>
            <a:off x="685800" y="152400"/>
            <a:ext cx="7847013" cy="1600200"/>
          </a:xfrm>
        </p:spPr>
        <p:txBody>
          <a:bodyPr vert="horz" wrap="square" anchor="ctr"/>
          <a:p>
            <a:pPr lvl="0" eaLnBrk="1" hangingPunct="1"/>
            <a:r>
              <a:rPr lang="zh-CN" altLang="en-US" sz="2800"/>
              <a:t>第五章 企业计量人员的管理</a:t>
            </a:r>
            <a:endParaRPr lang="zh-CN" altLang="en-US" sz="2800"/>
          </a:p>
        </p:txBody>
      </p:sp>
      <p:sp>
        <p:nvSpPr>
          <p:cNvPr id="304131" name="Rectangle 3"/>
          <p:cNvSpPr>
            <a:spLocks noGrp="1"/>
          </p:cNvSpPr>
          <p:nvPr>
            <p:ph type="body"/>
          </p:nvPr>
        </p:nvSpPr>
        <p:spPr>
          <a:xfrm>
            <a:off x="741363" y="2163763"/>
            <a:ext cx="7694612" cy="3956050"/>
          </a:xfrm>
        </p:spPr>
        <p:txBody>
          <a:bodyPr vert="horz" wrap="square" anchor="t"/>
          <a:p>
            <a:pPr lvl="0" eaLnBrk="1" hangingPunct="1"/>
            <a:r>
              <a:rPr lang="zh-CN" altLang="en-US" dirty="0"/>
              <a:t>第一节   计量人员的分类</a:t>
            </a:r>
            <a:endParaRPr lang="zh-CN" altLang="en-US" dirty="0"/>
          </a:p>
          <a:p>
            <a:pPr lvl="0" eaLnBrk="1" hangingPunct="1"/>
            <a:endParaRPr lang="zh-CN" altLang="en-US" dirty="0"/>
          </a:p>
          <a:p>
            <a:pPr lvl="0" eaLnBrk="1" hangingPunct="1"/>
            <a:r>
              <a:rPr lang="zh-CN" altLang="en-US" dirty="0"/>
              <a:t>第二节  计量人员的管理</a:t>
            </a:r>
            <a:endParaRPr lang="zh-CN" altLang="en-US" dirty="0"/>
          </a:p>
          <a:p>
            <a:pPr lvl="0" eaLnBrk="1" hangingPunct="1"/>
            <a:endParaRPr lang="zh-CN" altLang="en-US" dirty="0"/>
          </a:p>
        </p:txBody>
      </p:sp>
    </p:spTree>
  </p:cSld>
  <p:clrMapOvr>
    <a:masterClrMapping/>
  </p:clrMapOvr>
  <p:transition>
    <p:wipe dir="u"/>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5154" name="Rectangle 2"/>
          <p:cNvSpPr>
            <a:spLocks noGrp="1"/>
          </p:cNvSpPr>
          <p:nvPr>
            <p:ph type="title"/>
          </p:nvPr>
        </p:nvSpPr>
        <p:spPr/>
        <p:txBody>
          <a:bodyPr vert="horz" wrap="square" anchor="ctr"/>
          <a:p>
            <a:pPr lvl="0" eaLnBrk="1" hangingPunct="1"/>
            <a:r>
              <a:rPr lang="zh-CN" altLang="en-US" sz="2800"/>
              <a:t>第一节 计量人员的分类</a:t>
            </a:r>
            <a:endParaRPr lang="zh-CN" altLang="en-US" sz="2800"/>
          </a:p>
        </p:txBody>
      </p:sp>
      <p:sp>
        <p:nvSpPr>
          <p:cNvPr id="305155" name="Rectangle 3"/>
          <p:cNvSpPr>
            <a:spLocks noGrp="1"/>
          </p:cNvSpPr>
          <p:nvPr>
            <p:ph type="body"/>
          </p:nvPr>
        </p:nvSpPr>
        <p:spPr>
          <a:xfrm>
            <a:off x="682625" y="2200275"/>
            <a:ext cx="7693025" cy="3654425"/>
          </a:xfrm>
        </p:spPr>
        <p:txBody>
          <a:bodyPr vert="horz" wrap="square" anchor="t"/>
          <a:p>
            <a:pPr lvl="0" eaLnBrk="1" hangingPunct="1"/>
            <a:r>
              <a:rPr lang="zh-CN" altLang="en-US" dirty="0"/>
              <a:t>1、测量设备检定校准人员</a:t>
            </a:r>
            <a:endParaRPr lang="zh-CN" altLang="en-US" dirty="0"/>
          </a:p>
          <a:p>
            <a:pPr lvl="0" eaLnBrk="1" hangingPunct="1"/>
            <a:r>
              <a:rPr lang="zh-CN" altLang="en-US" dirty="0"/>
              <a:t>2、测量设备调试工、修理人员</a:t>
            </a:r>
            <a:endParaRPr lang="zh-CN" altLang="en-US" dirty="0"/>
          </a:p>
          <a:p>
            <a:pPr lvl="0" eaLnBrk="1" hangingPunct="1"/>
            <a:r>
              <a:rPr lang="zh-CN" altLang="en-US" dirty="0"/>
              <a:t>3、计量技术研究人员</a:t>
            </a:r>
            <a:endParaRPr lang="zh-CN" altLang="en-US" dirty="0"/>
          </a:p>
          <a:p>
            <a:pPr lvl="0" eaLnBrk="1" hangingPunct="1"/>
            <a:r>
              <a:rPr lang="zh-CN" altLang="en-US" dirty="0"/>
              <a:t>4、计量检测人员</a:t>
            </a:r>
            <a:endParaRPr lang="zh-CN" altLang="en-US" dirty="0"/>
          </a:p>
          <a:p>
            <a:pPr lvl="0" eaLnBrk="1" hangingPunct="1"/>
            <a:r>
              <a:rPr lang="zh-CN" altLang="en-US" dirty="0"/>
              <a:t>5、计量管理人员</a:t>
            </a:r>
            <a:endParaRPr lang="zh-CN" altLang="en-US" dirty="0"/>
          </a:p>
        </p:txBody>
      </p:sp>
    </p:spTree>
  </p:cSld>
  <p:clrMapOvr>
    <a:masterClrMapping/>
  </p:clrMapOvr>
  <p:transition>
    <p:wipe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2"/>
          <p:cNvSpPr>
            <a:spLocks noGrp="1"/>
          </p:cNvSpPr>
          <p:nvPr>
            <p:ph type="title"/>
          </p:nvPr>
        </p:nvSpPr>
        <p:spPr>
          <a:xfrm>
            <a:off x="468313" y="188913"/>
            <a:ext cx="8280400" cy="792162"/>
          </a:xfrm>
        </p:spPr>
        <p:txBody>
          <a:bodyPr vert="horz" wrap="square" anchor="ctr"/>
          <a:p>
            <a:pPr lvl="0" eaLnBrk="1" hangingPunct="1"/>
            <a:r>
              <a:rPr lang="zh-CN" altLang="en-US" dirty="0"/>
              <a:t>     第二节 计量名词术语</a:t>
            </a:r>
            <a:endParaRPr lang="zh-CN" altLang="en-US" dirty="0"/>
          </a:p>
        </p:txBody>
      </p:sp>
      <p:sp>
        <p:nvSpPr>
          <p:cNvPr id="14339" name="Rectangle 3"/>
          <p:cNvSpPr>
            <a:spLocks noGrp="1"/>
          </p:cNvSpPr>
          <p:nvPr>
            <p:ph type="body"/>
          </p:nvPr>
        </p:nvSpPr>
        <p:spPr>
          <a:xfrm>
            <a:off x="395288" y="1125538"/>
            <a:ext cx="8748712" cy="4967287"/>
          </a:xfrm>
        </p:spPr>
        <p:txBody>
          <a:bodyPr vert="horz" wrap="square" anchor="t"/>
          <a:p>
            <a:pPr marL="1905" lvl="0" indent="-1905" eaLnBrk="1" hangingPunct="1">
              <a:lnSpc>
                <a:spcPct val="110000"/>
              </a:lnSpc>
            </a:pPr>
            <a:r>
              <a:rPr lang="zh-CN" altLang="en-US" sz="2000" dirty="0">
                <a:sym typeface="+mn-ea"/>
              </a:rPr>
              <a:t>1</a:t>
            </a:r>
            <a:r>
              <a:rPr lang="en-US" altLang="zh-CN" sz="2000" dirty="0">
                <a:sym typeface="+mn-ea"/>
              </a:rPr>
              <a:t>0</a:t>
            </a:r>
            <a:r>
              <a:rPr lang="zh-CN" altLang="en-US" sz="2000" dirty="0">
                <a:sym typeface="+mn-ea"/>
              </a:rPr>
              <a:t>.仲裁检定</a:t>
            </a:r>
            <a:endParaRPr lang="zh-CN" altLang="en-US" sz="2000" dirty="0"/>
          </a:p>
          <a:p>
            <a:pPr marL="1905" lvl="0" indent="-344805" eaLnBrk="1" hangingPunct="1">
              <a:lnSpc>
                <a:spcPct val="110000"/>
              </a:lnSpc>
              <a:buNone/>
            </a:pPr>
            <a:r>
              <a:rPr lang="zh-CN" altLang="en-US" sz="2000" dirty="0">
                <a:sym typeface="+mn-ea"/>
              </a:rPr>
              <a:t>        用计量基准或社会公用计量标准所进行的以裁决为目的计量检定、测试活动。</a:t>
            </a:r>
            <a:endParaRPr lang="zh-CN" altLang="en-US" sz="2000" dirty="0"/>
          </a:p>
          <a:p>
            <a:pPr marL="1905" lvl="0" indent="-344805" eaLnBrk="1" hangingPunct="1">
              <a:lnSpc>
                <a:spcPct val="110000"/>
              </a:lnSpc>
              <a:buNone/>
            </a:pPr>
            <a:endParaRPr lang="zh-CN" altLang="en-US" sz="2000" dirty="0"/>
          </a:p>
          <a:p>
            <a:pPr marL="1905" lvl="0" indent="-1905" eaLnBrk="1" hangingPunct="1">
              <a:lnSpc>
                <a:spcPct val="110000"/>
              </a:lnSpc>
            </a:pPr>
            <a:r>
              <a:rPr lang="zh-CN" altLang="en-US" sz="2000" dirty="0">
                <a:sym typeface="+mn-ea"/>
              </a:rPr>
              <a:t>1</a:t>
            </a:r>
            <a:r>
              <a:rPr lang="en-US" altLang="zh-CN" sz="2000" dirty="0">
                <a:sym typeface="+mn-ea"/>
              </a:rPr>
              <a:t>1</a:t>
            </a:r>
            <a:r>
              <a:rPr lang="zh-CN" altLang="en-US" sz="2000" dirty="0">
                <a:sym typeface="+mn-ea"/>
              </a:rPr>
              <a:t>.计量纠纷</a:t>
            </a:r>
            <a:endParaRPr lang="zh-CN" altLang="en-US" sz="2000" dirty="0"/>
          </a:p>
          <a:p>
            <a:pPr marL="1905" lvl="0" indent="-344805" eaLnBrk="1" hangingPunct="1">
              <a:lnSpc>
                <a:spcPct val="110000"/>
              </a:lnSpc>
              <a:buNone/>
            </a:pPr>
            <a:r>
              <a:rPr lang="zh-CN" altLang="en-US" sz="2000" dirty="0">
                <a:sym typeface="+mn-ea"/>
              </a:rPr>
              <a:t>        因计量器具准确度所引起的纠纷。</a:t>
            </a:r>
            <a:endParaRPr lang="zh-CN" altLang="en-US" sz="2000" dirty="0"/>
          </a:p>
          <a:p>
            <a:pPr marL="1905" lvl="0" indent="-344805" eaLnBrk="1" hangingPunct="1">
              <a:lnSpc>
                <a:spcPct val="110000"/>
              </a:lnSpc>
              <a:buNone/>
            </a:pPr>
            <a:endParaRPr lang="zh-CN" altLang="en-US" sz="2000" dirty="0"/>
          </a:p>
          <a:p>
            <a:pPr marL="1905" lvl="0" indent="-1905" eaLnBrk="1" hangingPunct="1">
              <a:lnSpc>
                <a:spcPct val="120000"/>
              </a:lnSpc>
            </a:pPr>
            <a:endParaRPr lang="zh-CN" altLang="en-US" sz="2000" dirty="0"/>
          </a:p>
        </p:txBody>
      </p:sp>
    </p:spTree>
  </p:cSld>
  <p:clrMapOvr>
    <a:masterClrMapping/>
  </p:clrMapOvr>
  <p:transition>
    <p:wipe dir="u"/>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6178" name="Rectangle 2"/>
          <p:cNvSpPr>
            <a:spLocks noGrp="1"/>
          </p:cNvSpPr>
          <p:nvPr>
            <p:ph type="title"/>
          </p:nvPr>
        </p:nvSpPr>
        <p:spPr>
          <a:xfrm>
            <a:off x="684213" y="0"/>
            <a:ext cx="6870700" cy="1600200"/>
          </a:xfrm>
        </p:spPr>
        <p:txBody>
          <a:bodyPr vert="horz" wrap="square" anchor="ctr"/>
          <a:p>
            <a:pPr lvl="0" eaLnBrk="1" hangingPunct="1"/>
            <a:r>
              <a:rPr lang="zh-CN" altLang="en-US" sz="2800"/>
              <a:t>第二节  计量人员管理</a:t>
            </a:r>
            <a:endParaRPr lang="zh-CN" altLang="en-US" sz="2800"/>
          </a:p>
        </p:txBody>
      </p:sp>
      <p:sp>
        <p:nvSpPr>
          <p:cNvPr id="306179" name="Rectangle 3"/>
          <p:cNvSpPr>
            <a:spLocks noGrp="1"/>
          </p:cNvSpPr>
          <p:nvPr>
            <p:ph type="body"/>
          </p:nvPr>
        </p:nvSpPr>
        <p:spPr>
          <a:xfrm>
            <a:off x="750888" y="1768475"/>
            <a:ext cx="7832725" cy="4273550"/>
          </a:xfrm>
        </p:spPr>
        <p:txBody>
          <a:bodyPr vert="horz" wrap="square" anchor="t"/>
          <a:p>
            <a:pPr lvl="0" eaLnBrk="1" hangingPunct="1">
              <a:lnSpc>
                <a:spcPct val="120000"/>
              </a:lnSpc>
            </a:pPr>
            <a:r>
              <a:rPr lang="zh-CN" altLang="en-US" sz="2000"/>
              <a:t>一、计量人员的配备</a:t>
            </a:r>
            <a:endParaRPr lang="zh-CN" altLang="en-US" sz="2000"/>
          </a:p>
          <a:p>
            <a:pPr lvl="0" eaLnBrk="1" hangingPunct="1">
              <a:lnSpc>
                <a:spcPct val="120000"/>
              </a:lnSpc>
            </a:pPr>
            <a:r>
              <a:rPr lang="zh-CN" altLang="en-US" sz="2000"/>
              <a:t>二、计量人员资格要求</a:t>
            </a:r>
            <a:endParaRPr lang="zh-CN" altLang="en-US" sz="2000"/>
          </a:p>
          <a:p>
            <a:pPr lvl="0" eaLnBrk="1" hangingPunct="1">
              <a:lnSpc>
                <a:spcPct val="120000"/>
              </a:lnSpc>
            </a:pPr>
            <a:r>
              <a:rPr lang="zh-CN" altLang="en-US" sz="2000"/>
              <a:t>计量检定人员</a:t>
            </a:r>
            <a:endParaRPr lang="zh-CN" altLang="en-US" sz="2000"/>
          </a:p>
          <a:p>
            <a:pPr lvl="0" eaLnBrk="1" hangingPunct="1">
              <a:lnSpc>
                <a:spcPct val="120000"/>
              </a:lnSpc>
            </a:pPr>
            <a:r>
              <a:rPr lang="zh-CN" altLang="en-US" sz="2000"/>
              <a:t>按国家计量检定人员管理办法和检定人员考核细则的规定，对计量检定人员能够从事的检定项目进行理论考核与实际操作考试，合格者颁发检定员证，持证方能上岗。检定员证书上标明所能承担的检定项目。</a:t>
            </a:r>
            <a:endParaRPr lang="zh-CN" altLang="en-US" sz="2000"/>
          </a:p>
          <a:p>
            <a:pPr lvl="0" eaLnBrk="1" hangingPunct="1">
              <a:lnSpc>
                <a:spcPct val="120000"/>
              </a:lnSpc>
            </a:pPr>
            <a:r>
              <a:rPr lang="zh-CN" altLang="en-US" sz="2000"/>
              <a:t>校准人员参照检定人员办法取证，证书上标明所能承担的校准项目。</a:t>
            </a:r>
            <a:endParaRPr lang="zh-CN" altLang="en-US" sz="2000"/>
          </a:p>
        </p:txBody>
      </p:sp>
    </p:spTree>
  </p:cSld>
  <p:clrMapOvr>
    <a:masterClrMapping/>
  </p:clrMapOvr>
  <p:transition>
    <p:wipe dir="u"/>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02" name="Rectangle 2"/>
          <p:cNvSpPr>
            <a:spLocks noGrp="1"/>
          </p:cNvSpPr>
          <p:nvPr>
            <p:ph type="title"/>
          </p:nvPr>
        </p:nvSpPr>
        <p:spPr>
          <a:xfrm>
            <a:off x="685800" y="152400"/>
            <a:ext cx="7486650" cy="1189038"/>
          </a:xfrm>
        </p:spPr>
        <p:txBody>
          <a:bodyPr vert="horz" wrap="square" anchor="ctr"/>
          <a:p>
            <a:pPr lvl="0" eaLnBrk="1" hangingPunct="1"/>
            <a:r>
              <a:rPr lang="zh-CN" altLang="en-US" sz="2800"/>
              <a:t>第二节   计量人员的管理</a:t>
            </a:r>
            <a:endParaRPr lang="zh-CN" altLang="en-US" sz="2800"/>
          </a:p>
        </p:txBody>
      </p:sp>
      <p:sp>
        <p:nvSpPr>
          <p:cNvPr id="307203" name="Rectangle 3"/>
          <p:cNvSpPr>
            <a:spLocks noGrp="1"/>
          </p:cNvSpPr>
          <p:nvPr>
            <p:ph type="body"/>
          </p:nvPr>
        </p:nvSpPr>
        <p:spPr>
          <a:xfrm>
            <a:off x="750888" y="1841500"/>
            <a:ext cx="7699375" cy="4156075"/>
          </a:xfrm>
        </p:spPr>
        <p:txBody>
          <a:bodyPr vert="horz" wrap="square" anchor="t"/>
          <a:p>
            <a:pPr lvl="0" eaLnBrk="1" hangingPunct="1"/>
            <a:r>
              <a:rPr lang="zh-CN" altLang="en-US" dirty="0"/>
              <a:t>三、计量人员知识培训</a:t>
            </a:r>
            <a:endParaRPr lang="zh-CN" altLang="en-US" dirty="0"/>
          </a:p>
          <a:p>
            <a:pPr lvl="0" eaLnBrk="1" hangingPunct="1"/>
            <a:r>
              <a:rPr lang="zh-CN" altLang="en-US" dirty="0"/>
              <a:t>1、计量法律法规知识、企业计量管理制度</a:t>
            </a:r>
            <a:endParaRPr lang="zh-CN" altLang="en-US" dirty="0"/>
          </a:p>
          <a:p>
            <a:pPr lvl="0" eaLnBrk="1" hangingPunct="1"/>
            <a:r>
              <a:rPr lang="zh-CN" altLang="en-US" dirty="0"/>
              <a:t>2、计量基础知识</a:t>
            </a:r>
            <a:r>
              <a:rPr lang="zh-CN" altLang="en-US" sz="2000" dirty="0"/>
              <a:t>（如：误差理论）</a:t>
            </a:r>
            <a:endParaRPr lang="zh-CN" altLang="en-US" sz="2000" dirty="0"/>
          </a:p>
          <a:p>
            <a:pPr lvl="0" eaLnBrk="1" hangingPunct="1"/>
            <a:r>
              <a:rPr lang="zh-CN" altLang="en-US" dirty="0"/>
              <a:t>3、测量设备的配备和管理知识</a:t>
            </a:r>
            <a:endParaRPr lang="zh-CN" altLang="en-US" dirty="0"/>
          </a:p>
          <a:p>
            <a:pPr lvl="0" eaLnBrk="1" hangingPunct="1"/>
            <a:r>
              <a:rPr lang="zh-CN" altLang="en-US" dirty="0"/>
              <a:t>4、专业知识理论培训及实际操作培训</a:t>
            </a:r>
            <a:endParaRPr lang="zh-CN" altLang="en-US" dirty="0"/>
          </a:p>
          <a:p>
            <a:pPr lvl="0" eaLnBrk="1" hangingPunct="1"/>
            <a:r>
              <a:rPr lang="zh-CN" altLang="en-US" dirty="0"/>
              <a:t>5、注册计量师制度</a:t>
            </a:r>
            <a:r>
              <a:rPr lang="zh-CN" altLang="en-US" sz="2000" dirty="0"/>
              <a:t>-执业资格</a:t>
            </a:r>
            <a:endParaRPr lang="zh-CN" altLang="en-US" sz="2000" dirty="0"/>
          </a:p>
          <a:p>
            <a:pPr lvl="0" eaLnBrk="1" hangingPunct="1"/>
            <a:endParaRPr lang="zh-CN" altLang="en-US" dirty="0"/>
          </a:p>
        </p:txBody>
      </p:sp>
    </p:spTree>
  </p:cSld>
  <p:clrMapOvr>
    <a:masterClrMapping/>
  </p:clrMapOvr>
  <p:transition>
    <p:wipe dir="u"/>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8226" name="Rectangle 2"/>
          <p:cNvSpPr>
            <a:spLocks noGrp="1"/>
          </p:cNvSpPr>
          <p:nvPr>
            <p:ph type="title"/>
          </p:nvPr>
        </p:nvSpPr>
        <p:spPr/>
        <p:txBody>
          <a:bodyPr vert="horz" wrap="square" anchor="ctr"/>
          <a:p>
            <a:pPr lvl="0" eaLnBrk="1" hangingPunct="1"/>
            <a:r>
              <a:rPr lang="zh-CN" altLang="en-US" sz="2800"/>
              <a:t>第六章  测量过程的实现</a:t>
            </a:r>
            <a:endParaRPr lang="zh-CN" altLang="en-US" sz="2800"/>
          </a:p>
        </p:txBody>
      </p:sp>
      <p:sp>
        <p:nvSpPr>
          <p:cNvPr id="308227" name="Rectangle 3"/>
          <p:cNvSpPr>
            <a:spLocks noGrp="1"/>
          </p:cNvSpPr>
          <p:nvPr>
            <p:ph type="body"/>
          </p:nvPr>
        </p:nvSpPr>
        <p:spPr>
          <a:xfrm>
            <a:off x="750888" y="2416175"/>
            <a:ext cx="7699375" cy="3651250"/>
          </a:xfrm>
        </p:spPr>
        <p:txBody>
          <a:bodyPr vert="horz" wrap="square" anchor="t"/>
          <a:p>
            <a:pPr lvl="0" eaLnBrk="1" hangingPunct="1">
              <a:lnSpc>
                <a:spcPct val="120000"/>
              </a:lnSpc>
            </a:pPr>
            <a:r>
              <a:rPr lang="zh-CN" altLang="en-US"/>
              <a:t>第一节 测量过程的相关概念</a:t>
            </a:r>
            <a:endParaRPr lang="zh-CN" altLang="en-US" sz="1800"/>
          </a:p>
          <a:p>
            <a:pPr lvl="0" eaLnBrk="1" hangingPunct="1">
              <a:lnSpc>
                <a:spcPct val="120000"/>
              </a:lnSpc>
            </a:pPr>
            <a:r>
              <a:rPr lang="zh-CN" altLang="en-US"/>
              <a:t>第二节 测量过程的识别和策划</a:t>
            </a:r>
            <a:endParaRPr lang="zh-CN" altLang="en-US"/>
          </a:p>
          <a:p>
            <a:pPr lvl="0" eaLnBrk="1" hangingPunct="1">
              <a:lnSpc>
                <a:spcPct val="120000"/>
              </a:lnSpc>
            </a:pPr>
            <a:r>
              <a:rPr lang="zh-CN" altLang="en-US"/>
              <a:t>第三节 测量过程的设计</a:t>
            </a:r>
            <a:endParaRPr lang="zh-CN" altLang="en-US"/>
          </a:p>
          <a:p>
            <a:pPr lvl="0" eaLnBrk="1" hangingPunct="1">
              <a:lnSpc>
                <a:spcPct val="120000"/>
              </a:lnSpc>
            </a:pPr>
            <a:r>
              <a:rPr lang="zh-CN" altLang="en-US"/>
              <a:t>第四节 测量过程的实施</a:t>
            </a:r>
            <a:endParaRPr lang="zh-CN" altLang="en-US"/>
          </a:p>
          <a:p>
            <a:pPr lvl="0" eaLnBrk="1" hangingPunct="1">
              <a:lnSpc>
                <a:spcPct val="120000"/>
              </a:lnSpc>
            </a:pPr>
            <a:r>
              <a:rPr lang="zh-CN" altLang="en-US"/>
              <a:t>第五节 测量过程的控制</a:t>
            </a:r>
            <a:endParaRPr lang="zh-CN" altLang="en-US"/>
          </a:p>
        </p:txBody>
      </p:sp>
    </p:spTree>
  </p:cSld>
  <p:clrMapOvr>
    <a:masterClrMapping/>
  </p:clrMapOvr>
  <p:transition>
    <p:wipe dir="u"/>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9250" name="Rectangle 2"/>
          <p:cNvSpPr>
            <a:spLocks noGrp="1"/>
          </p:cNvSpPr>
          <p:nvPr>
            <p:ph type="title"/>
          </p:nvPr>
        </p:nvSpPr>
        <p:spPr>
          <a:xfrm>
            <a:off x="685800" y="152400"/>
            <a:ext cx="7415213" cy="1600200"/>
          </a:xfrm>
        </p:spPr>
        <p:txBody>
          <a:bodyPr vert="horz" wrap="square" anchor="ctr"/>
          <a:p>
            <a:pPr lvl="0" eaLnBrk="1" hangingPunct="1"/>
            <a:r>
              <a:rPr lang="zh-CN" altLang="en-US" sz="2800"/>
              <a:t>第一节 测量过程的相关概念</a:t>
            </a:r>
            <a:endParaRPr lang="zh-CN" altLang="en-US" sz="2800"/>
          </a:p>
        </p:txBody>
      </p:sp>
      <p:sp>
        <p:nvSpPr>
          <p:cNvPr id="309251" name="Rectangle 3"/>
          <p:cNvSpPr>
            <a:spLocks noGrp="1"/>
          </p:cNvSpPr>
          <p:nvPr>
            <p:ph type="body"/>
          </p:nvPr>
        </p:nvSpPr>
        <p:spPr>
          <a:xfrm>
            <a:off x="825500" y="2200275"/>
            <a:ext cx="7693025" cy="3654425"/>
          </a:xfrm>
        </p:spPr>
        <p:txBody>
          <a:bodyPr vert="horz" wrap="square" anchor="t"/>
          <a:p>
            <a:pPr lvl="0" eaLnBrk="1" hangingPunct="1"/>
            <a:r>
              <a:rPr lang="zh-CN" altLang="en-US" dirty="0"/>
              <a:t>一、测量与测量过程</a:t>
            </a:r>
            <a:endParaRPr lang="zh-CN" altLang="en-US" dirty="0"/>
          </a:p>
          <a:p>
            <a:pPr lvl="0" eaLnBrk="1" hangingPunct="1">
              <a:buNone/>
            </a:pPr>
            <a:r>
              <a:rPr lang="zh-CN" altLang="en-US" sz="2000" dirty="0"/>
              <a:t>             测量过程包括过程的识别、策划、设计、实施和控制</a:t>
            </a:r>
            <a:endParaRPr lang="zh-CN" altLang="en-US" sz="2000" dirty="0"/>
          </a:p>
          <a:p>
            <a:pPr lvl="0" eaLnBrk="1" hangingPunct="1"/>
            <a:r>
              <a:rPr lang="zh-CN" altLang="en-US" dirty="0"/>
              <a:t>二、过程与过程方法</a:t>
            </a:r>
            <a:endParaRPr lang="zh-CN" altLang="en-US" dirty="0"/>
          </a:p>
          <a:p>
            <a:pPr lvl="0" eaLnBrk="1" hangingPunct="1"/>
            <a:r>
              <a:rPr lang="zh-CN" altLang="en-US" dirty="0"/>
              <a:t>三、测量与计量</a:t>
            </a:r>
            <a:endParaRPr lang="zh-CN" altLang="en-US" dirty="0"/>
          </a:p>
          <a:p>
            <a:pPr lvl="0" eaLnBrk="1" hangingPunct="1"/>
            <a:r>
              <a:rPr lang="zh-CN" altLang="en-US" dirty="0"/>
              <a:t>四、量值 </a:t>
            </a:r>
            <a:endParaRPr lang="zh-CN" altLang="en-US" dirty="0"/>
          </a:p>
          <a:p>
            <a:pPr lvl="0" eaLnBrk="1" hangingPunct="1"/>
            <a:r>
              <a:rPr lang="zh-CN" altLang="en-US" dirty="0"/>
              <a:t>五、测量和监视</a:t>
            </a:r>
            <a:endParaRPr lang="zh-CN" altLang="en-US" dirty="0"/>
          </a:p>
          <a:p>
            <a:pPr lvl="0" eaLnBrk="1" hangingPunct="1"/>
            <a:r>
              <a:rPr lang="zh-CN" altLang="en-US" dirty="0"/>
              <a:t>六、测量过程</a:t>
            </a:r>
            <a:endParaRPr lang="zh-CN" altLang="en-US" dirty="0"/>
          </a:p>
          <a:p>
            <a:pPr lvl="0" eaLnBrk="1" hangingPunct="1"/>
            <a:endParaRPr lang="zh-CN" altLang="en-US" dirty="0"/>
          </a:p>
        </p:txBody>
      </p:sp>
    </p:spTree>
  </p:cSld>
  <p:clrMapOvr>
    <a:masterClrMapping/>
  </p:clrMapOvr>
  <p:transition>
    <p:wipe dir="u"/>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0274" name="Rectangle 2"/>
          <p:cNvSpPr>
            <a:spLocks noGrp="1"/>
          </p:cNvSpPr>
          <p:nvPr>
            <p:ph type="title"/>
          </p:nvPr>
        </p:nvSpPr>
        <p:spPr>
          <a:xfrm>
            <a:off x="323850" y="0"/>
            <a:ext cx="7918450" cy="1600200"/>
          </a:xfrm>
        </p:spPr>
        <p:txBody>
          <a:bodyPr vert="horz" wrap="square" anchor="ctr"/>
          <a:p>
            <a:pPr lvl="0" eaLnBrk="1" hangingPunct="1"/>
            <a:r>
              <a:rPr lang="zh-CN" altLang="en-US" sz="2800"/>
              <a:t>第二节 测量过程的识别和策划</a:t>
            </a:r>
            <a:endParaRPr lang="zh-CN" altLang="en-US" sz="2800"/>
          </a:p>
        </p:txBody>
      </p:sp>
      <p:sp>
        <p:nvSpPr>
          <p:cNvPr id="310275" name="Rectangle 3"/>
          <p:cNvSpPr>
            <a:spLocks noGrp="1"/>
          </p:cNvSpPr>
          <p:nvPr>
            <p:ph type="body"/>
          </p:nvPr>
        </p:nvSpPr>
        <p:spPr>
          <a:xfrm>
            <a:off x="750888" y="1985963"/>
            <a:ext cx="7699375" cy="3649662"/>
          </a:xfrm>
        </p:spPr>
        <p:txBody>
          <a:bodyPr vert="horz" wrap="square" anchor="t"/>
          <a:p>
            <a:pPr lvl="0" eaLnBrk="1" hangingPunct="1"/>
            <a:r>
              <a:rPr lang="zh-CN" altLang="en-US" dirty="0"/>
              <a:t>一、测量过程的识别</a:t>
            </a:r>
            <a:endParaRPr lang="zh-CN" altLang="en-US" dirty="0"/>
          </a:p>
          <a:p>
            <a:pPr lvl="0" eaLnBrk="1" hangingPunct="1"/>
            <a:r>
              <a:rPr lang="zh-CN" altLang="en-US" dirty="0"/>
              <a:t>1、识别现有过程及作用</a:t>
            </a:r>
            <a:endParaRPr lang="zh-CN" altLang="en-US" dirty="0"/>
          </a:p>
          <a:p>
            <a:pPr lvl="0" eaLnBrk="1" hangingPunct="1">
              <a:buNone/>
            </a:pPr>
            <a:r>
              <a:rPr lang="zh-CN" altLang="en-US" dirty="0"/>
              <a:t>     </a:t>
            </a:r>
            <a:r>
              <a:rPr lang="zh-CN" altLang="en-US" sz="1800" dirty="0"/>
              <a:t>输入、输出、资源、顺序、责权利、衔接、影响因素、特性、如何控制</a:t>
            </a:r>
            <a:endParaRPr lang="zh-CN" altLang="en-US" sz="1800" dirty="0"/>
          </a:p>
          <a:p>
            <a:pPr lvl="0" eaLnBrk="1" hangingPunct="1"/>
            <a:r>
              <a:rPr lang="zh-CN" altLang="en-US" dirty="0"/>
              <a:t>2、过程分析</a:t>
            </a:r>
            <a:endParaRPr lang="zh-CN" altLang="en-US" dirty="0"/>
          </a:p>
          <a:p>
            <a:pPr lvl="0" eaLnBrk="1" hangingPunct="1">
              <a:buNone/>
            </a:pPr>
            <a:r>
              <a:rPr lang="zh-CN" altLang="en-US" sz="2000" dirty="0"/>
              <a:t>     客户要求、目标、架构、能力、效率、风险、利益、有效性、文件适应性、合理、可操作性、资源信息保证</a:t>
            </a:r>
            <a:endParaRPr lang="zh-CN" altLang="en-US" sz="2000" dirty="0"/>
          </a:p>
          <a:p>
            <a:pPr lvl="0" eaLnBrk="1" hangingPunct="1"/>
            <a:r>
              <a:rPr lang="zh-CN" altLang="en-US" dirty="0"/>
              <a:t>3、过程的确定</a:t>
            </a:r>
            <a:endParaRPr lang="zh-CN" altLang="en-US" dirty="0"/>
          </a:p>
          <a:p>
            <a:pPr lvl="0" eaLnBrk="1" hangingPunct="1"/>
            <a:r>
              <a:rPr lang="zh-CN" altLang="en-US" dirty="0"/>
              <a:t>4、过程的确认</a:t>
            </a:r>
            <a:endParaRPr lang="zh-CN" altLang="en-US" dirty="0"/>
          </a:p>
        </p:txBody>
      </p:sp>
    </p:spTree>
  </p:cSld>
  <p:clrMapOvr>
    <a:masterClrMapping/>
  </p:clrMapOvr>
  <p:transition>
    <p:wipe dir="u"/>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1298" name="Rectangle 2"/>
          <p:cNvSpPr>
            <a:spLocks noGrp="1"/>
          </p:cNvSpPr>
          <p:nvPr>
            <p:ph type="title"/>
          </p:nvPr>
        </p:nvSpPr>
        <p:spPr>
          <a:xfrm>
            <a:off x="685800" y="152400"/>
            <a:ext cx="7702550" cy="1116013"/>
          </a:xfrm>
        </p:spPr>
        <p:txBody>
          <a:bodyPr vert="horz" wrap="square" anchor="ctr"/>
          <a:p>
            <a:pPr lvl="0" eaLnBrk="1" hangingPunct="1"/>
            <a:r>
              <a:rPr lang="zh-CN" altLang="en-US" sz="2800"/>
              <a:t>第二节 测量过程的识别和策划</a:t>
            </a:r>
            <a:endParaRPr lang="zh-CN" altLang="en-US" sz="2800"/>
          </a:p>
        </p:txBody>
      </p:sp>
      <p:sp>
        <p:nvSpPr>
          <p:cNvPr id="311299" name="Rectangle 3"/>
          <p:cNvSpPr>
            <a:spLocks noGrp="1"/>
          </p:cNvSpPr>
          <p:nvPr>
            <p:ph type="body"/>
          </p:nvPr>
        </p:nvSpPr>
        <p:spPr>
          <a:xfrm>
            <a:off x="755650" y="1412875"/>
            <a:ext cx="8062913" cy="4895850"/>
          </a:xfrm>
        </p:spPr>
        <p:txBody>
          <a:bodyPr vert="horz" wrap="square" anchor="t"/>
          <a:p>
            <a:pPr lvl="0" eaLnBrk="1" hangingPunct="1">
              <a:lnSpc>
                <a:spcPct val="120000"/>
              </a:lnSpc>
            </a:pPr>
            <a:r>
              <a:rPr lang="zh-CN" altLang="en-US" dirty="0"/>
              <a:t>二、测量过程的策划</a:t>
            </a:r>
            <a:endParaRPr lang="zh-CN" altLang="en-US" dirty="0"/>
          </a:p>
          <a:p>
            <a:pPr lvl="0" eaLnBrk="1" hangingPunct="1">
              <a:lnSpc>
                <a:spcPct val="120000"/>
              </a:lnSpc>
            </a:pPr>
            <a:r>
              <a:rPr lang="zh-CN" altLang="en-US" dirty="0"/>
              <a:t>1、测量过程策划的活动要求</a:t>
            </a:r>
            <a:endParaRPr lang="zh-CN" altLang="en-US" dirty="0"/>
          </a:p>
          <a:p>
            <a:pPr lvl="0" eaLnBrk="1" hangingPunct="1">
              <a:lnSpc>
                <a:spcPct val="120000"/>
              </a:lnSpc>
            </a:pPr>
            <a:r>
              <a:rPr lang="zh-CN" altLang="en-US" dirty="0"/>
              <a:t>（1）确定测量过程的组成阶段</a:t>
            </a:r>
            <a:endParaRPr lang="zh-CN" altLang="en-US" dirty="0"/>
          </a:p>
          <a:p>
            <a:pPr lvl="0" eaLnBrk="1" hangingPunct="1">
              <a:lnSpc>
                <a:spcPct val="120000"/>
              </a:lnSpc>
              <a:buNone/>
            </a:pPr>
            <a:r>
              <a:rPr lang="zh-CN" altLang="en-US" sz="2000" dirty="0"/>
              <a:t>       测量过程策划包括设计、确认、实施和控制几个阶段。</a:t>
            </a:r>
            <a:endParaRPr lang="zh-CN" altLang="en-US" sz="2000" dirty="0"/>
          </a:p>
          <a:p>
            <a:pPr lvl="0" eaLnBrk="1" hangingPunct="1">
              <a:lnSpc>
                <a:spcPct val="120000"/>
              </a:lnSpc>
            </a:pPr>
            <a:r>
              <a:rPr lang="zh-CN" altLang="en-US" dirty="0"/>
              <a:t>（2）确定测量过程的组织管理</a:t>
            </a:r>
            <a:endParaRPr lang="zh-CN" altLang="en-US" dirty="0"/>
          </a:p>
          <a:p>
            <a:pPr lvl="0" eaLnBrk="1" hangingPunct="1">
              <a:lnSpc>
                <a:spcPct val="120000"/>
              </a:lnSpc>
            </a:pPr>
            <a:r>
              <a:rPr lang="zh-CN" altLang="en-US" dirty="0"/>
              <a:t>（3）确定测量过程的技术要求</a:t>
            </a:r>
            <a:endParaRPr lang="zh-CN" altLang="en-US" dirty="0"/>
          </a:p>
          <a:p>
            <a:pPr lvl="0" eaLnBrk="1" hangingPunct="1">
              <a:lnSpc>
                <a:spcPct val="120000"/>
              </a:lnSpc>
            </a:pPr>
            <a:r>
              <a:rPr lang="zh-CN" altLang="en-US" dirty="0"/>
              <a:t>（4）确定纳入体系管理的测量过程控制程度</a:t>
            </a:r>
            <a:endParaRPr lang="zh-CN" altLang="en-US" dirty="0"/>
          </a:p>
        </p:txBody>
      </p:sp>
    </p:spTree>
  </p:cSld>
  <p:clrMapOvr>
    <a:masterClrMapping/>
  </p:clrMapOvr>
  <p:transition>
    <p:wipe dir="u"/>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2322" name="Rectangle 2"/>
          <p:cNvSpPr>
            <a:spLocks noGrp="1"/>
          </p:cNvSpPr>
          <p:nvPr>
            <p:ph type="title"/>
          </p:nvPr>
        </p:nvSpPr>
        <p:spPr>
          <a:xfrm>
            <a:off x="457200" y="274638"/>
            <a:ext cx="8229600" cy="741362"/>
          </a:xfrm>
        </p:spPr>
        <p:txBody>
          <a:bodyPr vert="horz" wrap="square" anchor="ctr"/>
          <a:p>
            <a:pPr lvl="0" eaLnBrk="1" hangingPunct="1"/>
            <a:r>
              <a:rPr lang="zh-CN" altLang="en-US" sz="2800"/>
              <a:t>第二节 测量过程的识别和策划</a:t>
            </a:r>
            <a:endParaRPr lang="zh-CN" altLang="en-US" sz="2800"/>
          </a:p>
        </p:txBody>
      </p:sp>
      <p:sp>
        <p:nvSpPr>
          <p:cNvPr id="312323" name="Rectangle 3"/>
          <p:cNvSpPr>
            <a:spLocks noGrp="1"/>
          </p:cNvSpPr>
          <p:nvPr>
            <p:ph type="body"/>
          </p:nvPr>
        </p:nvSpPr>
        <p:spPr/>
        <p:txBody>
          <a:bodyPr vert="horz" wrap="square" anchor="t"/>
          <a:p>
            <a:pPr lvl="0" eaLnBrk="1" hangingPunct="1"/>
            <a:r>
              <a:rPr lang="zh-CN" altLang="en-US" dirty="0"/>
              <a:t>2、测量过程策划的实施要点</a:t>
            </a:r>
            <a:endParaRPr lang="zh-CN" altLang="en-US" dirty="0"/>
          </a:p>
          <a:p>
            <a:pPr lvl="0" eaLnBrk="1" hangingPunct="1">
              <a:buNone/>
            </a:pPr>
            <a:r>
              <a:rPr lang="zh-CN" altLang="en-US" dirty="0"/>
              <a:t>          </a:t>
            </a:r>
            <a:r>
              <a:rPr lang="zh-CN" altLang="en-US" sz="2000" dirty="0"/>
              <a:t>活动计划、活动方法、责任部门</a:t>
            </a:r>
            <a:endParaRPr lang="zh-CN" altLang="en-US" sz="2000" dirty="0"/>
          </a:p>
          <a:p>
            <a:pPr lvl="0" eaLnBrk="1" hangingPunct="1"/>
            <a:r>
              <a:rPr lang="zh-CN" altLang="en-US" dirty="0"/>
              <a:t>3、测量过程策划的范围</a:t>
            </a:r>
            <a:endParaRPr lang="zh-CN" altLang="en-US" dirty="0"/>
          </a:p>
          <a:p>
            <a:pPr lvl="0" eaLnBrk="1" hangingPunct="1"/>
            <a:r>
              <a:rPr lang="zh-CN" altLang="en-US" dirty="0"/>
              <a:t>（1）制定采用过程管理的有关程序文件</a:t>
            </a:r>
            <a:endParaRPr lang="zh-CN" altLang="en-US" dirty="0"/>
          </a:p>
          <a:p>
            <a:pPr lvl="0" eaLnBrk="1" hangingPunct="1"/>
            <a:r>
              <a:rPr lang="zh-CN" altLang="en-US" dirty="0"/>
              <a:t>（2）设计采用过程管理的工作记录</a:t>
            </a:r>
            <a:endParaRPr lang="zh-CN" altLang="en-US" dirty="0"/>
          </a:p>
          <a:p>
            <a:pPr lvl="0" eaLnBrk="1" hangingPunct="1">
              <a:buNone/>
            </a:pPr>
            <a:r>
              <a:rPr lang="zh-CN" altLang="en-US" dirty="0"/>
              <a:t>              </a:t>
            </a:r>
            <a:r>
              <a:rPr lang="zh-CN" altLang="en-US" sz="2000" dirty="0"/>
              <a:t>包含信息全、要求明确</a:t>
            </a:r>
            <a:endParaRPr lang="zh-CN" altLang="en-US" sz="2000" dirty="0"/>
          </a:p>
          <a:p>
            <a:pPr lvl="0" eaLnBrk="1" hangingPunct="1"/>
            <a:endParaRPr lang="zh-CN" altLang="en-US" dirty="0"/>
          </a:p>
          <a:p>
            <a:pPr lvl="0" eaLnBrk="1" hangingPunct="1"/>
            <a:r>
              <a:rPr lang="zh-CN" altLang="en-US" dirty="0"/>
              <a:t>三、考虑影响测量过程的影响量</a:t>
            </a:r>
            <a:endParaRPr lang="zh-CN" altLang="en-US" dirty="0"/>
          </a:p>
          <a:p>
            <a:pPr lvl="0" eaLnBrk="1" hangingPunct="1">
              <a:buNone/>
            </a:pPr>
            <a:r>
              <a:rPr lang="zh-CN" altLang="en-US" sz="2000" dirty="0"/>
              <a:t>          人、机、料、法、环、溯、抽样、处置</a:t>
            </a:r>
            <a:endParaRPr lang="zh-CN" altLang="en-US" sz="2000" dirty="0"/>
          </a:p>
        </p:txBody>
      </p:sp>
    </p:spTree>
  </p:cSld>
  <p:clrMapOvr>
    <a:masterClrMapping/>
  </p:clrMapOvr>
  <p:transition>
    <p:wipe dir="u"/>
  </p:transition>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3346" name="Rectangle 2"/>
          <p:cNvSpPr>
            <a:spLocks noGrp="1"/>
          </p:cNvSpPr>
          <p:nvPr>
            <p:ph type="title"/>
          </p:nvPr>
        </p:nvSpPr>
        <p:spPr>
          <a:xfrm>
            <a:off x="457200" y="274638"/>
            <a:ext cx="8229600" cy="690562"/>
          </a:xfrm>
        </p:spPr>
        <p:txBody>
          <a:bodyPr vert="horz" wrap="square" anchor="ctr"/>
          <a:p>
            <a:pPr lvl="0" eaLnBrk="1" hangingPunct="1"/>
            <a:r>
              <a:rPr lang="zh-CN" altLang="en-US" sz="2800"/>
              <a:t>第三节 测量过程的设计</a:t>
            </a:r>
            <a:endParaRPr lang="zh-CN" altLang="en-US" sz="2800"/>
          </a:p>
        </p:txBody>
      </p:sp>
      <p:sp>
        <p:nvSpPr>
          <p:cNvPr id="313347" name="Rectangle 3"/>
          <p:cNvSpPr>
            <a:spLocks noGrp="1"/>
          </p:cNvSpPr>
          <p:nvPr>
            <p:ph type="body"/>
          </p:nvPr>
        </p:nvSpPr>
        <p:spPr>
          <a:xfrm>
            <a:off x="685800" y="1412875"/>
            <a:ext cx="7696200" cy="4752975"/>
          </a:xfrm>
        </p:spPr>
        <p:txBody>
          <a:bodyPr vert="horz" wrap="square" anchor="t"/>
          <a:p>
            <a:pPr lvl="0" eaLnBrk="1" hangingPunct="1">
              <a:lnSpc>
                <a:spcPct val="120000"/>
              </a:lnSpc>
            </a:pPr>
            <a:r>
              <a:rPr lang="zh-CN" altLang="en-US" dirty="0"/>
              <a:t>一、测量过程设计的要求和步骤</a:t>
            </a:r>
            <a:endParaRPr lang="zh-CN" altLang="en-US" dirty="0"/>
          </a:p>
          <a:p>
            <a:pPr lvl="0" eaLnBrk="1" hangingPunct="1">
              <a:lnSpc>
                <a:spcPct val="120000"/>
              </a:lnSpc>
            </a:pPr>
            <a:r>
              <a:rPr lang="zh-CN" altLang="en-US" dirty="0"/>
              <a:t>二、确定测量过程的要求识别</a:t>
            </a:r>
            <a:endParaRPr lang="zh-CN" altLang="en-US" dirty="0"/>
          </a:p>
          <a:p>
            <a:pPr lvl="0" eaLnBrk="1" hangingPunct="1">
              <a:lnSpc>
                <a:spcPct val="120000"/>
              </a:lnSpc>
            </a:pPr>
            <a:r>
              <a:rPr lang="zh-CN" altLang="en-US" dirty="0"/>
              <a:t>1、识别顾客要求</a:t>
            </a:r>
            <a:endParaRPr lang="zh-CN" altLang="en-US" dirty="0"/>
          </a:p>
          <a:p>
            <a:pPr lvl="0" eaLnBrk="1" hangingPunct="1">
              <a:lnSpc>
                <a:spcPct val="120000"/>
              </a:lnSpc>
            </a:pPr>
            <a:r>
              <a:rPr lang="zh-CN" altLang="en-US" dirty="0"/>
              <a:t>2、识别组织要求</a:t>
            </a:r>
            <a:endParaRPr lang="zh-CN" altLang="en-US" dirty="0"/>
          </a:p>
          <a:p>
            <a:pPr lvl="0" eaLnBrk="1" hangingPunct="1">
              <a:lnSpc>
                <a:spcPct val="120000"/>
              </a:lnSpc>
            </a:pPr>
            <a:r>
              <a:rPr lang="zh-CN" altLang="en-US" dirty="0"/>
              <a:t>3、识别法律法规要求</a:t>
            </a:r>
            <a:endParaRPr lang="zh-CN" altLang="en-US" dirty="0"/>
          </a:p>
          <a:p>
            <a:pPr lvl="0" eaLnBrk="1" hangingPunct="1">
              <a:lnSpc>
                <a:spcPct val="120000"/>
              </a:lnSpc>
            </a:pPr>
            <a:r>
              <a:rPr lang="zh-CN" altLang="en-US" dirty="0"/>
              <a:t>三、将识别的要求转化为计量要求</a:t>
            </a:r>
            <a:endParaRPr lang="zh-CN" altLang="en-US" dirty="0"/>
          </a:p>
          <a:p>
            <a:pPr lvl="0" eaLnBrk="1" hangingPunct="1">
              <a:lnSpc>
                <a:spcPct val="120000"/>
              </a:lnSpc>
            </a:pPr>
            <a:r>
              <a:rPr lang="zh-CN" altLang="en-US" dirty="0"/>
              <a:t>1、计量要求与产品要求不同</a:t>
            </a:r>
            <a:r>
              <a:rPr lang="zh-CN" altLang="en-US" sz="2000" dirty="0"/>
              <a:t>（导出计量要求）</a:t>
            </a:r>
            <a:endParaRPr lang="zh-CN" altLang="en-US" sz="2000" dirty="0"/>
          </a:p>
          <a:p>
            <a:pPr lvl="0" eaLnBrk="1" hangingPunct="1">
              <a:lnSpc>
                <a:spcPct val="120000"/>
              </a:lnSpc>
            </a:pPr>
            <a:r>
              <a:rPr lang="zh-CN" altLang="en-US" dirty="0"/>
              <a:t>2、计量要求是为了准确获得、表述和评定产品特性值进行的测量要求</a:t>
            </a:r>
            <a:endParaRPr lang="zh-CN" altLang="en-US" dirty="0"/>
          </a:p>
        </p:txBody>
      </p:sp>
    </p:spTree>
  </p:cSld>
  <p:clrMapOvr>
    <a:masterClrMapping/>
  </p:clrMapOvr>
  <p:transition>
    <p:wipe dir="u"/>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4370" name="Rectangle 2"/>
          <p:cNvSpPr>
            <a:spLocks noGrp="1"/>
          </p:cNvSpPr>
          <p:nvPr>
            <p:ph type="title"/>
          </p:nvPr>
        </p:nvSpPr>
        <p:spPr>
          <a:xfrm>
            <a:off x="457200" y="274638"/>
            <a:ext cx="8229600" cy="741362"/>
          </a:xfrm>
        </p:spPr>
        <p:txBody>
          <a:bodyPr vert="horz" wrap="square" anchor="ctr"/>
          <a:p>
            <a:pPr lvl="0" eaLnBrk="1" hangingPunct="1"/>
            <a:r>
              <a:rPr lang="zh-CN" altLang="en-US" sz="2800"/>
              <a:t>第三节 测量过程的设计</a:t>
            </a:r>
            <a:endParaRPr lang="zh-CN" altLang="en-US" sz="2800"/>
          </a:p>
        </p:txBody>
      </p:sp>
      <p:sp>
        <p:nvSpPr>
          <p:cNvPr id="314371" name="Rectangle 3"/>
          <p:cNvSpPr>
            <a:spLocks noGrp="1"/>
          </p:cNvSpPr>
          <p:nvPr>
            <p:ph type="body"/>
          </p:nvPr>
        </p:nvSpPr>
        <p:spPr/>
        <p:txBody>
          <a:bodyPr vert="horz" wrap="square" anchor="t"/>
          <a:p>
            <a:pPr lvl="0" eaLnBrk="1" hangingPunct="1"/>
            <a:r>
              <a:rPr lang="zh-CN" altLang="en-US" dirty="0"/>
              <a:t>四、设计测量过程</a:t>
            </a:r>
            <a:endParaRPr lang="zh-CN" altLang="en-US" dirty="0"/>
          </a:p>
          <a:p>
            <a:pPr lvl="0" eaLnBrk="1" hangingPunct="1"/>
            <a:r>
              <a:rPr lang="zh-CN" altLang="en-US" dirty="0"/>
              <a:t>1、根据计量要求，识别测量过程要素</a:t>
            </a:r>
            <a:endParaRPr lang="zh-CN" altLang="en-US" dirty="0"/>
          </a:p>
          <a:p>
            <a:pPr lvl="0" eaLnBrk="1" hangingPunct="1">
              <a:buNone/>
            </a:pPr>
            <a:r>
              <a:rPr lang="zh-CN" altLang="en-US" sz="2000" dirty="0"/>
              <a:t>           测量设备、环境条件、测量方法、操作人员、被测量对象</a:t>
            </a:r>
            <a:r>
              <a:rPr lang="zh-CN" altLang="en-US" dirty="0"/>
              <a:t>。</a:t>
            </a:r>
            <a:endParaRPr lang="zh-CN" altLang="en-US" dirty="0"/>
          </a:p>
          <a:p>
            <a:pPr lvl="0" eaLnBrk="1" hangingPunct="1"/>
            <a:r>
              <a:rPr lang="zh-CN" altLang="en-US" dirty="0"/>
              <a:t>2、确定测量过程的性能特性</a:t>
            </a:r>
            <a:endParaRPr lang="zh-CN" altLang="en-US" dirty="0"/>
          </a:p>
          <a:p>
            <a:pPr lvl="0" eaLnBrk="1" hangingPunct="1">
              <a:buNone/>
            </a:pPr>
            <a:r>
              <a:rPr lang="zh-CN" altLang="en-US" sz="2000" dirty="0"/>
              <a:t>           测量不确定度、稳定性、最大允许误差、重复性、复现性、</a:t>
            </a:r>
            <a:endParaRPr lang="zh-CN" altLang="en-US" sz="2000" dirty="0"/>
          </a:p>
          <a:p>
            <a:pPr lvl="0" eaLnBrk="1" hangingPunct="1">
              <a:buNone/>
            </a:pPr>
            <a:r>
              <a:rPr lang="zh-CN" altLang="en-US" sz="2000" dirty="0"/>
              <a:t>           操作者的技能水平</a:t>
            </a:r>
            <a:endParaRPr lang="zh-CN" altLang="en-US" sz="2000" dirty="0"/>
          </a:p>
        </p:txBody>
      </p:sp>
    </p:spTree>
  </p:cSld>
  <p:clrMapOvr>
    <a:masterClrMapping/>
  </p:clrMapOvr>
  <p:transition>
    <p:wipe dir="u"/>
  </p:transition>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5394" name="Rectangle 2"/>
          <p:cNvSpPr>
            <a:spLocks noGrp="1"/>
          </p:cNvSpPr>
          <p:nvPr>
            <p:ph type="title"/>
          </p:nvPr>
        </p:nvSpPr>
        <p:spPr>
          <a:xfrm>
            <a:off x="457200" y="274638"/>
            <a:ext cx="8229600" cy="585787"/>
          </a:xfrm>
        </p:spPr>
        <p:txBody>
          <a:bodyPr vert="horz" wrap="square" anchor="ctr"/>
          <a:p>
            <a:pPr lvl="0" eaLnBrk="1" hangingPunct="1"/>
            <a:r>
              <a:rPr lang="zh-CN" altLang="en-US" sz="2800"/>
              <a:t>第三节 测量过程的设计</a:t>
            </a:r>
            <a:endParaRPr lang="zh-CN" altLang="en-US" sz="2800"/>
          </a:p>
        </p:txBody>
      </p:sp>
      <p:sp>
        <p:nvSpPr>
          <p:cNvPr id="315395" name="Rectangle 3"/>
          <p:cNvSpPr>
            <a:spLocks noGrp="1"/>
          </p:cNvSpPr>
          <p:nvPr>
            <p:ph type="body"/>
          </p:nvPr>
        </p:nvSpPr>
        <p:spPr>
          <a:xfrm>
            <a:off x="611188" y="1341438"/>
            <a:ext cx="8208962" cy="4967287"/>
          </a:xfrm>
        </p:spPr>
        <p:txBody>
          <a:bodyPr vert="horz" wrap="square" anchor="t"/>
          <a:p>
            <a:pPr lvl="0" eaLnBrk="1" hangingPunct="1">
              <a:lnSpc>
                <a:spcPct val="120000"/>
              </a:lnSpc>
            </a:pPr>
            <a:r>
              <a:rPr lang="zh-CN" altLang="en-US" dirty="0"/>
              <a:t>五、制定测量过程控制管理程序文件</a:t>
            </a:r>
            <a:endParaRPr lang="zh-CN" altLang="en-US" dirty="0"/>
          </a:p>
          <a:p>
            <a:pPr lvl="0" eaLnBrk="1" hangingPunct="1">
              <a:lnSpc>
                <a:spcPct val="120000"/>
              </a:lnSpc>
            </a:pPr>
            <a:r>
              <a:rPr lang="zh-CN" altLang="en-US" dirty="0"/>
              <a:t>1、测量的参数及允许的测量不确定度</a:t>
            </a:r>
            <a:endParaRPr lang="zh-CN" altLang="en-US" dirty="0"/>
          </a:p>
          <a:p>
            <a:pPr lvl="0" eaLnBrk="1" hangingPunct="1">
              <a:lnSpc>
                <a:spcPct val="120000"/>
              </a:lnSpc>
            </a:pPr>
            <a:r>
              <a:rPr lang="zh-CN" altLang="en-US" dirty="0"/>
              <a:t>2、测量的频次</a:t>
            </a:r>
            <a:endParaRPr lang="zh-CN" altLang="en-US" dirty="0"/>
          </a:p>
          <a:p>
            <a:pPr lvl="0" eaLnBrk="1" hangingPunct="1">
              <a:lnSpc>
                <a:spcPct val="120000"/>
              </a:lnSpc>
            </a:pPr>
            <a:r>
              <a:rPr lang="zh-CN" altLang="en-US" dirty="0"/>
              <a:t>3、测量设备标识</a:t>
            </a:r>
            <a:endParaRPr lang="zh-CN" altLang="en-US" dirty="0"/>
          </a:p>
          <a:p>
            <a:pPr lvl="0" eaLnBrk="1" hangingPunct="1">
              <a:lnSpc>
                <a:spcPct val="120000"/>
              </a:lnSpc>
            </a:pPr>
            <a:r>
              <a:rPr lang="zh-CN" altLang="en-US" dirty="0"/>
              <a:t>4、测量程序</a:t>
            </a:r>
            <a:endParaRPr lang="zh-CN" altLang="en-US" dirty="0"/>
          </a:p>
          <a:p>
            <a:pPr lvl="0" eaLnBrk="1" hangingPunct="1">
              <a:lnSpc>
                <a:spcPct val="120000"/>
              </a:lnSpc>
            </a:pPr>
            <a:r>
              <a:rPr lang="zh-CN" altLang="en-US" dirty="0"/>
              <a:t>5、测量软件</a:t>
            </a:r>
            <a:endParaRPr lang="zh-CN" altLang="en-US" dirty="0"/>
          </a:p>
          <a:p>
            <a:pPr lvl="0" eaLnBrk="1" hangingPunct="1">
              <a:lnSpc>
                <a:spcPct val="120000"/>
              </a:lnSpc>
            </a:pPr>
            <a:r>
              <a:rPr lang="zh-CN" altLang="en-US" dirty="0"/>
              <a:t>6、环境条件</a:t>
            </a:r>
            <a:endParaRPr lang="zh-CN" altLang="en-US" dirty="0"/>
          </a:p>
          <a:p>
            <a:pPr lvl="0" eaLnBrk="1" hangingPunct="1">
              <a:lnSpc>
                <a:spcPct val="120000"/>
              </a:lnSpc>
            </a:pPr>
            <a:r>
              <a:rPr lang="zh-CN" altLang="en-US" dirty="0"/>
              <a:t>7、操作者能力</a:t>
            </a:r>
            <a:endParaRPr lang="zh-CN" altLang="en-US" dirty="0"/>
          </a:p>
          <a:p>
            <a:pPr lvl="0" eaLnBrk="1" hangingPunct="1">
              <a:lnSpc>
                <a:spcPct val="120000"/>
              </a:lnSpc>
            </a:pPr>
            <a:r>
              <a:rPr lang="zh-CN" altLang="en-US" dirty="0"/>
              <a:t>8、其他影响测量结果可靠性的因素</a:t>
            </a:r>
            <a:endParaRPr lang="zh-CN" altLang="en-US" dirty="0"/>
          </a:p>
        </p:txBody>
      </p:sp>
    </p:spTree>
  </p:cSld>
  <p:clrMapOvr>
    <a:masterClrMapping/>
  </p:clrMapOvr>
  <p:transition>
    <p:wipe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2"/>
          <p:cNvSpPr>
            <a:spLocks noGrp="1"/>
          </p:cNvSpPr>
          <p:nvPr>
            <p:ph type="title"/>
          </p:nvPr>
        </p:nvSpPr>
        <p:spPr>
          <a:xfrm>
            <a:off x="468313" y="188913"/>
            <a:ext cx="8280400" cy="792162"/>
          </a:xfrm>
        </p:spPr>
        <p:txBody>
          <a:bodyPr vert="horz" wrap="square" anchor="ctr"/>
          <a:p>
            <a:pPr lvl="0" eaLnBrk="1" hangingPunct="1"/>
            <a:r>
              <a:rPr lang="zh-CN" altLang="en-US" dirty="0"/>
              <a:t>     第二节 计量名词术语</a:t>
            </a:r>
            <a:endParaRPr lang="zh-CN" altLang="en-US" dirty="0"/>
          </a:p>
        </p:txBody>
      </p:sp>
      <p:sp>
        <p:nvSpPr>
          <p:cNvPr id="14339" name="Rectangle 3"/>
          <p:cNvSpPr>
            <a:spLocks noGrp="1"/>
          </p:cNvSpPr>
          <p:nvPr>
            <p:ph type="body"/>
          </p:nvPr>
        </p:nvSpPr>
        <p:spPr>
          <a:xfrm>
            <a:off x="395288" y="1125538"/>
            <a:ext cx="8748712" cy="4967287"/>
          </a:xfrm>
        </p:spPr>
        <p:txBody>
          <a:bodyPr vert="horz" wrap="square" anchor="t"/>
          <a:p>
            <a:pPr marL="1905" lvl="0" indent="-1905" eaLnBrk="1" hangingPunct="1">
              <a:lnSpc>
                <a:spcPct val="120000"/>
              </a:lnSpc>
            </a:pPr>
            <a:r>
              <a:rPr lang="zh-CN" altLang="en-US" sz="2000" dirty="0"/>
              <a:t>12</a:t>
            </a:r>
            <a:r>
              <a:rPr lang="en-US" altLang="zh-CN" sz="2000" dirty="0"/>
              <a:t>.</a:t>
            </a:r>
            <a:r>
              <a:rPr lang="zh-CN" altLang="en-US" sz="2000" dirty="0"/>
              <a:t>计量保证</a:t>
            </a:r>
            <a:endParaRPr lang="zh-CN" altLang="en-US" sz="2000" dirty="0"/>
          </a:p>
          <a:p>
            <a:pPr marL="1905" lvl="0" indent="-344805" eaLnBrk="1" hangingPunct="1">
              <a:lnSpc>
                <a:spcPct val="120000"/>
              </a:lnSpc>
              <a:buNone/>
            </a:pPr>
            <a:r>
              <a:rPr lang="zh-CN" altLang="en-US" sz="2000" dirty="0"/>
              <a:t>      用于保证计量可靠和适当测量准确度的全部法律、法规、技术手段及必要的各种运作。</a:t>
            </a:r>
            <a:endParaRPr lang="zh-CN" altLang="en-US" sz="2000" dirty="0"/>
          </a:p>
          <a:p>
            <a:pPr marL="1905" lvl="0" indent="-344805" eaLnBrk="1" hangingPunct="1">
              <a:lnSpc>
                <a:spcPct val="120000"/>
              </a:lnSpc>
              <a:buNone/>
            </a:pPr>
            <a:endParaRPr lang="zh-CN" altLang="en-US" sz="2000" dirty="0"/>
          </a:p>
          <a:p>
            <a:pPr marL="1905" lvl="0" indent="-1905" eaLnBrk="1" hangingPunct="1">
              <a:lnSpc>
                <a:spcPct val="120000"/>
              </a:lnSpc>
            </a:pPr>
            <a:r>
              <a:rPr lang="zh-CN" altLang="en-US" sz="2000" dirty="0"/>
              <a:t>13.计量管理</a:t>
            </a:r>
            <a:endParaRPr lang="zh-CN" altLang="en-US" sz="2000" dirty="0"/>
          </a:p>
          <a:p>
            <a:pPr marL="1905" lvl="0" indent="-344805" eaLnBrk="1" hangingPunct="1">
              <a:lnSpc>
                <a:spcPct val="120000"/>
              </a:lnSpc>
              <a:buNone/>
            </a:pPr>
            <a:r>
              <a:rPr lang="zh-CN" altLang="en-US" sz="2000" dirty="0"/>
              <a:t>     为在计量领域中提供计量保证所开展的管理工作。 </a:t>
            </a:r>
            <a:endParaRPr lang="zh-CN" altLang="en-US" sz="2000" dirty="0"/>
          </a:p>
          <a:p>
            <a:pPr marL="1905" lvl="0" indent="-344805" eaLnBrk="1" hangingPunct="1">
              <a:lnSpc>
                <a:spcPct val="120000"/>
              </a:lnSpc>
              <a:buNone/>
            </a:pPr>
            <a:endParaRPr lang="zh-CN" altLang="en-US" sz="2000" dirty="0"/>
          </a:p>
          <a:p>
            <a:pPr marL="1905" lvl="0" indent="-1905" eaLnBrk="1" hangingPunct="1">
              <a:lnSpc>
                <a:spcPct val="120000"/>
              </a:lnSpc>
            </a:pPr>
            <a:r>
              <a:rPr lang="zh-CN" altLang="en-US" sz="2000" dirty="0"/>
              <a:t>14.计量监督</a:t>
            </a:r>
            <a:endParaRPr lang="zh-CN" altLang="en-US" sz="2000" dirty="0"/>
          </a:p>
          <a:p>
            <a:pPr marL="1905" lvl="0" indent="-344805" eaLnBrk="1" hangingPunct="1">
              <a:lnSpc>
                <a:spcPct val="120000"/>
              </a:lnSpc>
              <a:buNone/>
            </a:pPr>
            <a:r>
              <a:rPr lang="zh-CN" altLang="en-US" sz="2000" dirty="0"/>
              <a:t>     为核查计量器具是否依照法律、法规正确使用和诚实使用，而对计量器具</a:t>
            </a:r>
            <a:r>
              <a:rPr lang="zh-CN" altLang="en-US" sz="2000" dirty="0">
                <a:solidFill>
                  <a:srgbClr val="FF3300"/>
                </a:solidFill>
              </a:rPr>
              <a:t>制造、安装、修理或使用</a:t>
            </a:r>
            <a:r>
              <a:rPr lang="zh-CN" altLang="en-US" sz="2000" dirty="0"/>
              <a:t>进行控制的程序。这种监督也可以扩展到对预包装品上指示量正确性的控制。</a:t>
            </a:r>
            <a:endParaRPr lang="zh-CN" altLang="en-US" sz="2000" dirty="0"/>
          </a:p>
        </p:txBody>
      </p:sp>
    </p:spTree>
  </p:cSld>
  <p:clrMapOvr>
    <a:masterClrMapping/>
  </p:clrMapOvr>
  <p:transition>
    <p:wipe dir="u"/>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6418" name="Rectangle 2"/>
          <p:cNvSpPr>
            <a:spLocks noGrp="1"/>
          </p:cNvSpPr>
          <p:nvPr>
            <p:ph type="title"/>
          </p:nvPr>
        </p:nvSpPr>
        <p:spPr/>
        <p:txBody>
          <a:bodyPr vert="horz" wrap="square" anchor="ctr"/>
          <a:p>
            <a:pPr lvl="0" eaLnBrk="1" hangingPunct="1"/>
            <a:r>
              <a:rPr lang="zh-CN" altLang="en-US" sz="2800"/>
              <a:t>第三节 测量过程的设计</a:t>
            </a:r>
            <a:endParaRPr lang="zh-CN" altLang="en-US" sz="2800"/>
          </a:p>
        </p:txBody>
      </p:sp>
      <p:sp>
        <p:nvSpPr>
          <p:cNvPr id="316419" name="Rectangle 3"/>
          <p:cNvSpPr>
            <a:spLocks noGrp="1"/>
          </p:cNvSpPr>
          <p:nvPr>
            <p:ph type="body"/>
          </p:nvPr>
        </p:nvSpPr>
        <p:spPr>
          <a:xfrm>
            <a:off x="468313" y="1701800"/>
            <a:ext cx="8229600" cy="3709988"/>
          </a:xfrm>
        </p:spPr>
        <p:txBody>
          <a:bodyPr vert="horz" wrap="square" anchor="t"/>
          <a:p>
            <a:pPr lvl="0" eaLnBrk="1" hangingPunct="1">
              <a:lnSpc>
                <a:spcPct val="120000"/>
              </a:lnSpc>
            </a:pPr>
            <a:r>
              <a:rPr lang="zh-CN" altLang="en-US" dirty="0"/>
              <a:t>六、根据测量过程重要性确定控制方法</a:t>
            </a:r>
            <a:endParaRPr lang="zh-CN" altLang="en-US" dirty="0"/>
          </a:p>
          <a:p>
            <a:pPr lvl="0" eaLnBrk="1" hangingPunct="1">
              <a:lnSpc>
                <a:spcPct val="120000"/>
              </a:lnSpc>
            </a:pPr>
            <a:r>
              <a:rPr lang="zh-CN" altLang="en-US" dirty="0"/>
              <a:t>1、对测量过程的影响量应该进行控制</a:t>
            </a:r>
            <a:endParaRPr lang="zh-CN" altLang="en-US" dirty="0"/>
          </a:p>
          <a:p>
            <a:pPr lvl="0" eaLnBrk="1" hangingPunct="1">
              <a:lnSpc>
                <a:spcPct val="120000"/>
              </a:lnSpc>
            </a:pPr>
            <a:r>
              <a:rPr lang="zh-CN" altLang="en-US" dirty="0"/>
              <a:t>2、采用统计控制的方法</a:t>
            </a:r>
            <a:endParaRPr lang="zh-CN" altLang="en-US" dirty="0"/>
          </a:p>
        </p:txBody>
      </p:sp>
    </p:spTree>
  </p:cSld>
  <p:clrMapOvr>
    <a:masterClrMapping/>
  </p:clrMapOvr>
  <p:transition>
    <p:wipe dir="u"/>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42" name="Rectangle 2"/>
          <p:cNvSpPr>
            <a:spLocks noGrp="1"/>
          </p:cNvSpPr>
          <p:nvPr>
            <p:ph type="title"/>
          </p:nvPr>
        </p:nvSpPr>
        <p:spPr>
          <a:xfrm>
            <a:off x="457200" y="274638"/>
            <a:ext cx="8229600" cy="741362"/>
          </a:xfrm>
        </p:spPr>
        <p:txBody>
          <a:bodyPr vert="horz" wrap="square" anchor="ctr"/>
          <a:p>
            <a:pPr lvl="0" eaLnBrk="1" hangingPunct="1"/>
            <a:r>
              <a:rPr lang="zh-CN" altLang="en-US" sz="2800"/>
              <a:t>第四节 测量过程的实施</a:t>
            </a:r>
            <a:endParaRPr lang="zh-CN" altLang="en-US" sz="2800"/>
          </a:p>
        </p:txBody>
      </p:sp>
      <p:sp>
        <p:nvSpPr>
          <p:cNvPr id="317443" name="Rectangle 3"/>
          <p:cNvSpPr>
            <a:spLocks noGrp="1"/>
          </p:cNvSpPr>
          <p:nvPr>
            <p:ph type="body"/>
          </p:nvPr>
        </p:nvSpPr>
        <p:spPr>
          <a:xfrm>
            <a:off x="323850" y="1268413"/>
            <a:ext cx="8567738" cy="5256212"/>
          </a:xfrm>
        </p:spPr>
        <p:txBody>
          <a:bodyPr vert="horz" wrap="square" anchor="t"/>
          <a:p>
            <a:pPr lvl="0" eaLnBrk="1" hangingPunct="1"/>
            <a:r>
              <a:rPr lang="zh-CN" altLang="en-US" dirty="0"/>
              <a:t>一、在受控条件下进行测量</a:t>
            </a:r>
            <a:endParaRPr lang="zh-CN" altLang="en-US" dirty="0"/>
          </a:p>
          <a:p>
            <a:pPr lvl="0" eaLnBrk="1" hangingPunct="1"/>
            <a:r>
              <a:rPr lang="zh-CN" altLang="en-US" dirty="0"/>
              <a:t>1、使用经计量确认</a:t>
            </a:r>
            <a:r>
              <a:rPr lang="zh-CN" altLang="en-US" dirty="0">
                <a:solidFill>
                  <a:srgbClr val="FF3300"/>
                </a:solidFill>
              </a:rPr>
              <a:t>合格</a:t>
            </a:r>
            <a:r>
              <a:rPr lang="zh-CN" altLang="en-US" dirty="0"/>
              <a:t>的测量</a:t>
            </a:r>
            <a:r>
              <a:rPr lang="zh-CN" altLang="en-US" dirty="0">
                <a:solidFill>
                  <a:srgbClr val="FF0000"/>
                </a:solidFill>
              </a:rPr>
              <a:t>设备</a:t>
            </a:r>
            <a:endParaRPr lang="zh-CN" altLang="en-US" dirty="0">
              <a:solidFill>
                <a:srgbClr val="FF0000"/>
              </a:solidFill>
            </a:endParaRPr>
          </a:p>
          <a:p>
            <a:pPr lvl="0" eaLnBrk="1" hangingPunct="1"/>
            <a:r>
              <a:rPr lang="zh-CN" altLang="en-US" dirty="0"/>
              <a:t>（1）测量设备应有经过计量确认的状态标识</a:t>
            </a:r>
            <a:endParaRPr lang="zh-CN" altLang="en-US" dirty="0"/>
          </a:p>
          <a:p>
            <a:pPr lvl="0" eaLnBrk="1" hangingPunct="1"/>
            <a:r>
              <a:rPr lang="zh-CN" altLang="en-US" dirty="0"/>
              <a:t>（2）测量设备在规定的确认间隔之内</a:t>
            </a:r>
            <a:endParaRPr lang="zh-CN" altLang="en-US" dirty="0"/>
          </a:p>
          <a:p>
            <a:pPr lvl="0" eaLnBrk="1" hangingPunct="1"/>
            <a:r>
              <a:rPr lang="zh-CN" altLang="en-US" dirty="0"/>
              <a:t>（3) 测量设备的封印或保护装置完好</a:t>
            </a:r>
            <a:endParaRPr lang="zh-CN" altLang="en-US" dirty="0"/>
          </a:p>
          <a:p>
            <a:pPr lvl="0" eaLnBrk="1" hangingPunct="1"/>
            <a:r>
              <a:rPr lang="zh-CN" altLang="en-US" dirty="0"/>
              <a:t>（4）使用过程功能正常，没有发生误操作或损坏、过载情况。</a:t>
            </a:r>
            <a:endParaRPr lang="zh-CN" altLang="en-US" dirty="0"/>
          </a:p>
          <a:p>
            <a:pPr lvl="0" eaLnBrk="1" hangingPunct="1"/>
            <a:r>
              <a:rPr lang="zh-CN" altLang="en-US" dirty="0"/>
              <a:t>2、应用确认</a:t>
            </a:r>
            <a:r>
              <a:rPr lang="zh-CN" altLang="en-US" dirty="0">
                <a:solidFill>
                  <a:srgbClr val="FF3300"/>
                </a:solidFill>
              </a:rPr>
              <a:t>有效</a:t>
            </a:r>
            <a:r>
              <a:rPr lang="zh-CN" altLang="en-US" dirty="0"/>
              <a:t>的测量</a:t>
            </a:r>
            <a:r>
              <a:rPr lang="zh-CN" altLang="en-US" dirty="0">
                <a:solidFill>
                  <a:srgbClr val="FF0000"/>
                </a:solidFill>
              </a:rPr>
              <a:t>程序</a:t>
            </a:r>
            <a:r>
              <a:rPr lang="zh-CN" altLang="en-US" dirty="0"/>
              <a:t> </a:t>
            </a:r>
            <a:endParaRPr lang="zh-CN" altLang="en-US" dirty="0"/>
          </a:p>
          <a:p>
            <a:pPr lvl="0" eaLnBrk="1" hangingPunct="1"/>
            <a:r>
              <a:rPr lang="zh-CN" altLang="en-US" dirty="0"/>
              <a:t>（1）测量程序是经过审核批准的正式文件</a:t>
            </a:r>
            <a:endParaRPr lang="zh-CN" altLang="en-US" dirty="0"/>
          </a:p>
          <a:p>
            <a:pPr lvl="0" eaLnBrk="1" hangingPunct="1"/>
            <a:r>
              <a:rPr lang="zh-CN" altLang="en-US" dirty="0"/>
              <a:t>（2）测量文件应有明显的标识</a:t>
            </a:r>
            <a:endParaRPr lang="zh-CN" altLang="en-US" dirty="0"/>
          </a:p>
          <a:p>
            <a:pPr lvl="0" eaLnBrk="1" hangingPunct="1"/>
            <a:r>
              <a:rPr lang="zh-CN" altLang="en-US" dirty="0"/>
              <a:t>（3）使用的测量程序是现行有效的版本</a:t>
            </a:r>
            <a:endParaRPr lang="zh-CN" altLang="en-US" dirty="0"/>
          </a:p>
          <a:p>
            <a:pPr lvl="0" eaLnBrk="1" hangingPunct="1"/>
            <a:r>
              <a:rPr lang="zh-CN" altLang="en-US" dirty="0"/>
              <a:t>（4）测量的方法和测量的范围按程序文件规定的要求执行</a:t>
            </a:r>
            <a:endParaRPr lang="zh-CN" altLang="en-US" dirty="0"/>
          </a:p>
        </p:txBody>
      </p:sp>
    </p:spTree>
  </p:cSld>
  <p:clrMapOvr>
    <a:masterClrMapping/>
  </p:clrMapOvr>
  <p:transition>
    <p:wipe dir="u"/>
  </p:transition>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8466" name="Rectangle 2"/>
          <p:cNvSpPr>
            <a:spLocks noGrp="1"/>
          </p:cNvSpPr>
          <p:nvPr>
            <p:ph type="title"/>
          </p:nvPr>
        </p:nvSpPr>
        <p:spPr>
          <a:xfrm>
            <a:off x="457200" y="274638"/>
            <a:ext cx="8229600" cy="690562"/>
          </a:xfrm>
        </p:spPr>
        <p:txBody>
          <a:bodyPr vert="horz" wrap="square" anchor="ctr"/>
          <a:p>
            <a:pPr lvl="0" eaLnBrk="1" hangingPunct="1"/>
            <a:r>
              <a:rPr lang="zh-CN" altLang="en-US" sz="2800"/>
              <a:t>第四节 测量过程的实施</a:t>
            </a:r>
            <a:endParaRPr lang="zh-CN" altLang="en-US" sz="2800"/>
          </a:p>
        </p:txBody>
      </p:sp>
      <p:sp>
        <p:nvSpPr>
          <p:cNvPr id="318467" name="Rectangle 3"/>
          <p:cNvSpPr>
            <a:spLocks noGrp="1"/>
          </p:cNvSpPr>
          <p:nvPr>
            <p:ph type="body"/>
          </p:nvPr>
        </p:nvSpPr>
        <p:spPr>
          <a:xfrm>
            <a:off x="611188" y="1196975"/>
            <a:ext cx="8532812" cy="5400675"/>
          </a:xfrm>
        </p:spPr>
        <p:txBody>
          <a:bodyPr vert="horz" wrap="square" anchor="t"/>
          <a:p>
            <a:pPr lvl="0" eaLnBrk="1" hangingPunct="1">
              <a:lnSpc>
                <a:spcPct val="80000"/>
              </a:lnSpc>
              <a:buNone/>
            </a:pPr>
            <a:r>
              <a:rPr lang="zh-CN" altLang="en-US" dirty="0"/>
              <a:t>3、获得所要求的信息资料</a:t>
            </a:r>
            <a:endParaRPr lang="zh-CN" altLang="en-US" dirty="0"/>
          </a:p>
          <a:p>
            <a:pPr lvl="0" eaLnBrk="1" hangingPunct="1">
              <a:lnSpc>
                <a:spcPct val="120000"/>
              </a:lnSpc>
              <a:buNone/>
            </a:pPr>
            <a:r>
              <a:rPr lang="zh-CN" altLang="en-US" dirty="0"/>
              <a:t>    （1）具有与测量设备计量确认状态有关的信息</a:t>
            </a:r>
            <a:endParaRPr lang="zh-CN" altLang="en-US" dirty="0"/>
          </a:p>
          <a:p>
            <a:pPr lvl="0" eaLnBrk="1" hangingPunct="1">
              <a:lnSpc>
                <a:spcPct val="120000"/>
              </a:lnSpc>
              <a:buNone/>
            </a:pPr>
            <a:r>
              <a:rPr lang="zh-CN" altLang="en-US" dirty="0"/>
              <a:t>    （2）具有与测量环境要求有关的信息，包括因环境条件变化而需要的修正。</a:t>
            </a:r>
            <a:endParaRPr lang="zh-CN" altLang="en-US" dirty="0"/>
          </a:p>
          <a:p>
            <a:pPr lvl="0" eaLnBrk="1" hangingPunct="1">
              <a:lnSpc>
                <a:spcPct val="120000"/>
              </a:lnSpc>
              <a:buNone/>
            </a:pPr>
            <a:r>
              <a:rPr lang="zh-CN" altLang="en-US" dirty="0"/>
              <a:t>    （3）具有与操作有关的技术资料或使用说明书</a:t>
            </a:r>
            <a:endParaRPr lang="zh-CN" altLang="en-US" dirty="0"/>
          </a:p>
          <a:p>
            <a:pPr lvl="0" eaLnBrk="1" hangingPunct="1">
              <a:lnSpc>
                <a:spcPct val="120000"/>
              </a:lnSpc>
              <a:buNone/>
            </a:pPr>
            <a:r>
              <a:rPr lang="zh-CN" altLang="en-US" dirty="0"/>
              <a:t>    （4）测量的软件等。</a:t>
            </a:r>
            <a:endParaRPr lang="zh-CN" altLang="en-US" dirty="0"/>
          </a:p>
          <a:p>
            <a:pPr lvl="0" eaLnBrk="1" hangingPunct="1">
              <a:lnSpc>
                <a:spcPct val="120000"/>
              </a:lnSpc>
              <a:buNone/>
            </a:pPr>
            <a:r>
              <a:rPr lang="zh-CN" altLang="en-US" dirty="0"/>
              <a:t>4、保持所要求的环境条件</a:t>
            </a:r>
            <a:endParaRPr lang="zh-CN" altLang="en-US" dirty="0"/>
          </a:p>
          <a:p>
            <a:pPr lvl="0" eaLnBrk="1" hangingPunct="1">
              <a:lnSpc>
                <a:spcPct val="120000"/>
              </a:lnSpc>
              <a:buNone/>
            </a:pPr>
            <a:r>
              <a:rPr lang="zh-CN" altLang="en-US" dirty="0"/>
              <a:t>    （1）环境条件应符合测量程序规定的要求</a:t>
            </a:r>
            <a:endParaRPr lang="zh-CN" altLang="en-US" dirty="0"/>
          </a:p>
          <a:p>
            <a:pPr lvl="0" eaLnBrk="1" hangingPunct="1">
              <a:lnSpc>
                <a:spcPct val="120000"/>
              </a:lnSpc>
              <a:buNone/>
            </a:pPr>
            <a:r>
              <a:rPr lang="zh-CN" altLang="en-US" dirty="0"/>
              <a:t>    （2）应按规定的要求监视和记录环境条件</a:t>
            </a:r>
            <a:endParaRPr lang="zh-CN" altLang="en-US" dirty="0"/>
          </a:p>
          <a:p>
            <a:pPr lvl="0" eaLnBrk="1" hangingPunct="1">
              <a:lnSpc>
                <a:spcPct val="120000"/>
              </a:lnSpc>
              <a:buNone/>
            </a:pPr>
            <a:r>
              <a:rPr lang="zh-CN" altLang="en-US" dirty="0"/>
              <a:t>    （3）根据环境条件对测量结果进行修正</a:t>
            </a:r>
            <a:endParaRPr lang="zh-CN" altLang="en-US" dirty="0"/>
          </a:p>
        </p:txBody>
      </p:sp>
    </p:spTree>
  </p:cSld>
  <p:clrMapOvr>
    <a:masterClrMapping/>
  </p:clrMapOvr>
  <p:transition>
    <p:wipe dir="u"/>
  </p:transition>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9490" name="Rectangle 2"/>
          <p:cNvSpPr>
            <a:spLocks noGrp="1"/>
          </p:cNvSpPr>
          <p:nvPr>
            <p:ph type="title"/>
          </p:nvPr>
        </p:nvSpPr>
        <p:spPr>
          <a:xfrm>
            <a:off x="752475" y="541338"/>
            <a:ext cx="6869113" cy="720725"/>
          </a:xfrm>
        </p:spPr>
        <p:txBody>
          <a:bodyPr vert="horz" wrap="square" anchor="ctr"/>
          <a:p>
            <a:pPr lvl="0" eaLnBrk="1" hangingPunct="1"/>
            <a:r>
              <a:rPr lang="zh-CN" altLang="en-US" sz="2800"/>
              <a:t>第四节 测量过程的实施</a:t>
            </a:r>
            <a:endParaRPr lang="zh-CN" altLang="en-US" sz="2800"/>
          </a:p>
        </p:txBody>
      </p:sp>
      <p:sp>
        <p:nvSpPr>
          <p:cNvPr id="319491" name="Rectangle 3"/>
          <p:cNvSpPr>
            <a:spLocks noGrp="1"/>
          </p:cNvSpPr>
          <p:nvPr>
            <p:ph type="body"/>
          </p:nvPr>
        </p:nvSpPr>
        <p:spPr>
          <a:xfrm>
            <a:off x="539750" y="1412875"/>
            <a:ext cx="7696200" cy="4752975"/>
          </a:xfrm>
        </p:spPr>
        <p:txBody>
          <a:bodyPr vert="horz" wrap="square" anchor="t"/>
          <a:p>
            <a:pPr lvl="0" eaLnBrk="1" hangingPunct="1">
              <a:lnSpc>
                <a:spcPct val="90000"/>
              </a:lnSpc>
            </a:pPr>
            <a:endParaRPr lang="zh-CN" altLang="en-US" dirty="0"/>
          </a:p>
          <a:p>
            <a:pPr lvl="0" eaLnBrk="1" hangingPunct="1">
              <a:lnSpc>
                <a:spcPct val="90000"/>
              </a:lnSpc>
            </a:pPr>
            <a:r>
              <a:rPr lang="zh-CN" altLang="en-US" dirty="0"/>
              <a:t>5、使用具备</a:t>
            </a:r>
            <a:r>
              <a:rPr lang="zh-CN" altLang="en-US" dirty="0">
                <a:solidFill>
                  <a:srgbClr val="FF3300"/>
                </a:solidFill>
              </a:rPr>
              <a:t>能力</a:t>
            </a:r>
            <a:r>
              <a:rPr lang="zh-CN" altLang="en-US" dirty="0"/>
              <a:t>的人员</a:t>
            </a:r>
            <a:endParaRPr lang="zh-CN" altLang="en-US" dirty="0"/>
          </a:p>
          <a:p>
            <a:pPr lvl="0" eaLnBrk="1" hangingPunct="1">
              <a:lnSpc>
                <a:spcPct val="90000"/>
              </a:lnSpc>
            </a:pPr>
            <a:r>
              <a:rPr lang="zh-CN" altLang="en-US" dirty="0"/>
              <a:t>6、合适的结果报告方式</a:t>
            </a:r>
            <a:endParaRPr lang="zh-CN" altLang="en-US" dirty="0"/>
          </a:p>
          <a:p>
            <a:pPr lvl="0" eaLnBrk="1" hangingPunct="1">
              <a:lnSpc>
                <a:spcPct val="90000"/>
              </a:lnSpc>
            </a:pPr>
            <a:r>
              <a:rPr lang="zh-CN" altLang="en-US" dirty="0"/>
              <a:t>（1）报告的格式应符合测量程序规定的要求</a:t>
            </a:r>
            <a:endParaRPr lang="zh-CN" altLang="en-US" dirty="0"/>
          </a:p>
          <a:p>
            <a:pPr lvl="0" eaLnBrk="1" hangingPunct="1">
              <a:lnSpc>
                <a:spcPct val="90000"/>
              </a:lnSpc>
            </a:pPr>
            <a:r>
              <a:rPr lang="zh-CN" altLang="en-US" dirty="0"/>
              <a:t>（2）报告的内容应全面、准确、客观</a:t>
            </a:r>
            <a:endParaRPr lang="zh-CN" altLang="en-US" dirty="0"/>
          </a:p>
          <a:p>
            <a:pPr lvl="0" eaLnBrk="1" hangingPunct="1">
              <a:lnSpc>
                <a:spcPct val="90000"/>
              </a:lnSpc>
            </a:pPr>
            <a:r>
              <a:rPr lang="zh-CN" altLang="en-US" dirty="0"/>
              <a:t>（3）报告应在测量过程中完成</a:t>
            </a:r>
            <a:endParaRPr lang="zh-CN" altLang="en-US" dirty="0"/>
          </a:p>
          <a:p>
            <a:pPr lvl="0" eaLnBrk="1" hangingPunct="1">
              <a:lnSpc>
                <a:spcPct val="90000"/>
              </a:lnSpc>
            </a:pPr>
            <a:r>
              <a:rPr lang="zh-CN" altLang="en-US" dirty="0"/>
              <a:t>（4）只有经授权的人员才允许生产、修改、出具报告</a:t>
            </a:r>
            <a:endParaRPr lang="zh-CN" altLang="en-US" dirty="0"/>
          </a:p>
        </p:txBody>
      </p:sp>
    </p:spTree>
  </p:cSld>
  <p:clrMapOvr>
    <a:masterClrMapping/>
  </p:clrMapOvr>
  <p:transition>
    <p:wipe dir="u"/>
  </p:transition>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0514" name="Rectangle 2"/>
          <p:cNvSpPr>
            <a:spLocks noGrp="1"/>
          </p:cNvSpPr>
          <p:nvPr>
            <p:ph type="title"/>
          </p:nvPr>
        </p:nvSpPr>
        <p:spPr>
          <a:xfrm>
            <a:off x="457200" y="274638"/>
            <a:ext cx="8229600" cy="430212"/>
          </a:xfrm>
        </p:spPr>
        <p:txBody>
          <a:bodyPr vert="horz" wrap="square" anchor="ctr"/>
          <a:p>
            <a:pPr lvl="0" eaLnBrk="1" hangingPunct="1"/>
            <a:r>
              <a:rPr lang="zh-CN" altLang="en-US" sz="2800"/>
              <a:t>第四节 测量过程的实施</a:t>
            </a:r>
            <a:endParaRPr lang="zh-CN" altLang="en-US" sz="2800"/>
          </a:p>
        </p:txBody>
      </p:sp>
      <p:sp>
        <p:nvSpPr>
          <p:cNvPr id="320515" name="Rectangle 3"/>
          <p:cNvSpPr>
            <a:spLocks noGrp="1"/>
          </p:cNvSpPr>
          <p:nvPr>
            <p:ph type="body"/>
          </p:nvPr>
        </p:nvSpPr>
        <p:spPr>
          <a:xfrm>
            <a:off x="250825" y="836613"/>
            <a:ext cx="8893175" cy="5688012"/>
          </a:xfrm>
        </p:spPr>
        <p:txBody>
          <a:bodyPr vert="horz" wrap="square" anchor="t"/>
          <a:p>
            <a:pPr lvl="0" eaLnBrk="1" hangingPunct="1"/>
            <a:r>
              <a:rPr lang="zh-CN" altLang="en-US" dirty="0"/>
              <a:t>二、测量过程的控制和监视</a:t>
            </a:r>
            <a:endParaRPr lang="zh-CN" altLang="en-US" dirty="0"/>
          </a:p>
          <a:p>
            <a:pPr lvl="0" eaLnBrk="1" hangingPunct="1"/>
            <a:r>
              <a:rPr lang="zh-CN" altLang="en-US" dirty="0"/>
              <a:t>1、对测量过程的控制和监视方法</a:t>
            </a:r>
            <a:endParaRPr lang="zh-CN" altLang="en-US" dirty="0"/>
          </a:p>
          <a:p>
            <a:pPr lvl="0" eaLnBrk="1" hangingPunct="1">
              <a:buNone/>
            </a:pPr>
            <a:r>
              <a:rPr lang="zh-CN" altLang="en-US" sz="2000" dirty="0"/>
              <a:t>           过程控制、实验室比对、内审、顾客反映、统计技术。</a:t>
            </a:r>
            <a:endParaRPr lang="zh-CN" altLang="en-US" sz="2000" dirty="0"/>
          </a:p>
          <a:p>
            <a:pPr lvl="0" eaLnBrk="1" hangingPunct="1"/>
            <a:r>
              <a:rPr lang="zh-CN" altLang="en-US" dirty="0"/>
              <a:t>2、对测量过程实施控制和监视的主要方法</a:t>
            </a:r>
            <a:endParaRPr lang="zh-CN" altLang="en-US" dirty="0"/>
          </a:p>
          <a:p>
            <a:pPr lvl="0" eaLnBrk="1" hangingPunct="1"/>
            <a:r>
              <a:rPr lang="zh-CN" altLang="en-US" dirty="0"/>
              <a:t>（1）简单方法</a:t>
            </a:r>
            <a:endParaRPr lang="zh-CN" altLang="en-US" dirty="0"/>
          </a:p>
          <a:p>
            <a:pPr lvl="0" eaLnBrk="1" hangingPunct="1">
              <a:buNone/>
            </a:pPr>
            <a:r>
              <a:rPr lang="zh-CN" altLang="en-US" dirty="0"/>
              <a:t>    利用相同或不同方法进行重复测量；</a:t>
            </a:r>
            <a:endParaRPr lang="zh-CN" altLang="en-US" dirty="0"/>
          </a:p>
          <a:p>
            <a:pPr lvl="0" eaLnBrk="1" hangingPunct="1">
              <a:buNone/>
            </a:pPr>
            <a:r>
              <a:rPr lang="zh-CN" altLang="en-US" dirty="0"/>
              <a:t>    对保留的被测量对象样品进行再测量；</a:t>
            </a:r>
            <a:endParaRPr lang="zh-CN" altLang="en-US" dirty="0"/>
          </a:p>
          <a:p>
            <a:pPr lvl="0" eaLnBrk="1" hangingPunct="1">
              <a:buNone/>
            </a:pPr>
            <a:r>
              <a:rPr lang="zh-CN" altLang="en-US" dirty="0"/>
              <a:t>    分析一个样品不同特性结果的相关性；</a:t>
            </a:r>
            <a:endParaRPr lang="zh-CN" altLang="en-US" dirty="0"/>
          </a:p>
          <a:p>
            <a:pPr lvl="0" eaLnBrk="1" hangingPunct="1">
              <a:buNone/>
            </a:pPr>
            <a:r>
              <a:rPr lang="zh-CN" altLang="en-US" dirty="0"/>
              <a:t>    对测量过程中使用的测量设备进行特性验证；</a:t>
            </a:r>
            <a:endParaRPr lang="zh-CN" altLang="en-US" dirty="0"/>
          </a:p>
          <a:p>
            <a:pPr lvl="0" eaLnBrk="1" hangingPunct="1">
              <a:buNone/>
            </a:pPr>
            <a:r>
              <a:rPr lang="zh-CN" altLang="en-US" dirty="0"/>
              <a:t>    对测量过程的环境条件进行监测；</a:t>
            </a:r>
            <a:endParaRPr lang="zh-CN" altLang="en-US" dirty="0"/>
          </a:p>
          <a:p>
            <a:pPr lvl="0" eaLnBrk="1" hangingPunct="1">
              <a:buNone/>
            </a:pPr>
            <a:r>
              <a:rPr lang="zh-CN" altLang="en-US" dirty="0"/>
              <a:t>    对测量人员的工作实施监督检查等。</a:t>
            </a:r>
            <a:endParaRPr lang="zh-CN" altLang="en-US" dirty="0"/>
          </a:p>
        </p:txBody>
      </p:sp>
    </p:spTree>
  </p:cSld>
  <p:clrMapOvr>
    <a:masterClrMapping/>
  </p:clrMapOvr>
  <p:transition>
    <p:wipe dir="u"/>
  </p:transition>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1538" name="Rectangle 2"/>
          <p:cNvSpPr>
            <a:spLocks noGrp="1"/>
          </p:cNvSpPr>
          <p:nvPr>
            <p:ph type="title"/>
          </p:nvPr>
        </p:nvSpPr>
        <p:spPr>
          <a:xfrm>
            <a:off x="466725" y="476250"/>
            <a:ext cx="8229600" cy="430213"/>
          </a:xfrm>
        </p:spPr>
        <p:txBody>
          <a:bodyPr vert="horz" wrap="square" anchor="ctr"/>
          <a:p>
            <a:pPr lvl="0" eaLnBrk="1" hangingPunct="1"/>
            <a:r>
              <a:rPr lang="zh-CN" altLang="en-US" sz="2400"/>
              <a:t>第四节 测量过程的实施</a:t>
            </a:r>
            <a:endParaRPr lang="zh-CN" altLang="en-US" sz="2400"/>
          </a:p>
        </p:txBody>
      </p:sp>
      <p:sp>
        <p:nvSpPr>
          <p:cNvPr id="321539" name="Rectangle 3"/>
          <p:cNvSpPr>
            <a:spLocks noGrp="1"/>
          </p:cNvSpPr>
          <p:nvPr>
            <p:ph type="body"/>
          </p:nvPr>
        </p:nvSpPr>
        <p:spPr>
          <a:xfrm>
            <a:off x="250825" y="1054100"/>
            <a:ext cx="8893175" cy="5470525"/>
          </a:xfrm>
        </p:spPr>
        <p:txBody>
          <a:bodyPr vert="horz" wrap="square" anchor="t"/>
          <a:p>
            <a:pPr marL="342900" lvl="0" indent="-342900" eaLnBrk="1" hangingPunct="1"/>
            <a:r>
              <a:rPr lang="zh-CN" altLang="en-US" dirty="0">
                <a:sym typeface="Arial" panose="020B0604020202020204" pitchFamily="34" charset="0"/>
              </a:rPr>
              <a:t>2、对测量过程实施控制和监视的主要方法</a:t>
            </a:r>
            <a:endParaRPr lang="zh-CN" altLang="en-US" dirty="0">
              <a:sym typeface="Arial" panose="020B0604020202020204" pitchFamily="34" charset="0"/>
            </a:endParaRPr>
          </a:p>
          <a:p>
            <a:pPr marL="342900" lvl="0" indent="-342900" eaLnBrk="1" hangingPunct="1"/>
            <a:r>
              <a:rPr lang="zh-CN" altLang="en-US" dirty="0"/>
              <a:t>（2）复杂方法</a:t>
            </a:r>
            <a:endParaRPr lang="zh-CN" altLang="en-US" dirty="0"/>
          </a:p>
          <a:p>
            <a:pPr marL="342900" lvl="0" indent="-342900" eaLnBrk="1" hangingPunct="1">
              <a:buNone/>
            </a:pPr>
            <a:r>
              <a:rPr lang="zh-CN" altLang="en-US" dirty="0"/>
              <a:t>           利用核查标准 进行测量，利用统计技术要求进行计算，</a:t>
            </a:r>
            <a:endParaRPr lang="zh-CN" altLang="en-US" dirty="0"/>
          </a:p>
          <a:p>
            <a:pPr marL="342900" lvl="0" indent="-342900" eaLnBrk="1" hangingPunct="1">
              <a:buNone/>
            </a:pPr>
            <a:r>
              <a:rPr lang="zh-CN" altLang="en-US" dirty="0"/>
              <a:t>    绘制出控制图，分析数据群分布趋势，得出测量数据判断结论，报告测量结果。对整体测量过程实施控制。</a:t>
            </a:r>
            <a:endParaRPr lang="zh-CN" altLang="en-US" dirty="0"/>
          </a:p>
          <a:p>
            <a:pPr marL="342900" lvl="0" indent="-342900" eaLnBrk="1" hangingPunct="1"/>
            <a:r>
              <a:rPr lang="zh-CN" altLang="en-US" dirty="0"/>
              <a:t>（3）依据程序文件规定进行控制</a:t>
            </a:r>
            <a:endParaRPr lang="zh-CN" altLang="en-US" dirty="0"/>
          </a:p>
          <a:p>
            <a:pPr marL="342900" lvl="0" indent="-342900" eaLnBrk="1" hangingPunct="1"/>
            <a:endParaRPr lang="zh-CN" altLang="en-US" dirty="0"/>
          </a:p>
          <a:p>
            <a:pPr marL="342900" lvl="0" indent="-342900" eaLnBrk="1" hangingPunct="1"/>
            <a:r>
              <a:rPr lang="zh-CN" altLang="en-US" dirty="0"/>
              <a:t>3、测量过程控制方法选择的原则</a:t>
            </a:r>
            <a:endParaRPr lang="zh-CN" altLang="en-US" dirty="0"/>
          </a:p>
          <a:p>
            <a:pPr marL="342900" lvl="0" indent="-342900" eaLnBrk="1" hangingPunct="1">
              <a:buNone/>
            </a:pPr>
            <a:r>
              <a:rPr lang="zh-CN" altLang="en-US" sz="2000" dirty="0"/>
              <a:t>        与不符合规定要求时引起的风险相对称</a:t>
            </a:r>
            <a:endParaRPr lang="zh-CN" altLang="en-US" sz="2000" dirty="0"/>
          </a:p>
          <a:p>
            <a:pPr marL="342900" lvl="0" indent="-342900" eaLnBrk="1" hangingPunct="1">
              <a:buNone/>
            </a:pPr>
            <a:r>
              <a:rPr lang="zh-CN" altLang="en-US" sz="2000" dirty="0"/>
              <a:t>        非关键零部件的简单测量，简单的过程控制就足够了</a:t>
            </a:r>
            <a:endParaRPr lang="zh-CN" altLang="en-US" sz="2000" dirty="0"/>
          </a:p>
          <a:p>
            <a:pPr marL="342900" lvl="0" indent="-342900" eaLnBrk="1" hangingPunct="1"/>
            <a:endParaRPr lang="zh-CN" altLang="en-US" dirty="0"/>
          </a:p>
        </p:txBody>
      </p:sp>
    </p:spTree>
  </p:cSld>
  <p:clrMapOvr>
    <a:masterClrMapping/>
  </p:clrMapOvr>
  <p:transition>
    <p:wipe dir="u"/>
  </p:transition>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2562" name="Rectangle 2"/>
          <p:cNvSpPr>
            <a:spLocks noGrp="1"/>
          </p:cNvSpPr>
          <p:nvPr>
            <p:ph type="title"/>
          </p:nvPr>
        </p:nvSpPr>
        <p:spPr>
          <a:xfrm>
            <a:off x="457200" y="274638"/>
            <a:ext cx="8229600" cy="846137"/>
          </a:xfrm>
        </p:spPr>
        <p:txBody>
          <a:bodyPr vert="horz" wrap="square" anchor="ctr"/>
          <a:p>
            <a:pPr lvl="0" eaLnBrk="1" hangingPunct="1"/>
            <a:r>
              <a:rPr lang="zh-CN" altLang="en-US" sz="2800"/>
              <a:t>第四节 测量过程的实施</a:t>
            </a:r>
            <a:endParaRPr lang="zh-CN" altLang="en-US" sz="2800"/>
          </a:p>
        </p:txBody>
      </p:sp>
      <p:sp>
        <p:nvSpPr>
          <p:cNvPr id="322563" name="Rectangle 3"/>
          <p:cNvSpPr>
            <a:spLocks noGrp="1"/>
          </p:cNvSpPr>
          <p:nvPr>
            <p:ph type="body"/>
          </p:nvPr>
        </p:nvSpPr>
        <p:spPr>
          <a:xfrm>
            <a:off x="682625" y="1665288"/>
            <a:ext cx="7696200" cy="3841750"/>
          </a:xfrm>
        </p:spPr>
        <p:txBody>
          <a:bodyPr vert="horz" wrap="square" anchor="t"/>
          <a:p>
            <a:pPr marL="342900" lvl="0" indent="-342900" eaLnBrk="1" hangingPunct="1"/>
            <a:r>
              <a:rPr lang="zh-CN" altLang="en-US" dirty="0"/>
              <a:t>三、测量过程的有效性确认</a:t>
            </a:r>
            <a:endParaRPr lang="zh-CN" altLang="en-US" dirty="0"/>
          </a:p>
          <a:p>
            <a:pPr marL="342900" lvl="0" indent="-342900" eaLnBrk="1" hangingPunct="1"/>
            <a:r>
              <a:rPr lang="zh-CN" altLang="en-US" dirty="0"/>
              <a:t>1、有效性确认的概念</a:t>
            </a:r>
            <a:r>
              <a:rPr lang="zh-CN" altLang="en-US" sz="2000" dirty="0"/>
              <a:t>-满足预期策划要求的活动</a:t>
            </a:r>
            <a:endParaRPr lang="zh-CN" altLang="en-US" sz="2000" dirty="0"/>
          </a:p>
          <a:p>
            <a:pPr marL="342900" lvl="0" indent="-342900" eaLnBrk="1" hangingPunct="1"/>
            <a:r>
              <a:rPr lang="zh-CN" altLang="en-US" dirty="0"/>
              <a:t>2、有效性确认的时机</a:t>
            </a:r>
            <a:r>
              <a:rPr lang="zh-CN" altLang="en-US" sz="2000" dirty="0">
                <a:sym typeface="Arial" panose="020B0604020202020204" pitchFamily="34" charset="0"/>
              </a:rPr>
              <a:t>-设计评价后，投入使用前</a:t>
            </a:r>
            <a:endParaRPr lang="zh-CN" altLang="en-US" sz="2000" dirty="0">
              <a:sym typeface="Arial" panose="020B0604020202020204" pitchFamily="34" charset="0"/>
            </a:endParaRPr>
          </a:p>
          <a:p>
            <a:pPr marL="342900" lvl="0" indent="-342900" eaLnBrk="1" hangingPunct="1"/>
            <a:r>
              <a:rPr lang="zh-CN" altLang="en-US" dirty="0"/>
              <a:t>3、有效性确认的方法-</a:t>
            </a:r>
            <a:r>
              <a:rPr lang="zh-CN" altLang="en-US" sz="2000" dirty="0">
                <a:sym typeface="Arial" panose="020B0604020202020204" pitchFamily="34" charset="0"/>
              </a:rPr>
              <a:t>已确认的结果比较</a:t>
            </a:r>
            <a:endParaRPr lang="zh-CN" altLang="en-US" sz="2000" dirty="0">
              <a:sym typeface="Arial" panose="020B0604020202020204" pitchFamily="34" charset="0"/>
            </a:endParaRPr>
          </a:p>
          <a:p>
            <a:pPr marL="342900" lvl="0" indent="-342900" eaLnBrk="1" hangingPunct="1"/>
            <a:r>
              <a:rPr lang="zh-CN" altLang="en-US" dirty="0">
                <a:sym typeface="Arial" panose="020B0604020202020204" pitchFamily="34" charset="0"/>
              </a:rPr>
              <a:t>4、有效性确认的参加人员-</a:t>
            </a:r>
            <a:r>
              <a:rPr lang="zh-CN" altLang="en-US" sz="2000" dirty="0">
                <a:sym typeface="Arial" panose="020B0604020202020204" pitchFamily="34" charset="0"/>
              </a:rPr>
              <a:t>设计、使用</a:t>
            </a:r>
            <a:endParaRPr lang="zh-CN" altLang="en-US" sz="2000" dirty="0">
              <a:sym typeface="Arial" panose="020B0604020202020204" pitchFamily="34" charset="0"/>
            </a:endParaRPr>
          </a:p>
          <a:p>
            <a:pPr marL="342900" lvl="0" indent="-342900" eaLnBrk="1" hangingPunct="1"/>
            <a:r>
              <a:rPr lang="zh-CN" altLang="en-US" dirty="0"/>
              <a:t>5、有效性确认结果记录及后续跟踪措施</a:t>
            </a:r>
            <a:endParaRPr lang="zh-CN" altLang="en-US" dirty="0"/>
          </a:p>
        </p:txBody>
      </p:sp>
    </p:spTree>
  </p:cSld>
  <p:clrMapOvr>
    <a:masterClrMapping/>
  </p:clrMapOvr>
  <p:transition>
    <p:wipe dir="u"/>
  </p:transition>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3586" name="Rectangle 2"/>
          <p:cNvSpPr>
            <a:spLocks noGrp="1"/>
          </p:cNvSpPr>
          <p:nvPr>
            <p:ph type="title"/>
          </p:nvPr>
        </p:nvSpPr>
        <p:spPr/>
        <p:txBody>
          <a:bodyPr vert="horz" wrap="square" anchor="ctr"/>
          <a:p>
            <a:pPr lvl="0" eaLnBrk="1" hangingPunct="1"/>
            <a:r>
              <a:rPr lang="zh-CN" altLang="en-US" sz="2800"/>
              <a:t>第五节 测量过程的控制</a:t>
            </a:r>
            <a:endParaRPr lang="zh-CN" altLang="en-US" sz="2800"/>
          </a:p>
        </p:txBody>
      </p:sp>
      <p:sp>
        <p:nvSpPr>
          <p:cNvPr id="323587" name="Rectangle 3"/>
          <p:cNvSpPr>
            <a:spLocks noGrp="1"/>
          </p:cNvSpPr>
          <p:nvPr>
            <p:ph type="body"/>
          </p:nvPr>
        </p:nvSpPr>
        <p:spPr/>
        <p:txBody>
          <a:bodyPr vert="horz" wrap="square" anchor="t"/>
          <a:p>
            <a:pPr lvl="0" eaLnBrk="1" hangingPunct="1"/>
            <a:endParaRPr lang="zh-CN" altLang="en-US" dirty="0"/>
          </a:p>
          <a:p>
            <a:pPr lvl="0" eaLnBrk="1" hangingPunct="1"/>
            <a:r>
              <a:rPr lang="zh-CN" altLang="en-US" dirty="0"/>
              <a:t>一、利用控制图进行过程控制</a:t>
            </a:r>
            <a:endParaRPr lang="zh-CN" altLang="en-US" dirty="0"/>
          </a:p>
          <a:p>
            <a:pPr lvl="0" eaLnBrk="1" hangingPunct="1"/>
            <a:endParaRPr lang="zh-CN" altLang="en-US" dirty="0"/>
          </a:p>
          <a:p>
            <a:pPr lvl="0" eaLnBrk="1" hangingPunct="1"/>
            <a:r>
              <a:rPr lang="zh-CN" altLang="en-US" dirty="0"/>
              <a:t>二、对测量过程实施动态控制</a:t>
            </a:r>
            <a:endParaRPr lang="zh-CN" altLang="en-US" dirty="0"/>
          </a:p>
        </p:txBody>
      </p:sp>
    </p:spTree>
  </p:cSld>
  <p:clrMapOvr>
    <a:masterClrMapping/>
  </p:clrMapOvr>
  <p:transition>
    <p:wipe dir="u"/>
  </p:transition>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4610" name="Rectangle 2"/>
          <p:cNvSpPr>
            <a:spLocks noGrp="1"/>
          </p:cNvSpPr>
          <p:nvPr>
            <p:ph type="title"/>
          </p:nvPr>
        </p:nvSpPr>
        <p:spPr>
          <a:xfrm>
            <a:off x="457200" y="274638"/>
            <a:ext cx="8229600" cy="585787"/>
          </a:xfrm>
        </p:spPr>
        <p:txBody>
          <a:bodyPr vert="horz" wrap="square" anchor="ctr"/>
          <a:p>
            <a:pPr lvl="0" eaLnBrk="1" hangingPunct="1"/>
            <a:r>
              <a:rPr lang="zh-CN" altLang="en-US" sz="2800"/>
              <a:t>第六节 测量过程的记录</a:t>
            </a:r>
            <a:endParaRPr lang="zh-CN" altLang="en-US" sz="2800"/>
          </a:p>
        </p:txBody>
      </p:sp>
      <p:sp>
        <p:nvSpPr>
          <p:cNvPr id="324611" name="Rectangle 3"/>
          <p:cNvSpPr>
            <a:spLocks noGrp="1"/>
          </p:cNvSpPr>
          <p:nvPr>
            <p:ph type="body"/>
          </p:nvPr>
        </p:nvSpPr>
        <p:spPr>
          <a:xfrm>
            <a:off x="395288" y="1196975"/>
            <a:ext cx="8748712" cy="5661025"/>
          </a:xfrm>
        </p:spPr>
        <p:txBody>
          <a:bodyPr vert="horz" wrap="square" anchor="t"/>
          <a:p>
            <a:pPr lvl="0" eaLnBrk="1" hangingPunct="1"/>
            <a:r>
              <a:rPr lang="zh-CN" altLang="en-US" dirty="0"/>
              <a:t>一、记录的内容</a:t>
            </a:r>
            <a:endParaRPr lang="zh-CN" altLang="en-US" dirty="0"/>
          </a:p>
          <a:p>
            <a:pPr lvl="0" eaLnBrk="1" hangingPunct="1">
              <a:buNone/>
            </a:pPr>
            <a:r>
              <a:rPr lang="zh-CN" altLang="en-US" dirty="0"/>
              <a:t>    1、执行的测量过程的完整描述，包括所涉及的各个要素</a:t>
            </a:r>
            <a:endParaRPr lang="zh-CN" altLang="en-US" dirty="0"/>
          </a:p>
          <a:p>
            <a:pPr lvl="0" eaLnBrk="1" hangingPunct="1">
              <a:buNone/>
            </a:pPr>
            <a:r>
              <a:rPr lang="zh-CN" altLang="en-US" dirty="0"/>
              <a:t>    2、从测量过程控制系统获得的有关数据，包括有关测量不确定度信息</a:t>
            </a:r>
            <a:endParaRPr lang="zh-CN" altLang="en-US" dirty="0"/>
          </a:p>
          <a:p>
            <a:pPr lvl="0" eaLnBrk="1" hangingPunct="1">
              <a:buNone/>
            </a:pPr>
            <a:r>
              <a:rPr lang="zh-CN" altLang="en-US" dirty="0"/>
              <a:t>    3、根据测量过程控制数据的结果而采取的措施</a:t>
            </a:r>
            <a:endParaRPr lang="zh-CN" altLang="en-US" dirty="0"/>
          </a:p>
          <a:p>
            <a:pPr lvl="0" eaLnBrk="1" hangingPunct="1">
              <a:buNone/>
            </a:pPr>
            <a:r>
              <a:rPr lang="zh-CN" altLang="en-US" dirty="0"/>
              <a:t>    4、进行测量过程控制活动的日期</a:t>
            </a:r>
            <a:endParaRPr lang="zh-CN" altLang="en-US" dirty="0"/>
          </a:p>
          <a:p>
            <a:pPr lvl="0" eaLnBrk="1" hangingPunct="1">
              <a:buNone/>
            </a:pPr>
            <a:r>
              <a:rPr lang="zh-CN" altLang="en-US" dirty="0"/>
              <a:t>    5、有关测量过程验证文件的标识</a:t>
            </a:r>
            <a:endParaRPr lang="zh-CN" altLang="en-US" dirty="0"/>
          </a:p>
          <a:p>
            <a:pPr lvl="0" eaLnBrk="1" hangingPunct="1">
              <a:buNone/>
            </a:pPr>
            <a:r>
              <a:rPr lang="zh-CN" altLang="en-US" dirty="0"/>
              <a:t>    6、负责提供记录信息的人员标识</a:t>
            </a:r>
            <a:endParaRPr lang="zh-CN" altLang="en-US" dirty="0"/>
          </a:p>
          <a:p>
            <a:pPr lvl="0" eaLnBrk="1" hangingPunct="1">
              <a:buNone/>
            </a:pPr>
            <a:r>
              <a:rPr lang="zh-CN" altLang="en-US" dirty="0"/>
              <a:t>    7、人员的能力</a:t>
            </a:r>
            <a:endParaRPr lang="zh-CN" altLang="en-US" dirty="0"/>
          </a:p>
          <a:p>
            <a:pPr lvl="0" eaLnBrk="1" hangingPunct="1">
              <a:buNone/>
            </a:pPr>
            <a:r>
              <a:rPr lang="zh-CN" altLang="en-US" dirty="0"/>
              <a:t>    8、测量过程要求的各项能力和实际具备的能力</a:t>
            </a:r>
            <a:endParaRPr lang="zh-CN" altLang="en-US" dirty="0"/>
          </a:p>
          <a:p>
            <a:pPr lvl="0" eaLnBrk="1" hangingPunct="1">
              <a:lnSpc>
                <a:spcPct val="80000"/>
              </a:lnSpc>
            </a:pPr>
            <a:endParaRPr lang="zh-CN" altLang="en-US" dirty="0"/>
          </a:p>
        </p:txBody>
      </p:sp>
    </p:spTree>
  </p:cSld>
  <p:clrMapOvr>
    <a:masterClrMapping/>
  </p:clrMapOvr>
  <p:transition>
    <p:wipe dir="u"/>
  </p:transition>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5634" name="Rectangle 2"/>
          <p:cNvSpPr>
            <a:spLocks noGrp="1"/>
          </p:cNvSpPr>
          <p:nvPr>
            <p:ph type="title"/>
          </p:nvPr>
        </p:nvSpPr>
        <p:spPr>
          <a:xfrm>
            <a:off x="457200" y="274638"/>
            <a:ext cx="8229600" cy="741362"/>
          </a:xfrm>
        </p:spPr>
        <p:txBody>
          <a:bodyPr vert="horz" wrap="square" anchor="ctr"/>
          <a:p>
            <a:pPr lvl="0" eaLnBrk="1" hangingPunct="1"/>
            <a:r>
              <a:rPr lang="zh-CN" altLang="en-US"/>
              <a:t>第六节 测量过程的记录</a:t>
            </a:r>
            <a:endParaRPr lang="zh-CN" altLang="en-US"/>
          </a:p>
        </p:txBody>
      </p:sp>
      <p:sp>
        <p:nvSpPr>
          <p:cNvPr id="325635" name="Rectangle 3"/>
          <p:cNvSpPr>
            <a:spLocks noGrp="1"/>
          </p:cNvSpPr>
          <p:nvPr>
            <p:ph type="body"/>
          </p:nvPr>
        </p:nvSpPr>
        <p:spPr/>
        <p:txBody>
          <a:bodyPr vert="horz" wrap="square" anchor="t"/>
          <a:p>
            <a:pPr lvl="0" eaLnBrk="1" hangingPunct="1"/>
            <a:r>
              <a:rPr lang="zh-CN" altLang="en-US" dirty="0"/>
              <a:t>二、测量过程记录的管理</a:t>
            </a:r>
            <a:endParaRPr lang="zh-CN" altLang="en-US" dirty="0"/>
          </a:p>
          <a:p>
            <a:pPr lvl="0" eaLnBrk="1" hangingPunct="1"/>
            <a:r>
              <a:rPr lang="zh-CN" altLang="en-US" dirty="0"/>
              <a:t>1、只有被授权的人员才允许出具、修改、删改记录</a:t>
            </a:r>
            <a:endParaRPr lang="zh-CN" altLang="en-US" dirty="0"/>
          </a:p>
          <a:p>
            <a:pPr lvl="0" eaLnBrk="1" hangingPunct="1"/>
            <a:r>
              <a:rPr lang="zh-CN" altLang="en-US" dirty="0"/>
              <a:t>2、应按照记录管理程序规定管理记录，以确保记录的标识、贮存、保护、检索和处置，并能按照特定任务分类识别</a:t>
            </a:r>
            <a:endParaRPr lang="zh-CN" altLang="en-US" dirty="0"/>
          </a:p>
          <a:p>
            <a:pPr lvl="0" eaLnBrk="1" hangingPunct="1"/>
            <a:r>
              <a:rPr lang="zh-CN" altLang="en-US" dirty="0"/>
              <a:t>3、按规定的保存期限保存记录</a:t>
            </a:r>
            <a:endParaRPr lang="zh-CN" altLang="en-US" dirty="0"/>
          </a:p>
          <a:p>
            <a:pPr lvl="0" eaLnBrk="1" hangingPunct="1">
              <a:lnSpc>
                <a:spcPct val="80000"/>
              </a:lnSpc>
            </a:pPr>
            <a:endParaRPr lang="zh-CN" altLang="en-US" dirty="0"/>
          </a:p>
          <a:p>
            <a:pPr lvl="0" eaLnBrk="1" hangingPunct="1"/>
            <a:endParaRPr lang="zh-CN" altLang="en-US" dirty="0"/>
          </a:p>
        </p:txBody>
      </p:sp>
    </p:spTree>
  </p:cSld>
  <p:clrMapOvr>
    <a:masterClrMapping/>
  </p:clrMapOvr>
  <p:transition>
    <p:wipe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2"/>
          <p:cNvSpPr>
            <a:spLocks noGrp="1"/>
          </p:cNvSpPr>
          <p:nvPr>
            <p:ph type="title"/>
          </p:nvPr>
        </p:nvSpPr>
        <p:spPr>
          <a:xfrm>
            <a:off x="457200" y="274638"/>
            <a:ext cx="8229600" cy="741362"/>
          </a:xfrm>
        </p:spPr>
        <p:txBody>
          <a:bodyPr vert="horz" wrap="square" anchor="ctr"/>
          <a:p>
            <a:pPr lvl="0" eaLnBrk="1" hangingPunct="1"/>
            <a:r>
              <a:rPr lang="zh-CN" altLang="en-US" dirty="0"/>
              <a:t>  第二节 计量名词术语</a:t>
            </a:r>
            <a:endParaRPr lang="zh-CN" altLang="en-US" dirty="0"/>
          </a:p>
        </p:txBody>
      </p:sp>
      <p:sp>
        <p:nvSpPr>
          <p:cNvPr id="16387" name="Rectangle 3"/>
          <p:cNvSpPr>
            <a:spLocks noGrp="1"/>
          </p:cNvSpPr>
          <p:nvPr>
            <p:ph type="body"/>
          </p:nvPr>
        </p:nvSpPr>
        <p:spPr>
          <a:xfrm>
            <a:off x="395288" y="1341438"/>
            <a:ext cx="8748712" cy="4751387"/>
          </a:xfrm>
        </p:spPr>
        <p:txBody>
          <a:bodyPr vert="horz" wrap="square" anchor="t"/>
          <a:p>
            <a:pPr marL="1905" lvl="0" indent="-1905" eaLnBrk="1" hangingPunct="1">
              <a:lnSpc>
                <a:spcPct val="105000"/>
              </a:lnSpc>
            </a:pPr>
            <a:r>
              <a:rPr lang="en-US" altLang="zh-CN" sz="2000" dirty="0"/>
              <a:t>15.</a:t>
            </a:r>
            <a:r>
              <a:rPr lang="zh-CN" altLang="en-US" sz="2000" dirty="0"/>
              <a:t>精密度</a:t>
            </a:r>
            <a:br>
              <a:rPr lang="zh-CN" altLang="en-US" sz="2000" dirty="0"/>
            </a:br>
            <a:r>
              <a:rPr lang="zh-CN" altLang="en-US" sz="2000" dirty="0"/>
              <a:t>计量的精密度(precision of measurement)，系指在相同条件下，对被测量进行多次反复测量，测得值之间的一致(符合)程度。从测量误差的角度来说，精密度所反映的是测得值的随机误差。精密度高，不一定正确度(见下)高。也就是说，测得值的随机误差小，不一定其系统误差亦小。</a:t>
            </a:r>
            <a:endParaRPr lang="zh-CN" altLang="en-US" sz="2000" dirty="0"/>
          </a:p>
          <a:p>
            <a:pPr marL="1905" lvl="0" indent="-344805" eaLnBrk="1" hangingPunct="1">
              <a:lnSpc>
                <a:spcPct val="105000"/>
              </a:lnSpc>
              <a:buNone/>
            </a:pPr>
            <a:endParaRPr lang="zh-CN" altLang="en-US" sz="2000" dirty="0"/>
          </a:p>
          <a:p>
            <a:pPr marL="1905" lvl="0" indent="-1905" eaLnBrk="1" hangingPunct="1">
              <a:lnSpc>
                <a:spcPct val="105000"/>
              </a:lnSpc>
            </a:pPr>
            <a:r>
              <a:rPr lang="en-US" altLang="zh-CN" sz="2000" dirty="0"/>
              <a:t>16.</a:t>
            </a:r>
            <a:r>
              <a:rPr lang="zh-CN" altLang="en-US" sz="2000" dirty="0"/>
              <a:t>正确度</a:t>
            </a:r>
            <a:br>
              <a:rPr lang="zh-CN" altLang="en-US" sz="2000" dirty="0"/>
            </a:br>
            <a:r>
              <a:rPr lang="zh-CN" altLang="en-US" sz="2000" dirty="0"/>
              <a:t>计量的正确度(correctness of measurement)，系指被测量的测得值与其“真值”的接近程度。从测量误差的角度来说，正确度所反映的是测得值的系统误差。正确度高，不一定精密度高。也就是说，测得值的系统误差小，不一定其随机误差亦小。 </a:t>
            </a:r>
            <a:endParaRPr lang="zh-CN" altLang="en-US" sz="2000" dirty="0"/>
          </a:p>
          <a:p>
            <a:pPr marL="1905" lvl="0" indent="-1905" eaLnBrk="1" hangingPunct="1">
              <a:lnSpc>
                <a:spcPct val="80000"/>
              </a:lnSpc>
            </a:pPr>
            <a:endParaRPr lang="zh-CN" altLang="en-US" sz="2000" dirty="0"/>
          </a:p>
        </p:txBody>
      </p:sp>
    </p:spTree>
  </p:cSld>
  <p:clrMapOvr>
    <a:masterClrMapping/>
  </p:clrMapOvr>
  <p:transition>
    <p:wipe dir="u"/>
  </p:transition>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2802" name="矩形 332801"/>
          <p:cNvSpPr/>
          <p:nvPr/>
        </p:nvSpPr>
        <p:spPr>
          <a:xfrm>
            <a:off x="2411413" y="2349500"/>
            <a:ext cx="3962400" cy="2022475"/>
          </a:xfrm>
          <a:prstGeom prst="rect">
            <a:avLst/>
          </a:prstGeom>
        </p:spPr>
        <p:txBody>
          <a:bodyPr wrap="none" fromWordArt="1">
            <a:prstTxWarp prst="textWave1">
              <a:avLst>
                <a:gd name="adj1" fmla="val 13005"/>
                <a:gd name="adj2" fmla="val 0"/>
              </a:avLst>
            </a:prstTxWarp>
            <a:normAutofit/>
            <a:scene3d>
              <a:camera prst="legacyPerspectiveFront">
                <a:rot lat="20520000" lon="1080000" rev="0"/>
              </a:camera>
              <a:lightRig rig="legacyHarsh2" dir="b"/>
            </a:scene3d>
            <a:sp3d extrusionH="430200" prstMaterial="legacyMatte">
              <a:extrusionClr>
                <a:srgbClr val="FF6600"/>
              </a:extrusionClr>
            </a:sp3d>
          </a:bodyPr>
          <a:p>
            <a:pPr algn="ctr"/>
            <a:r>
              <a:rPr lang="zh-CN" altLang="en-US" sz="360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rPr>
              <a:t>谢谢大家</a:t>
            </a:r>
            <a:endParaRPr lang="zh-CN" altLang="en-US" sz="3600">
              <a:gradFill rotWithShape="0">
                <a:gsLst>
                  <a:gs pos="0">
                    <a:srgbClr val="FFE701"/>
                  </a:gs>
                  <a:gs pos="100000">
                    <a:srgbClr val="FE3E02"/>
                  </a:gs>
                </a:gsLst>
                <a:lin ang="5400000" scaled="1"/>
                <a:tileRect/>
              </a:gradFill>
              <a:latin typeface="宋体" panose="02010600030101010101" pitchFamily="2" charset="-122"/>
              <a:ea typeface="宋体" panose="02010600030101010101" pitchFamily="2" charset="-122"/>
            </a:endParaRPr>
          </a:p>
        </p:txBody>
      </p:sp>
    </p:spTree>
  </p:cSld>
  <p:clrMapOvr>
    <a:masterClrMapping/>
  </p:clrMapOvr>
  <p:transition spd="slow">
    <p:pull dir="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2"/>
          <p:cNvSpPr>
            <a:spLocks noGrp="1"/>
          </p:cNvSpPr>
          <p:nvPr>
            <p:ph type="title"/>
          </p:nvPr>
        </p:nvSpPr>
        <p:spPr>
          <a:xfrm>
            <a:off x="457200" y="274638"/>
            <a:ext cx="8229600" cy="741362"/>
          </a:xfrm>
        </p:spPr>
        <p:txBody>
          <a:bodyPr vert="horz" wrap="square" anchor="ctr"/>
          <a:p>
            <a:pPr lvl="0" eaLnBrk="1" hangingPunct="1"/>
            <a:r>
              <a:rPr lang="zh-CN" altLang="en-US" dirty="0"/>
              <a:t>  第二节 计量名词术语</a:t>
            </a:r>
            <a:endParaRPr lang="zh-CN" altLang="en-US" dirty="0"/>
          </a:p>
        </p:txBody>
      </p:sp>
      <p:sp>
        <p:nvSpPr>
          <p:cNvPr id="16387" name="Rectangle 3"/>
          <p:cNvSpPr>
            <a:spLocks noGrp="1"/>
          </p:cNvSpPr>
          <p:nvPr>
            <p:ph type="body"/>
          </p:nvPr>
        </p:nvSpPr>
        <p:spPr>
          <a:xfrm>
            <a:off x="395288" y="1341438"/>
            <a:ext cx="8748712" cy="4751387"/>
          </a:xfrm>
        </p:spPr>
        <p:txBody>
          <a:bodyPr vert="horz" wrap="square" anchor="t"/>
          <a:p>
            <a:pPr marL="1905" lvl="0" indent="-1905" eaLnBrk="1" hangingPunct="1">
              <a:lnSpc>
                <a:spcPct val="105000"/>
              </a:lnSpc>
            </a:pPr>
            <a:r>
              <a:rPr lang="en-US" altLang="zh-CN" sz="2000" dirty="0"/>
              <a:t>17.</a:t>
            </a:r>
            <a:r>
              <a:rPr lang="en-US" altLang="zh-CN" sz="2000" dirty="0">
                <a:sym typeface="+mn-ea"/>
              </a:rPr>
              <a:t>精确度</a:t>
            </a:r>
            <a:r>
              <a:rPr lang="zh-CN" altLang="en-US" sz="2000" dirty="0">
                <a:sym typeface="+mn-ea"/>
              </a:rPr>
              <a:t>（</a:t>
            </a:r>
            <a:r>
              <a:rPr lang="zh-CN" altLang="en-US" sz="2000" dirty="0">
                <a:sym typeface="+mn-ea"/>
              </a:rPr>
              <a:t>准确度）</a:t>
            </a:r>
            <a:br>
              <a:rPr lang="en-US" altLang="zh-CN" sz="2000" dirty="0">
                <a:sym typeface="+mn-ea"/>
              </a:rPr>
            </a:br>
            <a:r>
              <a:rPr lang="en-US" altLang="zh-CN" sz="2000" dirty="0">
                <a:sym typeface="+mn-ea"/>
              </a:rPr>
              <a:t>      </a:t>
            </a:r>
            <a:r>
              <a:rPr lang="zh-CN" altLang="en-US" sz="2000" dirty="0">
                <a:sym typeface="+mn-ea"/>
              </a:rPr>
              <a:t>计量的精确度亦称准确度(accuracy of measurement)，系指被测量的测得值之间的一致程度以及与其“真值”的接近程度，即是精密度和正确度的综合概念。从测量误差的角度来说，精确度(准确度)是测得值的随机误差和系统误差的综合反映。</a:t>
            </a:r>
            <a:br>
              <a:rPr lang="zh-CN" altLang="en-US" sz="2000" dirty="0">
                <a:sym typeface="+mn-ea"/>
              </a:rPr>
            </a:br>
            <a:r>
              <a:rPr lang="zh-CN" altLang="en-US" sz="2000" dirty="0">
                <a:sym typeface="+mn-ea"/>
              </a:rPr>
              <a:t>通常所说的测量精度或计量器具的精度，一般即指精确度(准确度)，而并非精密度。也就是说，实际上“精度”已成为“精确度”(准确度)的习惯上的简称。</a:t>
            </a:r>
            <a:endParaRPr lang="zh-CN" altLang="en-US" sz="2000" dirty="0"/>
          </a:p>
          <a:p>
            <a:pPr marL="1905" lvl="0" indent="-1905" eaLnBrk="1" hangingPunct="1">
              <a:lnSpc>
                <a:spcPct val="105000"/>
              </a:lnSpc>
            </a:pPr>
            <a:endParaRPr lang="zh-CN" altLang="en-US" sz="2000" dirty="0"/>
          </a:p>
        </p:txBody>
      </p:sp>
    </p:spTree>
  </p:cSld>
  <p:clrMapOvr>
    <a:masterClrMapping/>
  </p:clrMapOvr>
  <p:transition>
    <p:wipe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2"/>
          <p:cNvSpPr>
            <a:spLocks noGrp="1"/>
          </p:cNvSpPr>
          <p:nvPr>
            <p:ph type="title"/>
          </p:nvPr>
        </p:nvSpPr>
        <p:spPr>
          <a:xfrm>
            <a:off x="457200" y="274638"/>
            <a:ext cx="8229600" cy="639762"/>
          </a:xfrm>
        </p:spPr>
        <p:txBody>
          <a:bodyPr vert="horz" wrap="square" anchor="ctr"/>
          <a:p>
            <a:pPr lvl="0" eaLnBrk="1" hangingPunct="1"/>
            <a:r>
              <a:rPr lang="zh-CN" altLang="en-US" dirty="0"/>
              <a:t>  第二节 计量名词术语</a:t>
            </a:r>
            <a:endParaRPr lang="zh-CN" altLang="en-US" dirty="0"/>
          </a:p>
        </p:txBody>
      </p:sp>
      <p:sp>
        <p:nvSpPr>
          <p:cNvPr id="18435" name="Rectangle 3"/>
          <p:cNvSpPr>
            <a:spLocks noGrp="1"/>
          </p:cNvSpPr>
          <p:nvPr>
            <p:ph type="body"/>
          </p:nvPr>
        </p:nvSpPr>
        <p:spPr>
          <a:xfrm>
            <a:off x="685800" y="1268413"/>
            <a:ext cx="8207375" cy="4217987"/>
          </a:xfrm>
        </p:spPr>
        <p:txBody>
          <a:bodyPr vert="horz" wrap="square" anchor="t"/>
          <a:p>
            <a:pPr lvl="0" eaLnBrk="1" hangingPunct="1">
              <a:lnSpc>
                <a:spcPct val="120000"/>
              </a:lnSpc>
            </a:pPr>
            <a:r>
              <a:rPr lang="zh-CN" altLang="en-US" dirty="0"/>
              <a:t>设图中的圆心O为被测量的“真值”，黑点为其测得值，则</a:t>
            </a:r>
            <a:br>
              <a:rPr lang="zh-CN" altLang="en-US" dirty="0"/>
            </a:br>
            <a:r>
              <a:rPr lang="zh-CN" altLang="en-US" dirty="0"/>
              <a:t>图(a)：正确度较高、精密度较差；</a:t>
            </a:r>
            <a:br>
              <a:rPr lang="zh-CN" altLang="en-US" dirty="0"/>
            </a:br>
            <a:r>
              <a:rPr lang="zh-CN" altLang="en-US" dirty="0"/>
              <a:t>图(b)：精密度较高、正确度较差；</a:t>
            </a:r>
            <a:br>
              <a:rPr lang="zh-CN" altLang="en-US" dirty="0"/>
            </a:br>
            <a:r>
              <a:rPr lang="zh-CN" altLang="en-US" dirty="0"/>
              <a:t>图(c)：精确度(准确度)较高，即精密度和正确度都较高。</a:t>
            </a:r>
            <a:endParaRPr lang="zh-CN" altLang="en-US" dirty="0"/>
          </a:p>
          <a:p>
            <a:pPr lvl="0" eaLnBrk="1" hangingPunct="1">
              <a:lnSpc>
                <a:spcPct val="120000"/>
              </a:lnSpc>
            </a:pPr>
            <a:endParaRPr lang="zh-CN" altLang="en-US" dirty="0"/>
          </a:p>
          <a:p>
            <a:pPr lvl="0" eaLnBrk="1" hangingPunct="1">
              <a:lnSpc>
                <a:spcPct val="120000"/>
              </a:lnSpc>
              <a:buNone/>
            </a:pPr>
            <a:r>
              <a:rPr lang="zh-CN" altLang="en-US" dirty="0"/>
              <a:t> </a:t>
            </a:r>
            <a:endParaRPr lang="zh-CN" altLang="en-US" dirty="0"/>
          </a:p>
          <a:p>
            <a:pPr lvl="0" eaLnBrk="1" hangingPunct="1">
              <a:lnSpc>
                <a:spcPct val="120000"/>
              </a:lnSpc>
              <a:buNone/>
            </a:pPr>
            <a:r>
              <a:rPr lang="zh-CN" altLang="en-US" dirty="0"/>
              <a:t> </a:t>
            </a:r>
            <a:endParaRPr lang="zh-CN" altLang="en-US" dirty="0"/>
          </a:p>
          <a:p>
            <a:pPr lvl="0" eaLnBrk="1" hangingPunct="1">
              <a:lnSpc>
                <a:spcPct val="120000"/>
              </a:lnSpc>
              <a:buNone/>
            </a:pPr>
            <a:endParaRPr lang="zh-CN" altLang="en-US" dirty="0"/>
          </a:p>
        </p:txBody>
      </p:sp>
      <p:pic>
        <p:nvPicPr>
          <p:cNvPr id="18436" name="Picture 4" descr="map1"/>
          <p:cNvPicPr>
            <a:picLocks noChangeAspect="1"/>
          </p:cNvPicPr>
          <p:nvPr/>
        </p:nvPicPr>
        <p:blipFill>
          <a:blip r:embed="rId1"/>
          <a:stretch>
            <a:fillRect/>
          </a:stretch>
        </p:blipFill>
        <p:spPr>
          <a:xfrm>
            <a:off x="1763713" y="3500438"/>
            <a:ext cx="5832475" cy="2665412"/>
          </a:xfrm>
          <a:prstGeom prst="rect">
            <a:avLst/>
          </a:prstGeom>
          <a:noFill/>
          <a:ln w="9525">
            <a:noFill/>
          </a:ln>
        </p:spPr>
      </p:pic>
    </p:spTree>
  </p:cSld>
  <p:clrMapOvr>
    <a:masterClrMapping/>
  </p:clrMapOvr>
  <p:transition>
    <p:wipe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2"/>
          <p:cNvSpPr>
            <a:spLocks noGrp="1"/>
          </p:cNvSpPr>
          <p:nvPr>
            <p:ph type="title"/>
          </p:nvPr>
        </p:nvSpPr>
        <p:spPr>
          <a:xfrm>
            <a:off x="611188" y="228600"/>
            <a:ext cx="8532812" cy="752475"/>
          </a:xfrm>
        </p:spPr>
        <p:txBody>
          <a:bodyPr vert="horz" wrap="square" anchor="ctr"/>
          <a:p>
            <a:pPr lvl="0" eaLnBrk="1" hangingPunct="1">
              <a:lnSpc>
                <a:spcPct val="120000"/>
              </a:lnSpc>
            </a:pPr>
            <a:r>
              <a:rPr lang="zh-CN" altLang="en-US" dirty="0"/>
              <a:t>第三节 计量的特点</a:t>
            </a:r>
            <a:endParaRPr lang="zh-CN" altLang="en-US" dirty="0"/>
          </a:p>
        </p:txBody>
      </p:sp>
      <p:sp>
        <p:nvSpPr>
          <p:cNvPr id="19459" name="Rectangle 3"/>
          <p:cNvSpPr>
            <a:spLocks noGrp="1"/>
          </p:cNvSpPr>
          <p:nvPr>
            <p:ph type="body"/>
          </p:nvPr>
        </p:nvSpPr>
        <p:spPr>
          <a:xfrm>
            <a:off x="180975" y="1054100"/>
            <a:ext cx="8783638" cy="5327650"/>
          </a:xfrm>
        </p:spPr>
        <p:txBody>
          <a:bodyPr vert="horz" wrap="square" anchor="t"/>
          <a:p>
            <a:pPr lvl="0" eaLnBrk="1" hangingPunct="1">
              <a:lnSpc>
                <a:spcPct val="120000"/>
              </a:lnSpc>
              <a:buNone/>
            </a:pPr>
            <a:r>
              <a:rPr lang="zh-CN" altLang="en-US" sz="2000" dirty="0"/>
              <a:t>一、计量工作的特点</a:t>
            </a:r>
            <a:endParaRPr lang="zh-CN" altLang="en-US" sz="2000" dirty="0"/>
          </a:p>
          <a:p>
            <a:pPr lvl="0" eaLnBrk="1" hangingPunct="1">
              <a:lnSpc>
                <a:spcPct val="120000"/>
              </a:lnSpc>
            </a:pPr>
            <a:r>
              <a:rPr lang="zh-CN" altLang="en-US" sz="2000" dirty="0"/>
              <a:t>1、</a:t>
            </a:r>
            <a:r>
              <a:rPr lang="zh-CN" altLang="en-US" sz="2000" dirty="0">
                <a:solidFill>
                  <a:srgbClr val="FF0000"/>
                </a:solidFill>
              </a:rPr>
              <a:t>统一性</a:t>
            </a:r>
            <a:r>
              <a:rPr lang="zh-CN" altLang="en-US" sz="2000" dirty="0"/>
              <a:t>  计量单位的统一是量值一致的重要前提。无论在任何时间、任何地点，采用任何方法、使用任何器具以及任何人进行计量，只要符合有关计量的要求，计量结果就应在给定的不确定度（或误差范围）内一致。否则，计量将失去其社会意义。计量的一致性，不仅限于国内，而且也适用于国际。</a:t>
            </a:r>
            <a:endParaRPr lang="zh-CN" altLang="en-US" sz="2000" dirty="0"/>
          </a:p>
          <a:p>
            <a:pPr lvl="0" eaLnBrk="1" hangingPunct="1">
              <a:lnSpc>
                <a:spcPct val="120000"/>
              </a:lnSpc>
            </a:pPr>
            <a:r>
              <a:rPr lang="zh-CN" altLang="en-US" sz="2000" dirty="0"/>
              <a:t>2、</a:t>
            </a:r>
            <a:r>
              <a:rPr lang="zh-CN" altLang="en-US" sz="2000" dirty="0">
                <a:solidFill>
                  <a:srgbClr val="FF0000"/>
                </a:solidFill>
              </a:rPr>
              <a:t>准确性 </a:t>
            </a:r>
            <a:r>
              <a:rPr lang="zh-CN" altLang="en-US" sz="2000" dirty="0"/>
              <a:t> 它表征的是计量结果与被测量的真值的接近程度。严格地说，只有量值，而无准确程度的结果，不是计量结果。也就是说，计量不仅应明确给出被测量的量值，而且还应给出该量值的不确定度(或误差范围)，即准确性。更严格地说，还应注明计量结果的影响量的值或范围。否则，计量结果便不具备充分的社会实用价值。所谓量值的统一，也是指在一定准确程度内的统一,准确性是计量的基本特点。</a:t>
            </a:r>
            <a:endParaRPr lang="zh-CN" altLang="en-US" sz="2000" dirty="0"/>
          </a:p>
        </p:txBody>
      </p:sp>
    </p:spTree>
  </p:cSld>
  <p:clrMapOvr>
    <a:masterClrMapping/>
  </p:clrMapOvr>
  <p:transition>
    <p:wipe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2"/>
          <p:cNvSpPr>
            <a:spLocks noGrp="1"/>
          </p:cNvSpPr>
          <p:nvPr>
            <p:ph type="title"/>
          </p:nvPr>
        </p:nvSpPr>
        <p:spPr>
          <a:xfrm>
            <a:off x="457200" y="274638"/>
            <a:ext cx="8229600" cy="482600"/>
          </a:xfrm>
        </p:spPr>
        <p:txBody>
          <a:bodyPr vert="horz" wrap="square" anchor="ctr"/>
          <a:p>
            <a:pPr lvl="0" eaLnBrk="1" hangingPunct="1"/>
            <a:r>
              <a:rPr lang="zh-CN" altLang="en-US" dirty="0"/>
              <a:t>    第三节 计量的特点</a:t>
            </a:r>
            <a:endParaRPr lang="zh-CN" altLang="en-US" dirty="0"/>
          </a:p>
        </p:txBody>
      </p:sp>
      <p:sp>
        <p:nvSpPr>
          <p:cNvPr id="20483" name="Rectangle 3"/>
          <p:cNvSpPr>
            <a:spLocks noGrp="1"/>
          </p:cNvSpPr>
          <p:nvPr>
            <p:ph type="body"/>
          </p:nvPr>
        </p:nvSpPr>
        <p:spPr>
          <a:xfrm>
            <a:off x="323850" y="981075"/>
            <a:ext cx="8459788" cy="5184775"/>
          </a:xfrm>
        </p:spPr>
        <p:txBody>
          <a:bodyPr vert="horz" wrap="square" anchor="t"/>
          <a:p>
            <a:pPr lvl="0" eaLnBrk="1" hangingPunct="1">
              <a:lnSpc>
                <a:spcPct val="120000"/>
              </a:lnSpc>
            </a:pPr>
            <a:r>
              <a:rPr lang="zh-CN" altLang="en-US" dirty="0"/>
              <a:t>3、</a:t>
            </a:r>
            <a:r>
              <a:rPr lang="zh-CN" altLang="en-US" dirty="0">
                <a:solidFill>
                  <a:srgbClr val="FF0000"/>
                </a:solidFill>
              </a:rPr>
              <a:t>溯源性</a:t>
            </a:r>
            <a:br>
              <a:rPr lang="zh-CN" altLang="en-US" dirty="0"/>
            </a:br>
            <a:r>
              <a:rPr lang="zh-CN" altLang="en-US" dirty="0"/>
              <a:t>在实际工作中，由于目的和条件的不同，对计算结果的要求亦各不相同。但是，为使计量结果准确一致，所有的同种量值都必须由同一个计量基准(或原始标准)传递而来。换句话说，任何一个计量结果，都能通过连续的比较链溯源到计量基准。这就是溯源性。可以说，“溯源性”是“准确性”和“一致性”的技术归宗。就一国而论，所有的量值都应溯源于国家计量基准；就国际而论，则应溯源于国际计量基准或约定的计量标准。否则，量值出于多源，不仅无准确一致可言，而且势必造成技术上和应用上的混乱，以致酿成严重的后果。</a:t>
            </a:r>
            <a:endParaRPr lang="zh-CN" altLang="en-US" dirty="0"/>
          </a:p>
          <a:p>
            <a:pPr lvl="0" eaLnBrk="1" hangingPunct="1">
              <a:lnSpc>
                <a:spcPct val="120000"/>
              </a:lnSpc>
            </a:pPr>
            <a:endParaRPr lang="zh-CN" altLang="en-US" dirty="0"/>
          </a:p>
        </p:txBody>
      </p:sp>
    </p:spTree>
  </p:cSld>
  <p:clrMapOvr>
    <a:masterClrMapping/>
  </p:clrMapOvr>
  <p:transition>
    <p:wipe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Rectangle 2"/>
          <p:cNvSpPr>
            <a:spLocks noGrp="1"/>
          </p:cNvSpPr>
          <p:nvPr>
            <p:ph type="title"/>
          </p:nvPr>
        </p:nvSpPr>
        <p:spPr>
          <a:xfrm>
            <a:off x="457200" y="274638"/>
            <a:ext cx="8229600" cy="790575"/>
          </a:xfrm>
        </p:spPr>
        <p:txBody>
          <a:bodyPr vert="horz" wrap="square" anchor="ctr"/>
          <a:p>
            <a:pPr lvl="0" eaLnBrk="1" hangingPunct="1"/>
            <a:r>
              <a:rPr lang="zh-CN" altLang="en-US" dirty="0"/>
              <a:t>   第三节 计量的特点</a:t>
            </a:r>
            <a:endParaRPr lang="zh-CN" altLang="en-US" dirty="0"/>
          </a:p>
        </p:txBody>
      </p:sp>
      <p:sp>
        <p:nvSpPr>
          <p:cNvPr id="21507" name="Rectangle 3"/>
          <p:cNvSpPr>
            <a:spLocks noGrp="1"/>
          </p:cNvSpPr>
          <p:nvPr>
            <p:ph type="body"/>
          </p:nvPr>
        </p:nvSpPr>
        <p:spPr/>
        <p:txBody>
          <a:bodyPr vert="horz" wrap="square" anchor="t"/>
          <a:p>
            <a:pPr lvl="0" eaLnBrk="1" hangingPunct="1">
              <a:lnSpc>
                <a:spcPct val="120000"/>
              </a:lnSpc>
            </a:pPr>
            <a:r>
              <a:rPr lang="zh-CN" altLang="en-US" dirty="0"/>
              <a:t>4、</a:t>
            </a:r>
            <a:r>
              <a:rPr lang="zh-CN" altLang="en-US" dirty="0">
                <a:solidFill>
                  <a:srgbClr val="FF0000"/>
                </a:solidFill>
              </a:rPr>
              <a:t>法制性</a:t>
            </a:r>
            <a:r>
              <a:rPr lang="zh-CN" altLang="en-US" dirty="0"/>
              <a:t>  计量本身的社会性就要求有一定的法制保障。也就是说，量值的准确一致，不仅要有一定的技术手段，而且还要有相应的法律、法规的行政管理，特别是那些对国计民生有明显影响的计量，诸如社会安全、医疗保健、环境保护以及贸易结算中的计量，更必须有法制保障。否则，量值的准确一致便不能实现，计量的作用也就无法发挥。</a:t>
            </a:r>
            <a:br>
              <a:rPr lang="zh-CN" altLang="en-US" dirty="0"/>
            </a:br>
            <a:endParaRPr lang="zh-CN" altLang="en-US" dirty="0"/>
          </a:p>
        </p:txBody>
      </p:sp>
    </p:spTree>
  </p:cSld>
  <p:clrMapOvr>
    <a:masterClrMapping/>
  </p:clrMapOvr>
  <p:transition>
    <p:wipe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a:spLocks noGrp="1"/>
          </p:cNvSpPr>
          <p:nvPr>
            <p:ph type="title"/>
          </p:nvPr>
        </p:nvSpPr>
        <p:spPr>
          <a:xfrm>
            <a:off x="0" y="333375"/>
            <a:ext cx="9144000" cy="1150938"/>
          </a:xfrm>
        </p:spPr>
        <p:txBody>
          <a:bodyPr vert="horz" wrap="square" anchor="ctr"/>
          <a:p>
            <a:pPr lvl="0" eaLnBrk="1" hangingPunct="1">
              <a:lnSpc>
                <a:spcPct val="120000"/>
              </a:lnSpc>
            </a:pPr>
            <a:r>
              <a:rPr lang="zh-CN" altLang="en-US">
                <a:ea typeface="楷体_GB2312" pitchFamily="1" charset="-122"/>
              </a:rPr>
              <a:t>企业计量管理与监督</a:t>
            </a:r>
            <a:endParaRPr lang="zh-CN" altLang="en-US">
              <a:ea typeface="楷体_GB2312" pitchFamily="1" charset="-122"/>
            </a:endParaRPr>
          </a:p>
        </p:txBody>
      </p:sp>
      <p:sp>
        <p:nvSpPr>
          <p:cNvPr id="4099" name="Rectangle 3"/>
          <p:cNvSpPr>
            <a:spLocks noGrp="1"/>
          </p:cNvSpPr>
          <p:nvPr>
            <p:ph type="body"/>
          </p:nvPr>
        </p:nvSpPr>
        <p:spPr>
          <a:xfrm>
            <a:off x="1763713" y="1773238"/>
            <a:ext cx="6337300" cy="4464050"/>
          </a:xfrm>
        </p:spPr>
        <p:txBody>
          <a:bodyPr vert="horz" wrap="square" anchor="t"/>
          <a:p>
            <a:pPr lvl="0" eaLnBrk="1" hangingPunct="1">
              <a:lnSpc>
                <a:spcPct val="120000"/>
              </a:lnSpc>
            </a:pPr>
            <a:r>
              <a:rPr lang="zh-CN" altLang="en-US" sz="2000"/>
              <a:t>第一章 计量基础知识</a:t>
            </a:r>
            <a:endParaRPr lang="zh-CN" altLang="en-US" sz="2000"/>
          </a:p>
          <a:p>
            <a:pPr lvl="0" eaLnBrk="1" hangingPunct="1">
              <a:lnSpc>
                <a:spcPct val="120000"/>
              </a:lnSpc>
            </a:pPr>
            <a:r>
              <a:rPr lang="zh-CN" altLang="en-US" sz="2000"/>
              <a:t>第二章 企业计量管理</a:t>
            </a:r>
            <a:endParaRPr lang="zh-CN" altLang="en-US" sz="2000"/>
          </a:p>
          <a:p>
            <a:pPr lvl="0" eaLnBrk="1" hangingPunct="1">
              <a:lnSpc>
                <a:spcPct val="120000"/>
              </a:lnSpc>
            </a:pPr>
            <a:r>
              <a:rPr lang="zh-CN" altLang="en-US" sz="2000"/>
              <a:t>第三章 企业计量检测体系的建立</a:t>
            </a:r>
            <a:endParaRPr lang="zh-CN" altLang="en-US" sz="2000"/>
          </a:p>
          <a:p>
            <a:pPr lvl="0" eaLnBrk="1" hangingPunct="1">
              <a:lnSpc>
                <a:spcPct val="120000"/>
              </a:lnSpc>
            </a:pPr>
            <a:r>
              <a:rPr lang="zh-CN" altLang="en-US" sz="2000"/>
              <a:t>第四章 测量设备（计量器具）的管理</a:t>
            </a:r>
            <a:endParaRPr lang="zh-CN" altLang="en-US" sz="2000"/>
          </a:p>
          <a:p>
            <a:pPr lvl="0" eaLnBrk="1" hangingPunct="1">
              <a:lnSpc>
                <a:spcPct val="120000"/>
              </a:lnSpc>
            </a:pPr>
            <a:r>
              <a:rPr lang="zh-CN" altLang="en-US" sz="2000"/>
              <a:t>第五章 企业计量人员的管理</a:t>
            </a:r>
            <a:endParaRPr lang="zh-CN" altLang="en-US" sz="2000"/>
          </a:p>
          <a:p>
            <a:pPr lvl="0" eaLnBrk="1" hangingPunct="1">
              <a:lnSpc>
                <a:spcPct val="120000"/>
              </a:lnSpc>
            </a:pPr>
            <a:r>
              <a:rPr lang="zh-CN" altLang="en-US" sz="2000"/>
              <a:t>第六章 测量过程的控制</a:t>
            </a:r>
            <a:endParaRPr lang="zh-CN" altLang="en-US" sz="20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indefinite" fill="hold">
                                          <p:stCondLst>
                                            <p:cond delay="0"/>
                                          </p:stCondLst>
                                        </p:cTn>
                                        <p:tgtEl>
                                          <p:spTgt spid="4098"/>
                                        </p:tgtEl>
                                        <p:attrNameLst>
                                          <p:attrName>style.visibility</p:attrName>
                                        </p:attrNameLst>
                                      </p:cBhvr>
                                      <p:to>
                                        <p:strVal val="visible"/>
                                      </p:to>
                                    </p:set>
                                    <p:anim calcmode="lin" valueType="num">
                                      <p:cBhvr>
                                        <p:cTn id="7" dur="1000" fill="hold"/>
                                        <p:tgtEl>
                                          <p:spTgt spid="4098"/>
                                        </p:tgtEl>
                                        <p:attrNameLst>
                                          <p:attrName>ppt_x</p:attrName>
                                        </p:attrNameLst>
                                      </p:cBhvr>
                                      <p:tavLst>
                                        <p:tav tm="0">
                                          <p:val>
                                            <p:strVal val="#ppt_x-.2"/>
                                          </p:val>
                                        </p:tav>
                                        <p:tav tm="100000">
                                          <p:val>
                                            <p:strVal val="#ppt_x"/>
                                          </p:val>
                                        </p:tav>
                                      </p:tavLst>
                                    </p:anim>
                                    <p:anim calcmode="lin" valueType="num">
                                      <p:cBhvr>
                                        <p:cTn id="8" dur="1000" fill="hold"/>
                                        <p:tgtEl>
                                          <p:spTgt spid="4098"/>
                                        </p:tgtEl>
                                        <p:attrNameLst>
                                          <p:attrName>ppt_y</p:attrName>
                                        </p:attrNameLst>
                                      </p:cBhvr>
                                      <p:tavLst>
                                        <p:tav tm="0">
                                          <p:val>
                                            <p:strVal val="#ppt_y"/>
                                          </p:val>
                                        </p:tav>
                                        <p:tav tm="100000">
                                          <p:val>
                                            <p:strVal val="#ppt_y"/>
                                          </p:val>
                                        </p:tav>
                                      </p:tavLst>
                                    </p:anim>
                                    <p:animEffect transition="in" filter="wipe(right)" prLst="gradientSize: 0.1">
                                      <p:cBhvr>
                                        <p:cTn id="9" dur="1000"/>
                                        <p:tgtEl>
                                          <p:spTgt spid="4098"/>
                                        </p:tgtEl>
                                      </p:cBhvr>
                                    </p:animEffect>
                                  </p:childTnLst>
                                </p:cTn>
                              </p:par>
                            </p:childTnLst>
                          </p:cTn>
                        </p:par>
                      </p:childTnLst>
                    </p:cTn>
                  </p:par>
                  <p:par>
                    <p:cTn id="10" fill="hold">
                      <p:stCondLst>
                        <p:cond delay="indefinite"/>
                      </p:stCondLst>
                      <p:childTnLst>
                        <p:par>
                          <p:cTn id="11" fill="hold">
                            <p:stCondLst>
                              <p:cond delay="0"/>
                            </p:stCondLst>
                            <p:childTnLst>
                              <p:par>
                                <p:cTn id="12" presetID="0" presetClass="entr" presetSubtype="0" fill="hold" grpId="0" nodeType="clickEffect">
                                  <p:stCondLst>
                                    <p:cond delay="0"/>
                                  </p:stCondLst>
                                  <p:childTnLst>
                                    <p:set>
                                      <p:cBhvr>
                                        <p:cTn id="13" dur="indefinite" fill="hold">
                                          <p:stCondLst>
                                            <p:cond delay="0"/>
                                          </p:stCondLst>
                                        </p:cTn>
                                        <p:tgtEl>
                                          <p:spTgt spid="4099">
                                            <p:txEl>
                                              <p:charRg st="0" end="11"/>
                                            </p:txEl>
                                          </p:spTgt>
                                        </p:tgtEl>
                                        <p:attrNameLst>
                                          <p:attrName>style.visibility</p:attrName>
                                        </p:attrNameLst>
                                      </p:cBhvr>
                                      <p:to>
                                        <p:strVal val="visible"/>
                                      </p:to>
                                    </p:set>
                                    <p:animEffect transition="in" filter="fade">
                                      <p:cBhvr>
                                        <p:cTn id="14" dur="500"/>
                                        <p:tgtEl>
                                          <p:spTgt spid="4099">
                                            <p:txEl>
                                              <p:charRg st="0" end="11"/>
                                            </p:txEl>
                                          </p:spTgt>
                                        </p:tgtEl>
                                      </p:cBhvr>
                                    </p:animEffect>
                                    <p:anim calcmode="lin" valueType="num">
                                      <p:cBhvr>
                                        <p:cTn id="15" dur="500" fill="hold"/>
                                        <p:tgtEl>
                                          <p:spTgt spid="4099">
                                            <p:txEl>
                                              <p:charRg st="0" end="11"/>
                                            </p:txEl>
                                          </p:spTgt>
                                        </p:tgtEl>
                                        <p:attrNameLst>
                                          <p:attrName>ppt_x</p:attrName>
                                        </p:attrNameLst>
                                      </p:cBhvr>
                                      <p:tavLst>
                                        <p:tav tm="0">
                                          <p:val>
                                            <p:strVal val="#ppt_x"/>
                                          </p:val>
                                        </p:tav>
                                        <p:tav tm="100000">
                                          <p:val>
                                            <p:strVal val="#ppt_x"/>
                                          </p:val>
                                        </p:tav>
                                      </p:tavLst>
                                    </p:anim>
                                    <p:anim calcmode="lin" valueType="num">
                                      <p:cBhvr>
                                        <p:cTn id="16" dur="500" fill="hold"/>
                                        <p:tgtEl>
                                          <p:spTgt spid="4099">
                                            <p:txEl>
                                              <p:charRg st="0" end="11"/>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0" presetClass="entr" presetSubtype="0" fill="hold" grpId="0" nodeType="clickEffect">
                                  <p:stCondLst>
                                    <p:cond delay="0"/>
                                  </p:stCondLst>
                                  <p:childTnLst>
                                    <p:set>
                                      <p:cBhvr>
                                        <p:cTn id="20" dur="indefinite" fill="hold">
                                          <p:stCondLst>
                                            <p:cond delay="0"/>
                                          </p:stCondLst>
                                        </p:cTn>
                                        <p:tgtEl>
                                          <p:spTgt spid="4099">
                                            <p:txEl>
                                              <p:charRg st="11" end="22"/>
                                            </p:txEl>
                                          </p:spTgt>
                                        </p:tgtEl>
                                        <p:attrNameLst>
                                          <p:attrName>style.visibility</p:attrName>
                                        </p:attrNameLst>
                                      </p:cBhvr>
                                      <p:to>
                                        <p:strVal val="visible"/>
                                      </p:to>
                                    </p:set>
                                    <p:animEffect transition="in" filter="fade">
                                      <p:cBhvr>
                                        <p:cTn id="21" dur="500"/>
                                        <p:tgtEl>
                                          <p:spTgt spid="4099">
                                            <p:txEl>
                                              <p:charRg st="11" end="22"/>
                                            </p:txEl>
                                          </p:spTgt>
                                        </p:tgtEl>
                                      </p:cBhvr>
                                    </p:animEffect>
                                    <p:anim calcmode="lin" valueType="num">
                                      <p:cBhvr>
                                        <p:cTn id="22" dur="500" fill="hold"/>
                                        <p:tgtEl>
                                          <p:spTgt spid="4099">
                                            <p:txEl>
                                              <p:charRg st="11" end="22"/>
                                            </p:txEl>
                                          </p:spTgt>
                                        </p:tgtEl>
                                        <p:attrNameLst>
                                          <p:attrName>ppt_x</p:attrName>
                                        </p:attrNameLst>
                                      </p:cBhvr>
                                      <p:tavLst>
                                        <p:tav tm="0">
                                          <p:val>
                                            <p:strVal val="#ppt_x"/>
                                          </p:val>
                                        </p:tav>
                                        <p:tav tm="100000">
                                          <p:val>
                                            <p:strVal val="#ppt_x"/>
                                          </p:val>
                                        </p:tav>
                                      </p:tavLst>
                                    </p:anim>
                                    <p:anim calcmode="lin" valueType="num">
                                      <p:cBhvr>
                                        <p:cTn id="23" dur="500" fill="hold"/>
                                        <p:tgtEl>
                                          <p:spTgt spid="4099">
                                            <p:txEl>
                                              <p:charRg st="11" end="22"/>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0" presetClass="entr" presetSubtype="0" fill="hold" grpId="0" nodeType="clickEffect">
                                  <p:stCondLst>
                                    <p:cond delay="0"/>
                                  </p:stCondLst>
                                  <p:childTnLst>
                                    <p:set>
                                      <p:cBhvr>
                                        <p:cTn id="27" dur="indefinite" fill="hold">
                                          <p:stCondLst>
                                            <p:cond delay="0"/>
                                          </p:stCondLst>
                                        </p:cTn>
                                        <p:tgtEl>
                                          <p:spTgt spid="4099">
                                            <p:txEl>
                                              <p:charRg st="22" end="38"/>
                                            </p:txEl>
                                          </p:spTgt>
                                        </p:tgtEl>
                                        <p:attrNameLst>
                                          <p:attrName>style.visibility</p:attrName>
                                        </p:attrNameLst>
                                      </p:cBhvr>
                                      <p:to>
                                        <p:strVal val="visible"/>
                                      </p:to>
                                    </p:set>
                                    <p:animEffect transition="in" filter="fade">
                                      <p:cBhvr>
                                        <p:cTn id="28" dur="500"/>
                                        <p:tgtEl>
                                          <p:spTgt spid="4099">
                                            <p:txEl>
                                              <p:charRg st="22" end="38"/>
                                            </p:txEl>
                                          </p:spTgt>
                                        </p:tgtEl>
                                      </p:cBhvr>
                                    </p:animEffect>
                                    <p:anim calcmode="lin" valueType="num">
                                      <p:cBhvr>
                                        <p:cTn id="29" dur="500" fill="hold"/>
                                        <p:tgtEl>
                                          <p:spTgt spid="4099">
                                            <p:txEl>
                                              <p:charRg st="22" end="38"/>
                                            </p:txEl>
                                          </p:spTgt>
                                        </p:tgtEl>
                                        <p:attrNameLst>
                                          <p:attrName>ppt_x</p:attrName>
                                        </p:attrNameLst>
                                      </p:cBhvr>
                                      <p:tavLst>
                                        <p:tav tm="0">
                                          <p:val>
                                            <p:strVal val="#ppt_x"/>
                                          </p:val>
                                        </p:tav>
                                        <p:tav tm="100000">
                                          <p:val>
                                            <p:strVal val="#ppt_x"/>
                                          </p:val>
                                        </p:tav>
                                      </p:tavLst>
                                    </p:anim>
                                    <p:anim calcmode="lin" valueType="num">
                                      <p:cBhvr>
                                        <p:cTn id="30" dur="500" fill="hold"/>
                                        <p:tgtEl>
                                          <p:spTgt spid="4099">
                                            <p:txEl>
                                              <p:charRg st="22" end="38"/>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0" presetClass="entr" presetSubtype="0" fill="hold" grpId="0" nodeType="clickEffect">
                                  <p:stCondLst>
                                    <p:cond delay="0"/>
                                  </p:stCondLst>
                                  <p:childTnLst>
                                    <p:set>
                                      <p:cBhvr>
                                        <p:cTn id="34" dur="indefinite" fill="hold">
                                          <p:stCondLst>
                                            <p:cond delay="0"/>
                                          </p:stCondLst>
                                        </p:cTn>
                                        <p:tgtEl>
                                          <p:spTgt spid="4099">
                                            <p:txEl>
                                              <p:charRg st="38" end="56"/>
                                            </p:txEl>
                                          </p:spTgt>
                                        </p:tgtEl>
                                        <p:attrNameLst>
                                          <p:attrName>style.visibility</p:attrName>
                                        </p:attrNameLst>
                                      </p:cBhvr>
                                      <p:to>
                                        <p:strVal val="visible"/>
                                      </p:to>
                                    </p:set>
                                    <p:animEffect transition="in" filter="fade">
                                      <p:cBhvr>
                                        <p:cTn id="35" dur="500"/>
                                        <p:tgtEl>
                                          <p:spTgt spid="4099">
                                            <p:txEl>
                                              <p:charRg st="38" end="56"/>
                                            </p:txEl>
                                          </p:spTgt>
                                        </p:tgtEl>
                                      </p:cBhvr>
                                    </p:animEffect>
                                    <p:anim calcmode="lin" valueType="num">
                                      <p:cBhvr>
                                        <p:cTn id="36" dur="500" fill="hold"/>
                                        <p:tgtEl>
                                          <p:spTgt spid="4099">
                                            <p:txEl>
                                              <p:charRg st="38" end="56"/>
                                            </p:txEl>
                                          </p:spTgt>
                                        </p:tgtEl>
                                        <p:attrNameLst>
                                          <p:attrName>ppt_x</p:attrName>
                                        </p:attrNameLst>
                                      </p:cBhvr>
                                      <p:tavLst>
                                        <p:tav tm="0">
                                          <p:val>
                                            <p:strVal val="#ppt_x"/>
                                          </p:val>
                                        </p:tav>
                                        <p:tav tm="100000">
                                          <p:val>
                                            <p:strVal val="#ppt_x"/>
                                          </p:val>
                                        </p:tav>
                                      </p:tavLst>
                                    </p:anim>
                                    <p:anim calcmode="lin" valueType="num">
                                      <p:cBhvr>
                                        <p:cTn id="37" dur="500" fill="hold"/>
                                        <p:tgtEl>
                                          <p:spTgt spid="4099">
                                            <p:txEl>
                                              <p:charRg st="38" end="56"/>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0" presetClass="entr" presetSubtype="0" fill="hold" grpId="0" nodeType="clickEffect">
                                  <p:stCondLst>
                                    <p:cond delay="0"/>
                                  </p:stCondLst>
                                  <p:childTnLst>
                                    <p:set>
                                      <p:cBhvr>
                                        <p:cTn id="41" dur="indefinite" fill="hold">
                                          <p:stCondLst>
                                            <p:cond delay="0"/>
                                          </p:stCondLst>
                                        </p:cTn>
                                        <p:tgtEl>
                                          <p:spTgt spid="4099">
                                            <p:txEl>
                                              <p:charRg st="56" end="70"/>
                                            </p:txEl>
                                          </p:spTgt>
                                        </p:tgtEl>
                                        <p:attrNameLst>
                                          <p:attrName>style.visibility</p:attrName>
                                        </p:attrNameLst>
                                      </p:cBhvr>
                                      <p:to>
                                        <p:strVal val="visible"/>
                                      </p:to>
                                    </p:set>
                                    <p:animEffect transition="in" filter="fade">
                                      <p:cBhvr>
                                        <p:cTn id="42" dur="500"/>
                                        <p:tgtEl>
                                          <p:spTgt spid="4099">
                                            <p:txEl>
                                              <p:charRg st="56" end="70"/>
                                            </p:txEl>
                                          </p:spTgt>
                                        </p:tgtEl>
                                      </p:cBhvr>
                                    </p:animEffect>
                                    <p:anim calcmode="lin" valueType="num">
                                      <p:cBhvr>
                                        <p:cTn id="43" dur="500" fill="hold"/>
                                        <p:tgtEl>
                                          <p:spTgt spid="4099">
                                            <p:txEl>
                                              <p:charRg st="56" end="70"/>
                                            </p:txEl>
                                          </p:spTgt>
                                        </p:tgtEl>
                                        <p:attrNameLst>
                                          <p:attrName>ppt_x</p:attrName>
                                        </p:attrNameLst>
                                      </p:cBhvr>
                                      <p:tavLst>
                                        <p:tav tm="0">
                                          <p:val>
                                            <p:strVal val="#ppt_x"/>
                                          </p:val>
                                        </p:tav>
                                        <p:tav tm="100000">
                                          <p:val>
                                            <p:strVal val="#ppt_x"/>
                                          </p:val>
                                        </p:tav>
                                      </p:tavLst>
                                    </p:anim>
                                    <p:anim calcmode="lin" valueType="num">
                                      <p:cBhvr>
                                        <p:cTn id="44" dur="500" fill="hold"/>
                                        <p:tgtEl>
                                          <p:spTgt spid="4099">
                                            <p:txEl>
                                              <p:charRg st="56" end="70"/>
                                            </p:txEl>
                                          </p:spTgt>
                                        </p:tgtEl>
                                        <p:attrNameLst>
                                          <p:attrName>ppt_y</p:attrName>
                                        </p:attrNameLst>
                                      </p:cBhvr>
                                      <p:tavLst>
                                        <p:tav tm="0">
                                          <p:val>
                                            <p:strVal val="#ppt_y+.05"/>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0" presetClass="entr" presetSubtype="0" fill="hold" grpId="0" nodeType="clickEffect">
                                  <p:stCondLst>
                                    <p:cond delay="0"/>
                                  </p:stCondLst>
                                  <p:childTnLst>
                                    <p:set>
                                      <p:cBhvr>
                                        <p:cTn id="48" dur="indefinite" fill="hold">
                                          <p:stCondLst>
                                            <p:cond delay="0"/>
                                          </p:stCondLst>
                                        </p:cTn>
                                        <p:tgtEl>
                                          <p:spTgt spid="4099">
                                            <p:txEl>
                                              <p:charRg st="70" end="82"/>
                                            </p:txEl>
                                          </p:spTgt>
                                        </p:tgtEl>
                                        <p:attrNameLst>
                                          <p:attrName>style.visibility</p:attrName>
                                        </p:attrNameLst>
                                      </p:cBhvr>
                                      <p:to>
                                        <p:strVal val="visible"/>
                                      </p:to>
                                    </p:set>
                                    <p:animEffect transition="in" filter="fade">
                                      <p:cBhvr>
                                        <p:cTn id="49" dur="500"/>
                                        <p:tgtEl>
                                          <p:spTgt spid="4099">
                                            <p:txEl>
                                              <p:charRg st="70" end="82"/>
                                            </p:txEl>
                                          </p:spTgt>
                                        </p:tgtEl>
                                      </p:cBhvr>
                                    </p:animEffect>
                                    <p:anim calcmode="lin" valueType="num">
                                      <p:cBhvr>
                                        <p:cTn id="50" dur="500" fill="hold"/>
                                        <p:tgtEl>
                                          <p:spTgt spid="4099">
                                            <p:txEl>
                                              <p:charRg st="70" end="82"/>
                                            </p:txEl>
                                          </p:spTgt>
                                        </p:tgtEl>
                                        <p:attrNameLst>
                                          <p:attrName>ppt_x</p:attrName>
                                        </p:attrNameLst>
                                      </p:cBhvr>
                                      <p:tavLst>
                                        <p:tav tm="0">
                                          <p:val>
                                            <p:strVal val="#ppt_x"/>
                                          </p:val>
                                        </p:tav>
                                        <p:tav tm="100000">
                                          <p:val>
                                            <p:strVal val="#ppt_x"/>
                                          </p:val>
                                        </p:tav>
                                      </p:tavLst>
                                    </p:anim>
                                    <p:anim calcmode="lin" valueType="num">
                                      <p:cBhvr>
                                        <p:cTn id="51" dur="500" fill="hold"/>
                                        <p:tgtEl>
                                          <p:spTgt spid="4099">
                                            <p:txEl>
                                              <p:charRg st="70" end="8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2"/>
          <p:cNvSpPr>
            <a:spLocks noGrp="1"/>
          </p:cNvSpPr>
          <p:nvPr>
            <p:ph type="title"/>
          </p:nvPr>
        </p:nvSpPr>
        <p:spPr>
          <a:xfrm>
            <a:off x="971550" y="188913"/>
            <a:ext cx="6870700" cy="792162"/>
          </a:xfrm>
        </p:spPr>
        <p:txBody>
          <a:bodyPr vert="horz" wrap="square" anchor="ctr"/>
          <a:p>
            <a:pPr lvl="0" eaLnBrk="1" hangingPunct="1">
              <a:lnSpc>
                <a:spcPct val="120000"/>
              </a:lnSpc>
            </a:pPr>
            <a:r>
              <a:rPr lang="zh-CN" altLang="en-US" dirty="0"/>
              <a:t>第三节 计量的特点</a:t>
            </a:r>
            <a:endParaRPr lang="zh-CN" altLang="en-US" dirty="0"/>
          </a:p>
        </p:txBody>
      </p:sp>
      <p:sp>
        <p:nvSpPr>
          <p:cNvPr id="22531" name="Rectangle 3"/>
          <p:cNvSpPr>
            <a:spLocks noGrp="1"/>
          </p:cNvSpPr>
          <p:nvPr>
            <p:ph type="body"/>
          </p:nvPr>
        </p:nvSpPr>
        <p:spPr>
          <a:xfrm>
            <a:off x="250825" y="1412875"/>
            <a:ext cx="8893175" cy="5113338"/>
          </a:xfrm>
        </p:spPr>
        <p:txBody>
          <a:bodyPr vert="horz" wrap="square" anchor="t"/>
          <a:p>
            <a:pPr lvl="0" eaLnBrk="1" hangingPunct="1"/>
            <a:r>
              <a:rPr lang="zh-CN" altLang="en-US" dirty="0"/>
              <a:t>二、计量的基本内容</a:t>
            </a:r>
            <a:endParaRPr lang="zh-CN" altLang="en-US" dirty="0"/>
          </a:p>
          <a:p>
            <a:pPr lvl="0" eaLnBrk="1" hangingPunct="1">
              <a:lnSpc>
                <a:spcPct val="120000"/>
              </a:lnSpc>
            </a:pPr>
            <a:r>
              <a:rPr lang="zh-CN" altLang="en-US" dirty="0"/>
              <a:t>1．计量单位与单位制；</a:t>
            </a:r>
            <a:br>
              <a:rPr lang="zh-CN" altLang="en-US" dirty="0"/>
            </a:br>
            <a:r>
              <a:rPr lang="zh-CN" altLang="en-US" dirty="0"/>
              <a:t>2．计量器具，包括复现计量单位的计量基准、标准器具以及普通(工作)计量器具；</a:t>
            </a:r>
            <a:br>
              <a:rPr lang="zh-CN" altLang="en-US" dirty="0"/>
            </a:br>
            <a:r>
              <a:rPr lang="zh-CN" altLang="en-US" dirty="0"/>
              <a:t>3．量值传递、溯源与检定测试；</a:t>
            </a:r>
            <a:br>
              <a:rPr lang="zh-CN" altLang="en-US" dirty="0"/>
            </a:br>
            <a:r>
              <a:rPr lang="zh-CN" altLang="en-US" dirty="0"/>
              <a:t>4．物理常数以及材料与物质特性的测定；</a:t>
            </a:r>
            <a:br>
              <a:rPr lang="zh-CN" altLang="en-US" dirty="0"/>
            </a:br>
            <a:r>
              <a:rPr lang="zh-CN" altLang="en-US" dirty="0"/>
              <a:t>5．误差理论与数据处理以及计量人员的专业技能；</a:t>
            </a:r>
            <a:br>
              <a:rPr lang="zh-CN" altLang="en-US" dirty="0"/>
            </a:br>
            <a:r>
              <a:rPr lang="zh-CN" altLang="en-US" dirty="0"/>
              <a:t>6．计量管理。</a:t>
            </a:r>
            <a:br>
              <a:rPr lang="zh-CN" altLang="en-US" dirty="0"/>
            </a:br>
            <a:br>
              <a:rPr lang="zh-CN" altLang="en-US" dirty="0"/>
            </a:br>
            <a:endParaRPr lang="zh-CN" altLang="en-US" dirty="0"/>
          </a:p>
        </p:txBody>
      </p:sp>
    </p:spTree>
  </p:cSld>
  <p:clrMapOvr>
    <a:masterClrMapping/>
  </p:clrMapOvr>
  <p:transition>
    <p:wipe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Rectangle 2"/>
          <p:cNvSpPr>
            <a:spLocks noGrp="1"/>
          </p:cNvSpPr>
          <p:nvPr>
            <p:ph type="title"/>
          </p:nvPr>
        </p:nvSpPr>
        <p:spPr>
          <a:xfrm>
            <a:off x="827088" y="476250"/>
            <a:ext cx="8229600" cy="846138"/>
          </a:xfrm>
        </p:spPr>
        <p:txBody>
          <a:bodyPr vert="horz" wrap="square" anchor="ctr"/>
          <a:p>
            <a:pPr lvl="0" eaLnBrk="1" hangingPunct="1">
              <a:lnSpc>
                <a:spcPct val="120000"/>
              </a:lnSpc>
            </a:pPr>
            <a:r>
              <a:rPr lang="zh-CN" altLang="en-US" dirty="0"/>
              <a:t>第三节 计量的特点</a:t>
            </a:r>
            <a:endParaRPr lang="zh-CN" altLang="en-US" dirty="0"/>
          </a:p>
        </p:txBody>
      </p:sp>
      <p:sp>
        <p:nvSpPr>
          <p:cNvPr id="23555" name="Rectangle 3"/>
          <p:cNvSpPr>
            <a:spLocks noGrp="1"/>
          </p:cNvSpPr>
          <p:nvPr>
            <p:ph type="body"/>
          </p:nvPr>
        </p:nvSpPr>
        <p:spPr/>
        <p:txBody>
          <a:bodyPr vert="horz" wrap="square" anchor="t"/>
          <a:p>
            <a:pPr lvl="0" eaLnBrk="1" hangingPunct="1">
              <a:lnSpc>
                <a:spcPct val="120000"/>
              </a:lnSpc>
            </a:pPr>
            <a:r>
              <a:rPr lang="zh-CN" altLang="en-US" dirty="0"/>
              <a:t>三、计量的分类</a:t>
            </a:r>
            <a:endParaRPr lang="zh-CN" altLang="en-US" dirty="0"/>
          </a:p>
          <a:p>
            <a:pPr lvl="0" eaLnBrk="1" hangingPunct="1">
              <a:lnSpc>
                <a:spcPct val="120000"/>
              </a:lnSpc>
            </a:pPr>
            <a:r>
              <a:rPr lang="zh-CN" altLang="en-US" dirty="0"/>
              <a:t>比较成熟和普遍开展的计量科技</a:t>
            </a:r>
            <a:r>
              <a:rPr lang="zh-CN" altLang="en-US" dirty="0">
                <a:solidFill>
                  <a:srgbClr val="FF3300"/>
                </a:solidFill>
              </a:rPr>
              <a:t>领域</a:t>
            </a:r>
            <a:r>
              <a:rPr lang="zh-CN" altLang="en-US" dirty="0"/>
              <a:t>有几何量(亦称长度)、热学、力学、电磁、无线电、时间频率、声学、光学、化学和电离辐射，即所谓“十大计量”。</a:t>
            </a:r>
            <a:br>
              <a:rPr lang="zh-CN" altLang="en-US" dirty="0"/>
            </a:br>
            <a:r>
              <a:rPr lang="zh-CN" altLang="en-US" dirty="0"/>
              <a:t>另外，随着现代科技的发展，一些新的计量领域，如生物工程、环保工程、字航工程等的计量测试，也正在逐渐形成。</a:t>
            </a:r>
            <a:br>
              <a:rPr lang="zh-CN" altLang="en-US" dirty="0"/>
            </a:br>
            <a:endParaRPr lang="zh-CN" altLang="en-US" dirty="0"/>
          </a:p>
        </p:txBody>
      </p:sp>
    </p:spTree>
  </p:cSld>
  <p:clrMapOvr>
    <a:masterClrMapping/>
  </p:clrMapOvr>
  <p:transition>
    <p:wipe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2"/>
          <p:cNvSpPr>
            <a:spLocks noGrp="1"/>
          </p:cNvSpPr>
          <p:nvPr>
            <p:ph type="title"/>
          </p:nvPr>
        </p:nvSpPr>
        <p:spPr>
          <a:xfrm>
            <a:off x="971550" y="404813"/>
            <a:ext cx="7634288" cy="585787"/>
          </a:xfrm>
        </p:spPr>
        <p:txBody>
          <a:bodyPr vert="horz" wrap="square" anchor="ctr"/>
          <a:p>
            <a:pPr lvl="0" eaLnBrk="1" hangingPunct="1"/>
            <a:r>
              <a:rPr lang="zh-CN" altLang="en-US" dirty="0"/>
              <a:t>第三节 计量的特点</a:t>
            </a:r>
            <a:endParaRPr lang="zh-CN" altLang="en-US" dirty="0"/>
          </a:p>
        </p:txBody>
      </p:sp>
      <p:sp>
        <p:nvSpPr>
          <p:cNvPr id="24579" name="Rectangle 3"/>
          <p:cNvSpPr>
            <a:spLocks noGrp="1"/>
          </p:cNvSpPr>
          <p:nvPr>
            <p:ph type="body"/>
          </p:nvPr>
        </p:nvSpPr>
        <p:spPr>
          <a:xfrm>
            <a:off x="685800" y="1052513"/>
            <a:ext cx="7696200" cy="4433887"/>
          </a:xfrm>
        </p:spPr>
        <p:txBody>
          <a:bodyPr vert="horz" wrap="square" anchor="t"/>
          <a:p>
            <a:pPr lvl="0" eaLnBrk="1" hangingPunct="1">
              <a:lnSpc>
                <a:spcPct val="120000"/>
              </a:lnSpc>
            </a:pPr>
            <a:r>
              <a:rPr lang="zh-CN" altLang="en-US" dirty="0">
                <a:latin typeface="宋体" panose="02010600030101010101" pitchFamily="2" charset="-122"/>
              </a:rPr>
              <a:t>1、科学计量</a:t>
            </a:r>
            <a:br>
              <a:rPr lang="zh-CN" altLang="en-US" dirty="0">
                <a:latin typeface="宋体" panose="02010600030101010101" pitchFamily="2" charset="-122"/>
              </a:rPr>
            </a:br>
            <a:r>
              <a:rPr lang="zh-CN" altLang="en-US" dirty="0">
                <a:latin typeface="宋体" panose="02010600030101010101" pitchFamily="2" charset="-122"/>
              </a:rPr>
              <a:t>科学计量主要指的是</a:t>
            </a:r>
            <a:r>
              <a:rPr lang="zh-CN" altLang="en-US" dirty="0">
                <a:solidFill>
                  <a:srgbClr val="FF3300"/>
                </a:solidFill>
                <a:latin typeface="宋体" panose="02010600030101010101" pitchFamily="2" charset="-122"/>
              </a:rPr>
              <a:t>基础</a:t>
            </a:r>
            <a:r>
              <a:rPr lang="zh-CN" altLang="en-US" dirty="0">
                <a:latin typeface="宋体" panose="02010600030101010101" pitchFamily="2" charset="-122"/>
              </a:rPr>
              <a:t>性、探索性、先行性的计量科学研究，例如关于计量单位与单位制、计量基准、标准、物理常数以及误差理论与数据处理等。科学计量通常是国家计量科学研究单位的主要任务。</a:t>
            </a:r>
            <a:br>
              <a:rPr lang="zh-CN" altLang="en-US" dirty="0">
                <a:latin typeface="宋体" panose="02010600030101010101" pitchFamily="2" charset="-122"/>
              </a:rPr>
            </a:br>
            <a:r>
              <a:rPr lang="zh-CN" altLang="en-US" dirty="0">
                <a:latin typeface="宋体" panose="02010600030101010101" pitchFamily="2" charset="-122"/>
              </a:rPr>
              <a:t>2．工程计量</a:t>
            </a:r>
            <a:br>
              <a:rPr lang="zh-CN" altLang="en-US" dirty="0">
                <a:latin typeface="宋体" panose="02010600030101010101" pitchFamily="2" charset="-122"/>
              </a:rPr>
            </a:br>
            <a:r>
              <a:rPr lang="zh-CN" altLang="en-US" dirty="0">
                <a:latin typeface="宋体" panose="02010600030101010101" pitchFamily="2" charset="-122"/>
              </a:rPr>
              <a:t>工程计量亦称工业计量，系指各种工程、工业企业中的</a:t>
            </a:r>
            <a:r>
              <a:rPr lang="zh-CN" altLang="en-US" dirty="0">
                <a:solidFill>
                  <a:srgbClr val="FF3300"/>
                </a:solidFill>
                <a:latin typeface="宋体" panose="02010600030101010101" pitchFamily="2" charset="-122"/>
              </a:rPr>
              <a:t>实用</a:t>
            </a:r>
            <a:r>
              <a:rPr lang="zh-CN" altLang="en-US" dirty="0">
                <a:latin typeface="宋体" panose="02010600030101010101" pitchFamily="2" charset="-122"/>
              </a:rPr>
              <a:t>计量。例如，关于能源、原材料的消耗，工艺流程的监控以及产品品质与性能的测试等。工程计量涉及面甚广，是各行各业普遍开展的一种计量。</a:t>
            </a:r>
            <a:endParaRPr lang="zh-CN" altLang="en-US" dirty="0">
              <a:latin typeface="宋体" panose="02010600030101010101" pitchFamily="2" charset="-122"/>
            </a:endParaRPr>
          </a:p>
          <a:p>
            <a:pPr lvl="0" eaLnBrk="1" hangingPunct="1">
              <a:lnSpc>
                <a:spcPct val="120000"/>
              </a:lnSpc>
            </a:pPr>
            <a:endParaRPr lang="zh-CN" altLang="en-US" dirty="0">
              <a:latin typeface="宋体" panose="02010600030101010101" pitchFamily="2" charset="-122"/>
            </a:endParaRPr>
          </a:p>
        </p:txBody>
      </p:sp>
    </p:spTree>
  </p:cSld>
  <p:clrMapOvr>
    <a:masterClrMapping/>
  </p:clrMapOvr>
  <p:transition>
    <p:wipe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2"/>
          <p:cNvSpPr>
            <a:spLocks noGrp="1"/>
          </p:cNvSpPr>
          <p:nvPr>
            <p:ph type="title"/>
          </p:nvPr>
        </p:nvSpPr>
        <p:spPr>
          <a:xfrm>
            <a:off x="642938" y="357188"/>
            <a:ext cx="8229600" cy="690562"/>
          </a:xfrm>
        </p:spPr>
        <p:txBody>
          <a:bodyPr vert="horz" wrap="square" anchor="ctr"/>
          <a:p>
            <a:pPr lvl="0" eaLnBrk="1" hangingPunct="1"/>
            <a:r>
              <a:rPr lang="zh-CN" altLang="en-US" sz="2800" dirty="0"/>
              <a:t>第三节 计量的特点</a:t>
            </a:r>
            <a:endParaRPr lang="zh-CN" altLang="en-US" sz="2800" dirty="0"/>
          </a:p>
        </p:txBody>
      </p:sp>
      <p:sp>
        <p:nvSpPr>
          <p:cNvPr id="25603" name="Rectangle 3"/>
          <p:cNvSpPr>
            <a:spLocks noGrp="1"/>
          </p:cNvSpPr>
          <p:nvPr>
            <p:ph type="body"/>
          </p:nvPr>
        </p:nvSpPr>
        <p:spPr>
          <a:xfrm>
            <a:off x="323850" y="1196975"/>
            <a:ext cx="8496300" cy="5400675"/>
          </a:xfrm>
        </p:spPr>
        <p:txBody>
          <a:bodyPr vert="horz" wrap="square" anchor="t"/>
          <a:p>
            <a:pPr lvl="0" eaLnBrk="1" hangingPunct="1">
              <a:lnSpc>
                <a:spcPct val="120000"/>
              </a:lnSpc>
            </a:pPr>
            <a:r>
              <a:rPr lang="zh-CN" altLang="en-US" dirty="0"/>
              <a:t>3、法制计量</a:t>
            </a:r>
            <a:br>
              <a:rPr lang="zh-CN" altLang="en-US" dirty="0"/>
            </a:br>
            <a:r>
              <a:rPr lang="zh-CN" altLang="en-US" dirty="0"/>
              <a:t>法制计量，是为了保证公众安全、国民经济和社会发展，根据法制、技术和行政</a:t>
            </a:r>
            <a:r>
              <a:rPr lang="zh-CN" altLang="en-US" dirty="0">
                <a:solidFill>
                  <a:srgbClr val="FF3300"/>
                </a:solidFill>
              </a:rPr>
              <a:t>管理</a:t>
            </a:r>
            <a:r>
              <a:rPr lang="zh-CN" altLang="en-US" dirty="0"/>
              <a:t>的需要，由政府或官方授权进行强制管理的计量，包括对计量单位、计量器具(特别是计量基准、标准)、计量方法和计量准确度(或不确定度)以及计量人员的专业技能等都有明确规定和具体要求。</a:t>
            </a:r>
            <a:br>
              <a:rPr lang="zh-CN" altLang="en-US" dirty="0"/>
            </a:br>
            <a:r>
              <a:rPr lang="zh-CN" altLang="en-US" dirty="0"/>
              <a:t>   从实际检测来看，法制计量主要是涉及安全防护、医疗卫生、环境监测和贸易结算等有利害冲突或需要特殊信任领域的强制计量。例如，关于衡器、压力表、电表、水表、煤气表、血压计以及血液中酒精含量(司机和高空作业者上岗前不得饮酒)等的计量。</a:t>
            </a:r>
            <a:br>
              <a:rPr lang="zh-CN" altLang="en-US" dirty="0"/>
            </a:br>
            <a:endParaRPr lang="zh-CN" altLang="en-US" dirty="0"/>
          </a:p>
          <a:p>
            <a:pPr lvl="0" eaLnBrk="1" hangingPunct="1">
              <a:lnSpc>
                <a:spcPct val="90000"/>
              </a:lnSpc>
            </a:pPr>
            <a:endParaRPr lang="zh-CN" altLang="en-US" dirty="0"/>
          </a:p>
        </p:txBody>
      </p:sp>
    </p:spTree>
  </p:cSld>
  <p:clrMapOvr>
    <a:masterClrMapping/>
  </p:clrMapOvr>
  <p:transition>
    <p:wipe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2"/>
          <p:cNvSpPr>
            <a:spLocks noGrp="1"/>
          </p:cNvSpPr>
          <p:nvPr>
            <p:ph type="title"/>
          </p:nvPr>
        </p:nvSpPr>
        <p:spPr>
          <a:xfrm>
            <a:off x="539750" y="404813"/>
            <a:ext cx="8229600" cy="533400"/>
          </a:xfrm>
        </p:spPr>
        <p:txBody>
          <a:bodyPr vert="horz" wrap="square" anchor="ctr"/>
          <a:p>
            <a:pPr lvl="0" eaLnBrk="1" hangingPunct="1">
              <a:lnSpc>
                <a:spcPct val="120000"/>
              </a:lnSpc>
            </a:pPr>
            <a:r>
              <a:rPr lang="zh-CN" altLang="en-US" dirty="0"/>
              <a:t>第四节 计量法律法规</a:t>
            </a:r>
            <a:endParaRPr lang="zh-CN" altLang="en-US" dirty="0"/>
          </a:p>
        </p:txBody>
      </p:sp>
      <p:sp>
        <p:nvSpPr>
          <p:cNvPr id="26627" name="Rectangle 3"/>
          <p:cNvSpPr>
            <a:spLocks noGrp="1"/>
          </p:cNvSpPr>
          <p:nvPr>
            <p:ph type="body"/>
          </p:nvPr>
        </p:nvSpPr>
        <p:spPr>
          <a:xfrm>
            <a:off x="250825" y="1125538"/>
            <a:ext cx="8893175" cy="5373687"/>
          </a:xfrm>
        </p:spPr>
        <p:txBody>
          <a:bodyPr vert="horz" wrap="square" anchor="t"/>
          <a:p>
            <a:pPr lvl="0" eaLnBrk="1" hangingPunct="1">
              <a:lnSpc>
                <a:spcPct val="120000"/>
              </a:lnSpc>
            </a:pPr>
            <a:r>
              <a:rPr lang="zh-CN" altLang="en-US" dirty="0"/>
              <a:t>一、计量法立法的必要性及意义</a:t>
            </a:r>
            <a:endParaRPr lang="zh-CN" altLang="en-US" dirty="0"/>
          </a:p>
          <a:p>
            <a:pPr lvl="0" eaLnBrk="1" hangingPunct="1">
              <a:lnSpc>
                <a:spcPct val="120000"/>
              </a:lnSpc>
            </a:pPr>
            <a:r>
              <a:rPr lang="zh-CN" altLang="en-US" dirty="0"/>
              <a:t>（1）是计量工作开展的依据</a:t>
            </a:r>
            <a:endParaRPr lang="zh-CN" altLang="en-US" dirty="0"/>
          </a:p>
          <a:p>
            <a:pPr lvl="0" eaLnBrk="1" hangingPunct="1">
              <a:lnSpc>
                <a:spcPct val="120000"/>
              </a:lnSpc>
            </a:pPr>
            <a:r>
              <a:rPr lang="zh-CN" altLang="en-US" dirty="0"/>
              <a:t>（2）是根本法</a:t>
            </a:r>
            <a:endParaRPr lang="zh-CN" altLang="en-US" dirty="0"/>
          </a:p>
          <a:p>
            <a:pPr lvl="0" eaLnBrk="1" hangingPunct="1">
              <a:lnSpc>
                <a:spcPct val="120000"/>
              </a:lnSpc>
            </a:pPr>
            <a:r>
              <a:rPr lang="zh-CN" altLang="en-US" dirty="0"/>
              <a:t>（3）是计量工作开展的重要措施</a:t>
            </a:r>
            <a:endParaRPr lang="zh-CN" altLang="en-US" dirty="0"/>
          </a:p>
          <a:p>
            <a:pPr lvl="0" eaLnBrk="1" hangingPunct="1">
              <a:lnSpc>
                <a:spcPct val="120000"/>
              </a:lnSpc>
            </a:pPr>
            <a:r>
              <a:rPr lang="zh-CN" altLang="en-US" dirty="0"/>
              <a:t>（4）是我国计量工作走向法制管理的标志</a:t>
            </a:r>
            <a:endParaRPr lang="zh-CN" altLang="en-US" dirty="0"/>
          </a:p>
          <a:p>
            <a:pPr lvl="0" eaLnBrk="1" hangingPunct="1">
              <a:lnSpc>
                <a:spcPct val="120000"/>
              </a:lnSpc>
            </a:pPr>
            <a:r>
              <a:rPr lang="zh-CN" altLang="en-US" dirty="0"/>
              <a:t>计量法立法原则</a:t>
            </a:r>
            <a:endParaRPr lang="zh-CN" altLang="en-US" dirty="0"/>
          </a:p>
          <a:p>
            <a:pPr lvl="0" eaLnBrk="1" hangingPunct="1">
              <a:lnSpc>
                <a:spcPct val="120000"/>
              </a:lnSpc>
            </a:pPr>
            <a:r>
              <a:rPr lang="zh-CN" altLang="en-US" dirty="0"/>
              <a:t>（1）统一性</a:t>
            </a:r>
            <a:r>
              <a:rPr lang="zh-CN" altLang="en-US" u="sng" dirty="0"/>
              <a:t> </a:t>
            </a:r>
            <a:endParaRPr lang="zh-CN" altLang="en-US" u="sng" dirty="0"/>
          </a:p>
          <a:p>
            <a:pPr lvl="0" eaLnBrk="1" hangingPunct="1">
              <a:lnSpc>
                <a:spcPct val="120000"/>
              </a:lnSpc>
            </a:pPr>
            <a:r>
              <a:rPr lang="zh-CN" altLang="en-US" dirty="0"/>
              <a:t>（2）区别管理</a:t>
            </a:r>
            <a:endParaRPr lang="zh-CN" altLang="en-US" dirty="0"/>
          </a:p>
        </p:txBody>
      </p:sp>
    </p:spTree>
  </p:cSld>
  <p:clrMapOvr>
    <a:masterClrMapping/>
  </p:clrMapOvr>
  <p:transition>
    <p:wipe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文本占位符 7169"/>
          <p:cNvSpPr>
            <a:spLocks noGrp="1"/>
          </p:cNvSpPr>
          <p:nvPr>
            <p:ph type="body"/>
          </p:nvPr>
        </p:nvSpPr>
        <p:spPr>
          <a:xfrm>
            <a:off x="0" y="404813"/>
            <a:ext cx="8229600" cy="4525962"/>
          </a:xfrm>
        </p:spPr>
        <p:txBody>
          <a:bodyPr anchor="t"/>
          <a:p>
            <a:pPr lvl="0">
              <a:buNone/>
            </a:pPr>
            <a:r>
              <a:rPr lang="en-US" altLang="x-none" dirty="0"/>
              <a:t>      </a:t>
            </a:r>
            <a:r>
              <a:rPr lang="en-US" altLang="x-none" dirty="0">
                <a:solidFill>
                  <a:srgbClr val="FF0000"/>
                </a:solidFill>
              </a:rPr>
              <a:t>1</a:t>
            </a:r>
            <a:r>
              <a:rPr lang="zh-CN" altLang="en-US" dirty="0">
                <a:solidFill>
                  <a:srgbClr val="FF0000"/>
                </a:solidFill>
              </a:rPr>
              <a:t>、国家计量法规基本架构</a:t>
            </a:r>
            <a:endParaRPr lang="zh-CN" altLang="en-US" dirty="0">
              <a:solidFill>
                <a:srgbClr val="FF0000"/>
              </a:solidFill>
            </a:endParaRPr>
          </a:p>
          <a:p>
            <a:pPr lvl="0">
              <a:buNone/>
            </a:pPr>
            <a:endParaRPr lang="zh-CN" altLang="en-US" dirty="0">
              <a:solidFill>
                <a:srgbClr val="FF0000"/>
              </a:solidFill>
            </a:endParaRPr>
          </a:p>
        </p:txBody>
      </p:sp>
      <p:sp>
        <p:nvSpPr>
          <p:cNvPr id="27651" name="流程图: 过程 7170"/>
          <p:cNvSpPr/>
          <p:nvPr/>
        </p:nvSpPr>
        <p:spPr>
          <a:xfrm>
            <a:off x="3276600" y="2492375"/>
            <a:ext cx="1366838" cy="576263"/>
          </a:xfrm>
          <a:prstGeom prst="flowChartProcess">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dirty="0">
                <a:latin typeface="Arial" panose="020B0604020202020204" pitchFamily="34" charset="0"/>
                <a:ea typeface="宋体" panose="02010600030101010101" pitchFamily="2" charset="-122"/>
              </a:rPr>
              <a:t>法律规范</a:t>
            </a:r>
            <a:endParaRPr lang="zh-CN" altLang="en-US" dirty="0">
              <a:latin typeface="Arial" panose="020B0604020202020204" pitchFamily="34" charset="0"/>
              <a:ea typeface="宋体" panose="02010600030101010101" pitchFamily="2" charset="-122"/>
            </a:endParaRPr>
          </a:p>
        </p:txBody>
      </p:sp>
      <p:sp>
        <p:nvSpPr>
          <p:cNvPr id="27652" name="矩形 7171"/>
          <p:cNvSpPr/>
          <p:nvPr/>
        </p:nvSpPr>
        <p:spPr>
          <a:xfrm>
            <a:off x="3349625" y="5011738"/>
            <a:ext cx="1366838" cy="576262"/>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dirty="0">
                <a:latin typeface="Arial" panose="020B0604020202020204" pitchFamily="34" charset="0"/>
                <a:ea typeface="宋体" panose="02010600030101010101" pitchFamily="2" charset="-122"/>
              </a:rPr>
              <a:t>技术规范</a:t>
            </a:r>
            <a:endParaRPr lang="zh-CN" altLang="en-US" dirty="0">
              <a:latin typeface="Arial" panose="020B0604020202020204" pitchFamily="34" charset="0"/>
              <a:ea typeface="宋体" panose="02010600030101010101" pitchFamily="2" charset="-122"/>
            </a:endParaRPr>
          </a:p>
        </p:txBody>
      </p:sp>
      <p:sp>
        <p:nvSpPr>
          <p:cNvPr id="27653" name="矩形 7172"/>
          <p:cNvSpPr/>
          <p:nvPr/>
        </p:nvSpPr>
        <p:spPr>
          <a:xfrm>
            <a:off x="5581650" y="1411288"/>
            <a:ext cx="1584325" cy="503237"/>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dirty="0">
                <a:latin typeface="Arial" panose="020B0604020202020204" pitchFamily="34" charset="0"/>
                <a:ea typeface="宋体" panose="02010600030101010101" pitchFamily="2" charset="-122"/>
              </a:rPr>
              <a:t>法律</a:t>
            </a:r>
            <a:endParaRPr lang="zh-CN" altLang="en-US" dirty="0">
              <a:latin typeface="Arial" panose="020B0604020202020204" pitchFamily="34" charset="0"/>
              <a:ea typeface="宋体" panose="02010600030101010101" pitchFamily="2" charset="-122"/>
            </a:endParaRPr>
          </a:p>
        </p:txBody>
      </p:sp>
      <p:sp>
        <p:nvSpPr>
          <p:cNvPr id="27654" name="矩形 7173"/>
          <p:cNvSpPr/>
          <p:nvPr/>
        </p:nvSpPr>
        <p:spPr>
          <a:xfrm>
            <a:off x="5581650" y="2132013"/>
            <a:ext cx="1584325" cy="503237"/>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dirty="0">
                <a:latin typeface="Arial" panose="020B0604020202020204" pitchFamily="34" charset="0"/>
                <a:ea typeface="宋体" panose="02010600030101010101" pitchFamily="2" charset="-122"/>
              </a:rPr>
              <a:t>行政法规</a:t>
            </a:r>
            <a:endParaRPr lang="zh-CN" altLang="en-US" dirty="0">
              <a:latin typeface="Arial" panose="020B0604020202020204" pitchFamily="34" charset="0"/>
              <a:ea typeface="宋体" panose="02010600030101010101" pitchFamily="2" charset="-122"/>
            </a:endParaRPr>
          </a:p>
        </p:txBody>
      </p:sp>
      <p:sp>
        <p:nvSpPr>
          <p:cNvPr id="27655" name="矩形 7174"/>
          <p:cNvSpPr/>
          <p:nvPr/>
        </p:nvSpPr>
        <p:spPr>
          <a:xfrm>
            <a:off x="5580063" y="3573463"/>
            <a:ext cx="1584325" cy="503237"/>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dirty="0">
                <a:latin typeface="Arial" panose="020B0604020202020204" pitchFamily="34" charset="0"/>
                <a:ea typeface="宋体" panose="02010600030101010101" pitchFamily="2" charset="-122"/>
              </a:rPr>
              <a:t>规章</a:t>
            </a:r>
            <a:endParaRPr lang="zh-CN" altLang="en-US" dirty="0">
              <a:latin typeface="Arial" panose="020B0604020202020204" pitchFamily="34" charset="0"/>
              <a:ea typeface="宋体" panose="02010600030101010101" pitchFamily="2" charset="-122"/>
            </a:endParaRPr>
          </a:p>
        </p:txBody>
      </p:sp>
      <p:sp>
        <p:nvSpPr>
          <p:cNvPr id="27656" name="矩形 7175"/>
          <p:cNvSpPr/>
          <p:nvPr/>
        </p:nvSpPr>
        <p:spPr>
          <a:xfrm>
            <a:off x="5580063" y="2852738"/>
            <a:ext cx="1584325" cy="503237"/>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dirty="0">
                <a:latin typeface="Arial" panose="020B0604020202020204" pitchFamily="34" charset="0"/>
                <a:ea typeface="宋体" panose="02010600030101010101" pitchFamily="2" charset="-122"/>
              </a:rPr>
              <a:t>地方性法规</a:t>
            </a:r>
            <a:endParaRPr lang="zh-CN" altLang="en-US" dirty="0">
              <a:latin typeface="Arial" panose="020B0604020202020204" pitchFamily="34" charset="0"/>
              <a:ea typeface="宋体" panose="02010600030101010101" pitchFamily="2" charset="-122"/>
            </a:endParaRPr>
          </a:p>
        </p:txBody>
      </p:sp>
      <p:sp>
        <p:nvSpPr>
          <p:cNvPr id="27657" name="左大括号 7176"/>
          <p:cNvSpPr/>
          <p:nvPr/>
        </p:nvSpPr>
        <p:spPr>
          <a:xfrm>
            <a:off x="4645025" y="1555750"/>
            <a:ext cx="792163" cy="2376488"/>
          </a:xfrm>
          <a:prstGeom prst="leftBrace">
            <a:avLst>
              <a:gd name="adj1" fmla="val 24972"/>
              <a:gd name="adj2" fmla="val 50000"/>
            </a:avLst>
          </a:prstGeom>
          <a:noFill/>
          <a:ln w="9525" cap="flat" cmpd="sng">
            <a:solidFill>
              <a:schemeClr val="tx1"/>
            </a:solidFill>
            <a:prstDash val="solid"/>
            <a:miter/>
            <a:headEnd type="none" w="med" len="med"/>
            <a:tailEnd type="non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7658" name="左大括号 7177"/>
          <p:cNvSpPr/>
          <p:nvPr/>
        </p:nvSpPr>
        <p:spPr>
          <a:xfrm>
            <a:off x="2700338" y="2563813"/>
            <a:ext cx="288925" cy="2663825"/>
          </a:xfrm>
          <a:prstGeom prst="leftBrace">
            <a:avLst>
              <a:gd name="adj1" fmla="val 76746"/>
              <a:gd name="adj2" fmla="val 50000"/>
            </a:avLst>
          </a:prstGeom>
          <a:noFill/>
          <a:ln w="9525" cap="flat" cmpd="sng">
            <a:solidFill>
              <a:schemeClr val="tx1"/>
            </a:solidFill>
            <a:prstDash val="solid"/>
            <a:miter/>
            <a:headEnd type="none" w="med" len="med"/>
            <a:tailEnd type="non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7659" name="直接连接符 7178"/>
          <p:cNvSpPr/>
          <p:nvPr/>
        </p:nvSpPr>
        <p:spPr>
          <a:xfrm>
            <a:off x="5076825" y="2347913"/>
            <a:ext cx="431800" cy="0"/>
          </a:xfrm>
          <a:prstGeom prst="line">
            <a:avLst/>
          </a:prstGeom>
          <a:ln w="9525" cap="flat" cmpd="sng">
            <a:solidFill>
              <a:schemeClr val="tx1"/>
            </a:solidFill>
            <a:prstDash val="solid"/>
            <a:miter/>
            <a:headEnd type="none" w="med" len="med"/>
            <a:tailEnd type="non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7660" name="直接连接符 7179"/>
          <p:cNvSpPr/>
          <p:nvPr/>
        </p:nvSpPr>
        <p:spPr>
          <a:xfrm>
            <a:off x="5076825" y="2995613"/>
            <a:ext cx="504825" cy="0"/>
          </a:xfrm>
          <a:prstGeom prst="line">
            <a:avLst/>
          </a:prstGeom>
          <a:ln w="9525" cap="flat" cmpd="sng">
            <a:solidFill>
              <a:schemeClr val="tx1"/>
            </a:solidFill>
            <a:prstDash val="solid"/>
            <a:miter/>
            <a:headEnd type="none" w="med" len="med"/>
            <a:tailEnd type="non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7661" name="矩形 7180"/>
          <p:cNvSpPr/>
          <p:nvPr/>
        </p:nvSpPr>
        <p:spPr>
          <a:xfrm>
            <a:off x="5581650" y="4292600"/>
            <a:ext cx="1584325" cy="503238"/>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dirty="0">
                <a:latin typeface="Arial" panose="020B0604020202020204" pitchFamily="34" charset="0"/>
                <a:ea typeface="宋体" panose="02010600030101010101" pitchFamily="2" charset="-122"/>
              </a:rPr>
              <a:t>规程</a:t>
            </a:r>
            <a:endParaRPr lang="zh-CN" altLang="en-US" dirty="0">
              <a:latin typeface="Arial" panose="020B0604020202020204" pitchFamily="34" charset="0"/>
              <a:ea typeface="宋体" panose="02010600030101010101" pitchFamily="2" charset="-122"/>
            </a:endParaRPr>
          </a:p>
        </p:txBody>
      </p:sp>
      <p:sp>
        <p:nvSpPr>
          <p:cNvPr id="27662" name="矩形 7181"/>
          <p:cNvSpPr/>
          <p:nvPr/>
        </p:nvSpPr>
        <p:spPr>
          <a:xfrm>
            <a:off x="5581650" y="5011738"/>
            <a:ext cx="1584325" cy="503237"/>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dirty="0">
                <a:latin typeface="Arial" panose="020B0604020202020204" pitchFamily="34" charset="0"/>
                <a:ea typeface="宋体" panose="02010600030101010101" pitchFamily="2" charset="-122"/>
              </a:rPr>
              <a:t>规范</a:t>
            </a:r>
            <a:endParaRPr lang="zh-CN" altLang="en-US" dirty="0">
              <a:latin typeface="Arial" panose="020B0604020202020204" pitchFamily="34" charset="0"/>
              <a:ea typeface="宋体" panose="02010600030101010101" pitchFamily="2" charset="-122"/>
            </a:endParaRPr>
          </a:p>
        </p:txBody>
      </p:sp>
      <p:sp>
        <p:nvSpPr>
          <p:cNvPr id="27663" name="矩形 7182"/>
          <p:cNvSpPr/>
          <p:nvPr/>
        </p:nvSpPr>
        <p:spPr>
          <a:xfrm>
            <a:off x="5581650" y="5661025"/>
            <a:ext cx="1584325" cy="503238"/>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dirty="0">
                <a:latin typeface="Arial" panose="020B0604020202020204" pitchFamily="34" charset="0"/>
                <a:ea typeface="宋体" panose="02010600030101010101" pitchFamily="2" charset="-122"/>
              </a:rPr>
              <a:t>检定系统表</a:t>
            </a:r>
            <a:endParaRPr lang="zh-CN" altLang="en-US" dirty="0">
              <a:latin typeface="Arial" panose="020B0604020202020204" pitchFamily="34" charset="0"/>
              <a:ea typeface="宋体" panose="02010600030101010101" pitchFamily="2" charset="-122"/>
            </a:endParaRPr>
          </a:p>
        </p:txBody>
      </p:sp>
      <p:sp>
        <p:nvSpPr>
          <p:cNvPr id="27664" name="左大括号 7183"/>
          <p:cNvSpPr/>
          <p:nvPr/>
        </p:nvSpPr>
        <p:spPr>
          <a:xfrm>
            <a:off x="4860925" y="4508500"/>
            <a:ext cx="504825" cy="1439863"/>
          </a:xfrm>
          <a:prstGeom prst="leftBrace">
            <a:avLst>
              <a:gd name="adj1" fmla="val 23741"/>
              <a:gd name="adj2" fmla="val 50000"/>
            </a:avLst>
          </a:prstGeom>
          <a:noFill/>
          <a:ln w="9525" cap="flat" cmpd="sng">
            <a:solidFill>
              <a:schemeClr val="tx1"/>
            </a:solidFill>
            <a:prstDash val="solid"/>
            <a:miter/>
            <a:headEnd type="none" w="med" len="med"/>
            <a:tailEnd type="non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7665" name="直接连接符 7184"/>
          <p:cNvSpPr/>
          <p:nvPr/>
        </p:nvSpPr>
        <p:spPr>
          <a:xfrm>
            <a:off x="5005388" y="5227638"/>
            <a:ext cx="504825" cy="0"/>
          </a:xfrm>
          <a:prstGeom prst="line">
            <a:avLst/>
          </a:prstGeom>
          <a:ln w="9525" cap="flat" cmpd="sng">
            <a:solidFill>
              <a:schemeClr val="tx1"/>
            </a:solidFill>
            <a:prstDash val="solid"/>
            <a:miter/>
            <a:headEnd type="none" w="med" len="med"/>
            <a:tailEnd type="non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7666" name="流程图: 过程 7185"/>
          <p:cNvSpPr/>
          <p:nvPr/>
        </p:nvSpPr>
        <p:spPr>
          <a:xfrm>
            <a:off x="1333500" y="3571875"/>
            <a:ext cx="1366838" cy="576263"/>
          </a:xfrm>
          <a:prstGeom prst="flowChartProcess">
            <a:avLst/>
          </a:prstGeom>
          <a:solidFill>
            <a:schemeClr val="bg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sz="3200" dirty="0">
                <a:solidFill>
                  <a:srgbClr val="0000CC"/>
                </a:solidFill>
                <a:latin typeface="Arial" panose="020B0604020202020204" pitchFamily="34" charset="0"/>
                <a:ea typeface="宋体" panose="02010600030101010101" pitchFamily="2" charset="-122"/>
              </a:rPr>
              <a:t>国家</a:t>
            </a:r>
            <a:endParaRPr lang="zh-CN" altLang="en-US" sz="3200" dirty="0">
              <a:solidFill>
                <a:srgbClr val="0000CC"/>
              </a:solidFill>
              <a:latin typeface="Arial" panose="020B0604020202020204" pitchFamily="34" charset="0"/>
              <a:ea typeface="宋体" panose="02010600030101010101" pitchFamily="2" charset="-122"/>
            </a:endParaRPr>
          </a:p>
        </p:txBody>
      </p:sp>
    </p:spTree>
  </p:cSld>
  <p:clrMapOvr>
    <a:masterClrMapping/>
  </p:clrMapOvr>
  <p:transition>
    <p:wipe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文本框 9217"/>
          <p:cNvSpPr txBox="1"/>
          <p:nvPr/>
        </p:nvSpPr>
        <p:spPr>
          <a:xfrm>
            <a:off x="3371850" y="1420813"/>
            <a:ext cx="2971800" cy="396875"/>
          </a:xfrm>
          <a:prstGeom prst="rect">
            <a:avLst/>
          </a:prstGeom>
          <a:solidFill>
            <a:srgbClr val="FFFFFF"/>
          </a:solidFill>
          <a:ln w="9525" cap="flat" cmpd="sng">
            <a:solidFill>
              <a:srgbClr val="000000"/>
            </a:solidFill>
            <a:prstDash val="solid"/>
            <a:bevel/>
            <a:headEnd type="none" w="med" len="med"/>
            <a:tailEnd type="none" w="med" len="med"/>
          </a:ln>
        </p:spPr>
        <p:txBody>
          <a:bodyPr anchor="t"/>
          <a:p>
            <a:pPr lvl="0" algn="ctr" eaLnBrk="0" hangingPunct="0"/>
            <a:r>
              <a:rPr lang="zh-CN" altLang="en-US" sz="1600" b="1" dirty="0">
                <a:latin typeface="宋体" panose="02010600030101010101" pitchFamily="2" charset="-122"/>
                <a:ea typeface="Times New Roman" panose="02020603050405020304" pitchFamily="2" charset="0"/>
              </a:rPr>
              <a:t>中华人民共和国计量法</a:t>
            </a:r>
            <a:endParaRPr lang="zh-CN" altLang="en-US" sz="2400" dirty="0">
              <a:latin typeface="Verdana" panose="020B0604030504040204" pitchFamily="2" charset="0"/>
              <a:ea typeface="宋体" panose="02010600030101010101" pitchFamily="2" charset="-122"/>
            </a:endParaRPr>
          </a:p>
        </p:txBody>
      </p:sp>
      <p:sp>
        <p:nvSpPr>
          <p:cNvPr id="29699" name="文本框 9218"/>
          <p:cNvSpPr txBox="1"/>
          <p:nvPr/>
        </p:nvSpPr>
        <p:spPr>
          <a:xfrm>
            <a:off x="3714750" y="2495550"/>
            <a:ext cx="2400300" cy="396875"/>
          </a:xfrm>
          <a:prstGeom prst="rect">
            <a:avLst/>
          </a:prstGeom>
          <a:solidFill>
            <a:srgbClr val="FFFFFF"/>
          </a:solidFill>
          <a:ln w="9525" cap="flat" cmpd="sng">
            <a:solidFill>
              <a:srgbClr val="000000"/>
            </a:solidFill>
            <a:prstDash val="solid"/>
            <a:bevel/>
            <a:headEnd type="none" w="med" len="med"/>
            <a:tailEnd type="none" w="med" len="med"/>
          </a:ln>
        </p:spPr>
        <p:txBody>
          <a:bodyPr anchor="t"/>
          <a:p>
            <a:pPr lvl="0" algn="ctr" eaLnBrk="0" hangingPunct="0"/>
            <a:r>
              <a:rPr lang="zh-CN" altLang="en-US" sz="1600" b="1" dirty="0">
                <a:latin typeface="宋体" panose="02010600030101010101" pitchFamily="2" charset="-122"/>
                <a:ea typeface="Times New Roman" panose="02020603050405020304" pitchFamily="2" charset="0"/>
              </a:rPr>
              <a:t>计量法实施细则</a:t>
            </a:r>
            <a:endParaRPr lang="zh-CN" altLang="en-US" sz="2400" dirty="0">
              <a:latin typeface="Verdana" panose="020B0604030504040204" pitchFamily="2" charset="0"/>
              <a:ea typeface="宋体" panose="02010600030101010101" pitchFamily="2" charset="-122"/>
            </a:endParaRPr>
          </a:p>
        </p:txBody>
      </p:sp>
      <p:sp>
        <p:nvSpPr>
          <p:cNvPr id="29700" name="文本框 9219"/>
          <p:cNvSpPr txBox="1"/>
          <p:nvPr/>
        </p:nvSpPr>
        <p:spPr>
          <a:xfrm>
            <a:off x="57150" y="3090863"/>
            <a:ext cx="3543300" cy="395287"/>
          </a:xfrm>
          <a:prstGeom prst="rect">
            <a:avLst/>
          </a:prstGeom>
          <a:solidFill>
            <a:srgbClr val="FFFFFF"/>
          </a:solidFill>
          <a:ln w="9525" cap="flat" cmpd="sng">
            <a:solidFill>
              <a:srgbClr val="000000"/>
            </a:solidFill>
            <a:prstDash val="solid"/>
            <a:bevel/>
            <a:headEnd type="none" w="med" len="med"/>
            <a:tailEnd type="none" w="med" len="med"/>
          </a:ln>
        </p:spPr>
        <p:txBody>
          <a:bodyPr anchor="t"/>
          <a:p>
            <a:pPr lvl="0" eaLnBrk="0" hangingPunct="0"/>
            <a:r>
              <a:rPr lang="zh-CN" altLang="en-US" sz="1400" b="1" dirty="0">
                <a:latin typeface="Verdana" panose="020B0604030504040204" pitchFamily="2" charset="0"/>
                <a:ea typeface="仿宋_GB2312" pitchFamily="1" charset="-122"/>
              </a:rPr>
              <a:t>强制检定的工作计量器具明细目录等</a:t>
            </a:r>
            <a:r>
              <a:rPr lang="en-US" altLang="x-none" sz="1400" b="1" dirty="0">
                <a:latin typeface="Verdana" panose="020B0604030504040204" pitchFamily="2" charset="0"/>
                <a:ea typeface="仿宋_GB2312" pitchFamily="1" charset="-122"/>
              </a:rPr>
              <a:t>3</a:t>
            </a:r>
            <a:r>
              <a:rPr lang="zh-CN" altLang="en-US" sz="1400" b="1" dirty="0">
                <a:latin typeface="Verdana" panose="020B0604030504040204" pitchFamily="2" charset="0"/>
                <a:ea typeface="仿宋_GB2312" pitchFamily="1" charset="-122"/>
              </a:rPr>
              <a:t>部</a:t>
            </a:r>
            <a:endParaRPr lang="zh-CN" altLang="en-US" sz="2400" dirty="0">
              <a:latin typeface="Verdana" panose="020B0604030504040204" pitchFamily="2" charset="0"/>
              <a:ea typeface="仿宋_GB2312" pitchFamily="1" charset="-122"/>
            </a:endParaRPr>
          </a:p>
        </p:txBody>
      </p:sp>
      <p:sp>
        <p:nvSpPr>
          <p:cNvPr id="29701" name="文本框 9220"/>
          <p:cNvSpPr txBox="1"/>
          <p:nvPr/>
        </p:nvSpPr>
        <p:spPr>
          <a:xfrm>
            <a:off x="4514850" y="3883025"/>
            <a:ext cx="523875" cy="2674938"/>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algn="ctr" eaLnBrk="0" hangingPunct="0"/>
            <a:r>
              <a:rPr lang="zh-CN" altLang="en-US" sz="1400" b="1" dirty="0">
                <a:latin typeface="Verdana" panose="020B0604030504040204" pitchFamily="2" charset="0"/>
                <a:ea typeface="仿宋_GB2312" pitchFamily="1" charset="-122"/>
              </a:rPr>
              <a:t>计量比对管理办法</a:t>
            </a:r>
            <a:endParaRPr lang="zh-CN" altLang="en-US" sz="2400" dirty="0">
              <a:latin typeface="Verdana" panose="020B0604030504040204" pitchFamily="2" charset="0"/>
              <a:ea typeface="仿宋_GB2312" pitchFamily="1" charset="-122"/>
            </a:endParaRPr>
          </a:p>
        </p:txBody>
      </p:sp>
      <p:sp>
        <p:nvSpPr>
          <p:cNvPr id="29702" name="直接连接符 9221"/>
          <p:cNvSpPr/>
          <p:nvPr/>
        </p:nvSpPr>
        <p:spPr>
          <a:xfrm>
            <a:off x="1543050" y="2892425"/>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03" name="直接连接符 9222"/>
          <p:cNvSpPr/>
          <p:nvPr/>
        </p:nvSpPr>
        <p:spPr>
          <a:xfrm flipV="1">
            <a:off x="171450" y="3684588"/>
            <a:ext cx="8686800" cy="0"/>
          </a:xfrm>
          <a:prstGeom prst="line">
            <a:avLst/>
          </a:prstGeom>
          <a:ln w="9525" cap="flat" cmpd="sng">
            <a:solidFill>
              <a:srgbClr val="000000"/>
            </a:solidFill>
            <a:prstDash val="solid"/>
            <a:miter/>
            <a:headEnd type="none" w="med" len="med"/>
            <a:tailEnd type="non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04" name="直接连接符 9223"/>
          <p:cNvSpPr/>
          <p:nvPr/>
        </p:nvSpPr>
        <p:spPr>
          <a:xfrm>
            <a:off x="171450" y="3684588"/>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05" name="直接连接符 9224"/>
          <p:cNvSpPr/>
          <p:nvPr/>
        </p:nvSpPr>
        <p:spPr>
          <a:xfrm>
            <a:off x="4743450" y="3684588"/>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06" name="直接连接符 9225"/>
          <p:cNvSpPr/>
          <p:nvPr/>
        </p:nvSpPr>
        <p:spPr>
          <a:xfrm>
            <a:off x="742950" y="3684588"/>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07" name="直接连接符 9226"/>
          <p:cNvSpPr/>
          <p:nvPr/>
        </p:nvSpPr>
        <p:spPr>
          <a:xfrm>
            <a:off x="1314450" y="3684588"/>
            <a:ext cx="1588"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08" name="直接连接符 9227"/>
          <p:cNvSpPr/>
          <p:nvPr/>
        </p:nvSpPr>
        <p:spPr>
          <a:xfrm>
            <a:off x="2457450" y="3684588"/>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09" name="直接连接符 9228"/>
          <p:cNvSpPr/>
          <p:nvPr/>
        </p:nvSpPr>
        <p:spPr>
          <a:xfrm>
            <a:off x="1885950" y="3684588"/>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10" name="直接连接符 9229"/>
          <p:cNvSpPr/>
          <p:nvPr/>
        </p:nvSpPr>
        <p:spPr>
          <a:xfrm>
            <a:off x="4171950" y="3684588"/>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11" name="直接连接符 9230"/>
          <p:cNvSpPr/>
          <p:nvPr/>
        </p:nvSpPr>
        <p:spPr>
          <a:xfrm>
            <a:off x="3600450" y="3684588"/>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12" name="直接连接符 9231"/>
          <p:cNvSpPr/>
          <p:nvPr/>
        </p:nvSpPr>
        <p:spPr>
          <a:xfrm>
            <a:off x="3028950" y="3684588"/>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13" name="直接连接符 9232"/>
          <p:cNvSpPr/>
          <p:nvPr/>
        </p:nvSpPr>
        <p:spPr>
          <a:xfrm>
            <a:off x="4857750" y="2892425"/>
            <a:ext cx="0" cy="792163"/>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14" name="文本框 9233"/>
          <p:cNvSpPr txBox="1"/>
          <p:nvPr/>
        </p:nvSpPr>
        <p:spPr>
          <a:xfrm>
            <a:off x="6915150" y="2495550"/>
            <a:ext cx="2400300" cy="396875"/>
          </a:xfrm>
          <a:prstGeom prst="rect">
            <a:avLst/>
          </a:prstGeom>
          <a:solidFill>
            <a:srgbClr val="FFFFFF"/>
          </a:solidFill>
          <a:ln w="9525" cap="flat" cmpd="sng">
            <a:solidFill>
              <a:srgbClr val="000000"/>
            </a:solidFill>
            <a:prstDash val="solid"/>
            <a:bevel/>
            <a:headEnd type="none" w="med" len="med"/>
            <a:tailEnd type="none" w="med" len="med"/>
          </a:ln>
        </p:spPr>
        <p:txBody>
          <a:bodyPr anchor="t"/>
          <a:p>
            <a:pPr lvl="0" algn="ctr" eaLnBrk="0" hangingPunct="0"/>
            <a:r>
              <a:rPr lang="zh-CN" altLang="en-US" sz="1400" b="1" dirty="0">
                <a:latin typeface="Verdana" panose="020B0604030504040204" pitchFamily="2" charset="0"/>
                <a:ea typeface="仿宋_GB2312" pitchFamily="1" charset="-122"/>
              </a:rPr>
              <a:t>进口计量器具监督管理办法</a:t>
            </a:r>
            <a:endParaRPr lang="zh-CN" altLang="en-US" sz="2400" dirty="0">
              <a:latin typeface="Verdana" panose="020B0604030504040204" pitchFamily="2" charset="0"/>
              <a:ea typeface="仿宋_GB2312" pitchFamily="1" charset="-122"/>
            </a:endParaRPr>
          </a:p>
        </p:txBody>
      </p:sp>
      <p:sp>
        <p:nvSpPr>
          <p:cNvPr id="29715" name="直接连接符 9234"/>
          <p:cNvSpPr/>
          <p:nvPr/>
        </p:nvSpPr>
        <p:spPr>
          <a:xfrm>
            <a:off x="5314950" y="3686175"/>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16" name="直接连接符 9235"/>
          <p:cNvSpPr/>
          <p:nvPr/>
        </p:nvSpPr>
        <p:spPr>
          <a:xfrm>
            <a:off x="4857750" y="1801813"/>
            <a:ext cx="0" cy="198437"/>
          </a:xfrm>
          <a:prstGeom prst="line">
            <a:avLst/>
          </a:prstGeom>
          <a:ln w="9525" cap="flat" cmpd="sng">
            <a:solidFill>
              <a:srgbClr val="000000"/>
            </a:solidFill>
            <a:prstDash val="solid"/>
            <a:miter/>
            <a:headEnd type="none" w="med" len="med"/>
            <a:tailEnd type="non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17" name="直接连接符 9236"/>
          <p:cNvSpPr/>
          <p:nvPr/>
        </p:nvSpPr>
        <p:spPr>
          <a:xfrm>
            <a:off x="1543050" y="2000250"/>
            <a:ext cx="6743700" cy="0"/>
          </a:xfrm>
          <a:prstGeom prst="line">
            <a:avLst/>
          </a:prstGeom>
          <a:ln w="9525" cap="flat" cmpd="sng">
            <a:solidFill>
              <a:srgbClr val="000000"/>
            </a:solidFill>
            <a:prstDash val="solid"/>
            <a:miter/>
            <a:headEnd type="none" w="med" len="med"/>
            <a:tailEnd type="non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18" name="直接连接符 9237"/>
          <p:cNvSpPr/>
          <p:nvPr/>
        </p:nvSpPr>
        <p:spPr>
          <a:xfrm>
            <a:off x="1543050" y="2000250"/>
            <a:ext cx="0" cy="49530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19" name="文本框 9238"/>
          <p:cNvSpPr txBox="1"/>
          <p:nvPr/>
        </p:nvSpPr>
        <p:spPr>
          <a:xfrm>
            <a:off x="57150" y="2479675"/>
            <a:ext cx="3314700" cy="396875"/>
          </a:xfrm>
          <a:prstGeom prst="rect">
            <a:avLst/>
          </a:prstGeom>
          <a:solidFill>
            <a:srgbClr val="FFFFFF"/>
          </a:solidFill>
          <a:ln w="9525" cap="flat" cmpd="sng">
            <a:solidFill>
              <a:srgbClr val="000000"/>
            </a:solidFill>
            <a:prstDash val="solid"/>
            <a:bevel/>
            <a:headEnd type="none" w="med" len="med"/>
            <a:tailEnd type="none" w="med" len="med"/>
          </a:ln>
        </p:spPr>
        <p:txBody>
          <a:bodyPr anchor="t"/>
          <a:p>
            <a:pPr lvl="0" algn="ctr" eaLnBrk="0" hangingPunct="0"/>
            <a:r>
              <a:rPr lang="zh-CN" altLang="en-US" sz="1400" b="1" dirty="0">
                <a:latin typeface="Verdana" panose="020B0604030504040204" pitchFamily="2" charset="0"/>
                <a:ea typeface="仿宋_GB2312" pitchFamily="1" charset="-122"/>
              </a:rPr>
              <a:t>强制检定的工作计量器具检定管理办法</a:t>
            </a:r>
            <a:endParaRPr lang="zh-CN" altLang="en-US" sz="2400" dirty="0">
              <a:latin typeface="Verdana" panose="020B0604030504040204" pitchFamily="2" charset="0"/>
              <a:ea typeface="仿宋_GB2312" pitchFamily="1" charset="-122"/>
            </a:endParaRPr>
          </a:p>
        </p:txBody>
      </p:sp>
      <p:sp>
        <p:nvSpPr>
          <p:cNvPr id="29720" name="直接连接符 9239"/>
          <p:cNvSpPr/>
          <p:nvPr/>
        </p:nvSpPr>
        <p:spPr>
          <a:xfrm>
            <a:off x="4857750" y="2000250"/>
            <a:ext cx="0" cy="49530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21" name="直接连接符 9240"/>
          <p:cNvSpPr/>
          <p:nvPr/>
        </p:nvSpPr>
        <p:spPr>
          <a:xfrm>
            <a:off x="8286750" y="2000250"/>
            <a:ext cx="0" cy="49530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22" name="文本框 9241"/>
          <p:cNvSpPr txBox="1"/>
          <p:nvPr/>
        </p:nvSpPr>
        <p:spPr>
          <a:xfrm>
            <a:off x="3371850" y="3883025"/>
            <a:ext cx="523875" cy="2674938"/>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algn="ctr" eaLnBrk="0" hangingPunct="0"/>
            <a:r>
              <a:rPr lang="zh-CN" altLang="en-US" sz="1400" b="1" dirty="0">
                <a:latin typeface="Verdana" panose="020B0604030504040204" pitchFamily="2" charset="0"/>
                <a:ea typeface="仿宋_GB2312" pitchFamily="1" charset="-122"/>
              </a:rPr>
              <a:t>计量检定人员管理办法</a:t>
            </a:r>
            <a:endParaRPr lang="zh-CN" altLang="en-US" sz="2400" dirty="0">
              <a:latin typeface="Verdana" panose="020B0604030504040204" pitchFamily="2" charset="0"/>
              <a:ea typeface="仿宋_GB2312" pitchFamily="1" charset="-122"/>
            </a:endParaRPr>
          </a:p>
        </p:txBody>
      </p:sp>
      <p:sp>
        <p:nvSpPr>
          <p:cNvPr id="29723" name="文本框 9242"/>
          <p:cNvSpPr txBox="1"/>
          <p:nvPr/>
        </p:nvSpPr>
        <p:spPr>
          <a:xfrm>
            <a:off x="1657350" y="3883025"/>
            <a:ext cx="523875" cy="2674938"/>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algn="ctr" eaLnBrk="0" hangingPunct="0"/>
            <a:r>
              <a:rPr lang="zh-CN" altLang="en-US" sz="1400" b="1" dirty="0">
                <a:latin typeface="Verdana" panose="020B0604030504040204" pitchFamily="2" charset="0"/>
                <a:ea typeface="仿宋_GB2312" pitchFamily="1" charset="-122"/>
              </a:rPr>
              <a:t>计量标准考核办法</a:t>
            </a:r>
            <a:endParaRPr lang="zh-CN" altLang="en-US" sz="2400" dirty="0">
              <a:latin typeface="Verdana" panose="020B0604030504040204" pitchFamily="2" charset="0"/>
              <a:ea typeface="仿宋_GB2312" pitchFamily="1" charset="-122"/>
            </a:endParaRPr>
          </a:p>
        </p:txBody>
      </p:sp>
      <p:sp>
        <p:nvSpPr>
          <p:cNvPr id="29724" name="文本框 9243"/>
          <p:cNvSpPr txBox="1"/>
          <p:nvPr/>
        </p:nvSpPr>
        <p:spPr>
          <a:xfrm>
            <a:off x="2800350" y="3883025"/>
            <a:ext cx="523875" cy="2674938"/>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algn="ctr" eaLnBrk="0" hangingPunct="0"/>
            <a:r>
              <a:rPr lang="zh-CN" altLang="en-US" sz="1400" b="1" dirty="0">
                <a:latin typeface="Verdana" panose="020B0604030504040204" pitchFamily="2" charset="0"/>
                <a:ea typeface="仿宋_GB2312" pitchFamily="1" charset="-122"/>
              </a:rPr>
              <a:t>计量基准管理办法</a:t>
            </a:r>
            <a:endParaRPr lang="zh-CN" altLang="en-US" sz="2400" dirty="0">
              <a:latin typeface="Verdana" panose="020B0604030504040204" pitchFamily="2" charset="0"/>
              <a:ea typeface="仿宋_GB2312" pitchFamily="1" charset="-122"/>
            </a:endParaRPr>
          </a:p>
        </p:txBody>
      </p:sp>
      <p:sp>
        <p:nvSpPr>
          <p:cNvPr id="29725" name="文本框 9244"/>
          <p:cNvSpPr txBox="1"/>
          <p:nvPr/>
        </p:nvSpPr>
        <p:spPr>
          <a:xfrm>
            <a:off x="1085850" y="3883025"/>
            <a:ext cx="523875" cy="2674938"/>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algn="ctr" eaLnBrk="0" hangingPunct="0"/>
            <a:r>
              <a:rPr lang="zh-CN" altLang="en-US" sz="1400" b="1" dirty="0">
                <a:latin typeface="Verdana" panose="020B0604030504040204" pitchFamily="2" charset="0"/>
                <a:ea typeface="仿宋_GB2312" pitchFamily="1" charset="-122"/>
              </a:rPr>
              <a:t>社会公正计量行（站）管理办法</a:t>
            </a:r>
            <a:endParaRPr lang="zh-CN" altLang="en-US" sz="2400" dirty="0">
              <a:latin typeface="Verdana" panose="020B0604030504040204" pitchFamily="2" charset="0"/>
              <a:ea typeface="仿宋_GB2312" pitchFamily="1" charset="-122"/>
            </a:endParaRPr>
          </a:p>
        </p:txBody>
      </p:sp>
      <p:sp>
        <p:nvSpPr>
          <p:cNvPr id="29726" name="文本框 9245"/>
          <p:cNvSpPr txBox="1"/>
          <p:nvPr/>
        </p:nvSpPr>
        <p:spPr>
          <a:xfrm>
            <a:off x="3943350" y="3883025"/>
            <a:ext cx="523875" cy="2674938"/>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algn="ctr" eaLnBrk="0" hangingPunct="0"/>
            <a:r>
              <a:rPr lang="zh-CN" altLang="en-US" sz="1400" b="1" dirty="0">
                <a:latin typeface="Verdana" panose="020B0604030504040204" pitchFamily="2" charset="0"/>
                <a:ea typeface="仿宋_GB2312" pitchFamily="1" charset="-122"/>
              </a:rPr>
              <a:t>国家计量检定规程管理办法</a:t>
            </a:r>
            <a:endParaRPr lang="zh-CN" altLang="en-US" sz="2400" dirty="0">
              <a:latin typeface="Verdana" panose="020B0604030504040204" pitchFamily="2" charset="0"/>
              <a:ea typeface="仿宋_GB2312" pitchFamily="1" charset="-122"/>
            </a:endParaRPr>
          </a:p>
        </p:txBody>
      </p:sp>
      <p:sp>
        <p:nvSpPr>
          <p:cNvPr id="29727" name="文本框 9246"/>
          <p:cNvSpPr txBox="1"/>
          <p:nvPr/>
        </p:nvSpPr>
        <p:spPr>
          <a:xfrm>
            <a:off x="6800850" y="3883025"/>
            <a:ext cx="523875" cy="2674938"/>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eaLnBrk="0" hangingPunct="0"/>
            <a:r>
              <a:rPr lang="zh-CN" altLang="en-US" sz="1200" dirty="0">
                <a:latin typeface="Verdana" panose="020B0604030504040204" pitchFamily="2" charset="0"/>
                <a:ea typeface="仿宋_GB2312" pitchFamily="1" charset="-122"/>
              </a:rPr>
              <a:t>产品质量检验机构计量认证管理办法</a:t>
            </a:r>
            <a:endParaRPr lang="zh-CN" altLang="en-US" sz="2400" dirty="0">
              <a:latin typeface="Verdana" panose="020B0604030504040204" pitchFamily="2" charset="0"/>
              <a:ea typeface="仿宋_GB2312" pitchFamily="1" charset="-122"/>
            </a:endParaRPr>
          </a:p>
        </p:txBody>
      </p:sp>
      <p:sp>
        <p:nvSpPr>
          <p:cNvPr id="29728" name="文本框 9247"/>
          <p:cNvSpPr txBox="1"/>
          <p:nvPr/>
        </p:nvSpPr>
        <p:spPr>
          <a:xfrm>
            <a:off x="-49212" y="3867150"/>
            <a:ext cx="515937" cy="2674938"/>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algn="ctr" eaLnBrk="0" hangingPunct="0"/>
            <a:r>
              <a:rPr lang="zh-CN" altLang="en-US" sz="1400" b="1" dirty="0">
                <a:latin typeface="Verdana" panose="020B0604030504040204" pitchFamily="2" charset="0"/>
                <a:ea typeface="仿宋_GB2312" pitchFamily="1" charset="-122"/>
              </a:rPr>
              <a:t>法定计量检定机构监督管理办法</a:t>
            </a:r>
            <a:endParaRPr lang="zh-CN" altLang="en-US" sz="2400" dirty="0">
              <a:latin typeface="Verdana" panose="020B0604030504040204" pitchFamily="2" charset="0"/>
              <a:ea typeface="仿宋_GB2312" pitchFamily="1" charset="-122"/>
            </a:endParaRPr>
          </a:p>
        </p:txBody>
      </p:sp>
      <p:sp>
        <p:nvSpPr>
          <p:cNvPr id="29729" name="文本框 9248"/>
          <p:cNvSpPr txBox="1"/>
          <p:nvPr/>
        </p:nvSpPr>
        <p:spPr>
          <a:xfrm>
            <a:off x="2228850" y="3883025"/>
            <a:ext cx="523875" cy="2674938"/>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eaLnBrk="0" hangingPunct="0"/>
            <a:r>
              <a:rPr lang="zh-CN" altLang="en-US" sz="1400" b="1" dirty="0">
                <a:latin typeface="Verdana" panose="020B0604030504040204" pitchFamily="2" charset="0"/>
                <a:ea typeface="仿宋_GB2312" pitchFamily="1" charset="-122"/>
              </a:rPr>
              <a:t>标准物质管理办法</a:t>
            </a:r>
            <a:endParaRPr lang="zh-CN" altLang="en-US" sz="1100" dirty="0">
              <a:latin typeface="Arial" panose="020B0604020202020204" pitchFamily="34" charset="0"/>
              <a:ea typeface="仿宋_GB2312" pitchFamily="1" charset="-122"/>
            </a:endParaRPr>
          </a:p>
          <a:p>
            <a:pPr lvl="0" eaLnBrk="0" hangingPunct="0"/>
            <a:endParaRPr lang="zh-CN" altLang="en-US" sz="2400" dirty="0">
              <a:latin typeface="Verdana" panose="020B0604030504040204" pitchFamily="2" charset="0"/>
              <a:ea typeface="仿宋_GB2312" pitchFamily="1" charset="-122"/>
            </a:endParaRPr>
          </a:p>
        </p:txBody>
      </p:sp>
      <p:sp>
        <p:nvSpPr>
          <p:cNvPr id="29730" name="文本框 9249"/>
          <p:cNvSpPr txBox="1"/>
          <p:nvPr/>
        </p:nvSpPr>
        <p:spPr>
          <a:xfrm>
            <a:off x="5086350" y="3883025"/>
            <a:ext cx="523875" cy="2674938"/>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algn="ctr" eaLnBrk="0" hangingPunct="0"/>
            <a:r>
              <a:rPr lang="zh-CN" altLang="en-US" sz="1400" b="1" dirty="0">
                <a:latin typeface="Verdana" panose="020B0604030504040204" pitchFamily="2" charset="0"/>
                <a:ea typeface="仿宋_GB2312" pitchFamily="1" charset="-122"/>
              </a:rPr>
              <a:t>计量检定印、证管理办法</a:t>
            </a:r>
            <a:endParaRPr lang="zh-CN" altLang="en-US" sz="2400" dirty="0">
              <a:latin typeface="Verdana" panose="020B0604030504040204" pitchFamily="2" charset="0"/>
              <a:ea typeface="仿宋_GB2312" pitchFamily="1" charset="-122"/>
            </a:endParaRPr>
          </a:p>
        </p:txBody>
      </p:sp>
      <p:sp>
        <p:nvSpPr>
          <p:cNvPr id="29731" name="文本框 9250"/>
          <p:cNvSpPr txBox="1"/>
          <p:nvPr/>
        </p:nvSpPr>
        <p:spPr>
          <a:xfrm>
            <a:off x="7372350" y="3883025"/>
            <a:ext cx="523875" cy="2674938"/>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algn="ctr" eaLnBrk="0" hangingPunct="0"/>
            <a:r>
              <a:rPr lang="zh-CN" altLang="en-US" sz="1400" b="1" dirty="0">
                <a:latin typeface="Verdana" panose="020B0604030504040204" pitchFamily="2" charset="0"/>
                <a:ea typeface="仿宋_GB2312" pitchFamily="1" charset="-122"/>
              </a:rPr>
              <a:t>计量监督员管理办法</a:t>
            </a:r>
            <a:endParaRPr lang="zh-CN" altLang="en-US" sz="2400" dirty="0">
              <a:latin typeface="Verdana" panose="020B0604030504040204" pitchFamily="2" charset="0"/>
              <a:ea typeface="仿宋_GB2312" pitchFamily="1" charset="-122"/>
            </a:endParaRPr>
          </a:p>
        </p:txBody>
      </p:sp>
      <p:sp>
        <p:nvSpPr>
          <p:cNvPr id="29732" name="直接连接符 9251"/>
          <p:cNvSpPr/>
          <p:nvPr/>
        </p:nvSpPr>
        <p:spPr>
          <a:xfrm>
            <a:off x="5886450" y="3684588"/>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33" name="文本框 9252"/>
          <p:cNvSpPr txBox="1"/>
          <p:nvPr/>
        </p:nvSpPr>
        <p:spPr>
          <a:xfrm>
            <a:off x="5657850" y="3883025"/>
            <a:ext cx="523875" cy="2674938"/>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eaLnBrk="0" hangingPunct="0"/>
            <a:r>
              <a:rPr lang="zh-CN" altLang="en-US" sz="1200" dirty="0">
                <a:latin typeface="Verdana" panose="020B0604030504040204" pitchFamily="2" charset="0"/>
                <a:ea typeface="仿宋_GB2312" pitchFamily="1" charset="-122"/>
              </a:rPr>
              <a:t>制造、修理计量器具许可监督管理办法</a:t>
            </a:r>
            <a:endParaRPr lang="zh-CN" altLang="en-US" sz="2400" dirty="0">
              <a:latin typeface="Verdana" panose="020B0604030504040204" pitchFamily="2" charset="0"/>
              <a:ea typeface="仿宋_GB2312" pitchFamily="1" charset="-122"/>
            </a:endParaRPr>
          </a:p>
        </p:txBody>
      </p:sp>
      <p:sp>
        <p:nvSpPr>
          <p:cNvPr id="29734" name="直接连接符 9253"/>
          <p:cNvSpPr/>
          <p:nvPr/>
        </p:nvSpPr>
        <p:spPr>
          <a:xfrm>
            <a:off x="6457950" y="3684588"/>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35" name="文本框 9254"/>
          <p:cNvSpPr txBox="1"/>
          <p:nvPr/>
        </p:nvSpPr>
        <p:spPr>
          <a:xfrm>
            <a:off x="6229350" y="3883025"/>
            <a:ext cx="523875" cy="2674938"/>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eaLnBrk="0" hangingPunct="0"/>
            <a:r>
              <a:rPr lang="zh-CN" altLang="en-US" sz="1400" b="1" dirty="0">
                <a:latin typeface="Verdana" panose="020B0604030504040204" pitchFamily="2" charset="0"/>
                <a:ea typeface="仿宋_GB2312" pitchFamily="1" charset="-122"/>
              </a:rPr>
              <a:t>计量器具新产品管理办法</a:t>
            </a:r>
            <a:endParaRPr lang="zh-CN" altLang="en-US" sz="1100" dirty="0">
              <a:latin typeface="Arial" panose="020B0604020202020204" pitchFamily="34" charset="0"/>
              <a:ea typeface="仿宋_GB2312" pitchFamily="1" charset="-122"/>
            </a:endParaRPr>
          </a:p>
          <a:p>
            <a:pPr lvl="0" eaLnBrk="0" hangingPunct="0"/>
            <a:endParaRPr lang="zh-CN" altLang="en-US" sz="2400" dirty="0">
              <a:latin typeface="Verdana" panose="020B0604030504040204" pitchFamily="2" charset="0"/>
              <a:ea typeface="仿宋_GB2312" pitchFamily="1" charset="-122"/>
            </a:endParaRPr>
          </a:p>
        </p:txBody>
      </p:sp>
      <p:sp>
        <p:nvSpPr>
          <p:cNvPr id="29736" name="直接连接符 9255"/>
          <p:cNvSpPr/>
          <p:nvPr/>
        </p:nvSpPr>
        <p:spPr>
          <a:xfrm>
            <a:off x="7600950" y="3684588"/>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37" name="文本框 9256"/>
          <p:cNvSpPr txBox="1"/>
          <p:nvPr/>
        </p:nvSpPr>
        <p:spPr>
          <a:xfrm>
            <a:off x="7943850" y="3883025"/>
            <a:ext cx="523875" cy="2674938"/>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algn="ctr" eaLnBrk="0" hangingPunct="0"/>
            <a:r>
              <a:rPr lang="zh-CN" altLang="en-US" sz="1400" b="1" dirty="0">
                <a:latin typeface="Verdana" panose="020B0604030504040204" pitchFamily="2" charset="0"/>
                <a:ea typeface="仿宋_GB2312" pitchFamily="1" charset="-122"/>
              </a:rPr>
              <a:t>计量违法行为处罚细则</a:t>
            </a:r>
            <a:endParaRPr lang="zh-CN" altLang="en-US" sz="2400" dirty="0">
              <a:latin typeface="Verdana" panose="020B0604030504040204" pitchFamily="2" charset="0"/>
              <a:ea typeface="仿宋_GB2312" pitchFamily="1" charset="-122"/>
            </a:endParaRPr>
          </a:p>
        </p:txBody>
      </p:sp>
      <p:sp>
        <p:nvSpPr>
          <p:cNvPr id="29738" name="直接连接符 9257"/>
          <p:cNvSpPr/>
          <p:nvPr/>
        </p:nvSpPr>
        <p:spPr>
          <a:xfrm>
            <a:off x="8172450" y="3684588"/>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39" name="文本框 9258"/>
          <p:cNvSpPr txBox="1"/>
          <p:nvPr/>
        </p:nvSpPr>
        <p:spPr>
          <a:xfrm>
            <a:off x="6229350" y="3089275"/>
            <a:ext cx="3086100" cy="395288"/>
          </a:xfrm>
          <a:prstGeom prst="rect">
            <a:avLst/>
          </a:prstGeom>
          <a:solidFill>
            <a:srgbClr val="FFFFFF"/>
          </a:solidFill>
          <a:ln w="9525" cap="flat" cmpd="sng">
            <a:solidFill>
              <a:srgbClr val="000000"/>
            </a:solidFill>
            <a:prstDash val="solid"/>
            <a:bevel/>
            <a:headEnd type="none" w="med" len="med"/>
            <a:tailEnd type="none" w="med" len="med"/>
          </a:ln>
        </p:spPr>
        <p:txBody>
          <a:bodyPr anchor="t"/>
          <a:p>
            <a:pPr lvl="0" algn="ctr" eaLnBrk="0" hangingPunct="0"/>
            <a:r>
              <a:rPr lang="zh-CN" altLang="en-US" sz="1400" b="1" dirty="0">
                <a:latin typeface="Verdana" panose="020B0604030504040204" pitchFamily="2" charset="0"/>
                <a:ea typeface="仿宋_GB2312" pitchFamily="1" charset="-122"/>
              </a:rPr>
              <a:t>进口计量器具监督管理办法实施细则</a:t>
            </a:r>
            <a:endParaRPr lang="zh-CN" altLang="en-US" sz="2400" dirty="0">
              <a:latin typeface="Verdana" panose="020B0604030504040204" pitchFamily="2" charset="0"/>
              <a:ea typeface="仿宋_GB2312" pitchFamily="1" charset="-122"/>
            </a:endParaRPr>
          </a:p>
        </p:txBody>
      </p:sp>
      <p:sp>
        <p:nvSpPr>
          <p:cNvPr id="29740" name="直接连接符 9259"/>
          <p:cNvSpPr/>
          <p:nvPr/>
        </p:nvSpPr>
        <p:spPr>
          <a:xfrm>
            <a:off x="8286750" y="2892425"/>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41" name="文本框 9260"/>
          <p:cNvSpPr txBox="1"/>
          <p:nvPr/>
        </p:nvSpPr>
        <p:spPr>
          <a:xfrm>
            <a:off x="514350" y="3883025"/>
            <a:ext cx="523875" cy="2674938"/>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algn="ctr" eaLnBrk="0" hangingPunct="0"/>
            <a:r>
              <a:rPr lang="zh-CN" altLang="en-US" sz="1400" b="1" dirty="0">
                <a:latin typeface="Verdana" panose="020B0604030504040204" pitchFamily="2" charset="0"/>
                <a:ea typeface="仿宋_GB2312" pitchFamily="1" charset="-122"/>
              </a:rPr>
              <a:t>专业计量站管理办法</a:t>
            </a:r>
            <a:endParaRPr lang="zh-CN" altLang="en-US" sz="2400" dirty="0">
              <a:latin typeface="Verdana" panose="020B0604030504040204" pitchFamily="2" charset="0"/>
              <a:ea typeface="仿宋_GB2312" pitchFamily="1" charset="-122"/>
            </a:endParaRPr>
          </a:p>
        </p:txBody>
      </p:sp>
      <p:sp>
        <p:nvSpPr>
          <p:cNvPr id="29742" name="直接连接符 9261"/>
          <p:cNvSpPr/>
          <p:nvPr/>
        </p:nvSpPr>
        <p:spPr>
          <a:xfrm>
            <a:off x="7029450" y="3684588"/>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43" name="文本框 9262"/>
          <p:cNvSpPr txBox="1"/>
          <p:nvPr/>
        </p:nvSpPr>
        <p:spPr>
          <a:xfrm>
            <a:off x="8562975" y="3883025"/>
            <a:ext cx="523875" cy="2674938"/>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algn="ctr" eaLnBrk="0" hangingPunct="0"/>
            <a:r>
              <a:rPr lang="zh-CN" altLang="en-US" sz="1400" b="1" dirty="0">
                <a:latin typeface="Verdana" panose="020B0604030504040204" pitchFamily="2" charset="0"/>
                <a:ea typeface="仿宋_GB2312" pitchFamily="1" charset="-122"/>
              </a:rPr>
              <a:t>其他</a:t>
            </a:r>
            <a:r>
              <a:rPr lang="en-US" altLang="x-none" sz="1400" b="1" dirty="0">
                <a:latin typeface="Verdana" panose="020B0604030504040204" pitchFamily="2" charset="0"/>
                <a:ea typeface="仿宋_GB2312" pitchFamily="1" charset="-122"/>
              </a:rPr>
              <a:t>10</a:t>
            </a:r>
            <a:r>
              <a:rPr lang="zh-CN" altLang="en-US" sz="1400" b="1" dirty="0">
                <a:latin typeface="Verdana" panose="020B0604030504040204" pitchFamily="2" charset="0"/>
                <a:ea typeface="仿宋_GB2312" pitchFamily="1" charset="-122"/>
              </a:rPr>
              <a:t>部管理办法</a:t>
            </a:r>
            <a:endParaRPr lang="zh-CN" altLang="en-US" sz="2400" dirty="0">
              <a:latin typeface="Verdana" panose="020B0604030504040204" pitchFamily="2" charset="0"/>
              <a:ea typeface="仿宋_GB2312" pitchFamily="1" charset="-122"/>
            </a:endParaRPr>
          </a:p>
        </p:txBody>
      </p:sp>
      <p:sp>
        <p:nvSpPr>
          <p:cNvPr id="29744" name="直接连接符 9263"/>
          <p:cNvSpPr/>
          <p:nvPr/>
        </p:nvSpPr>
        <p:spPr>
          <a:xfrm>
            <a:off x="8858250" y="3684588"/>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29745" name="矩形 9264"/>
          <p:cNvSpPr/>
          <p:nvPr/>
        </p:nvSpPr>
        <p:spPr>
          <a:xfrm>
            <a:off x="1258888" y="333375"/>
            <a:ext cx="4943475" cy="822325"/>
          </a:xfrm>
          <a:prstGeom prst="rect">
            <a:avLst/>
          </a:prstGeom>
          <a:noFill/>
          <a:ln w="9525">
            <a:noFill/>
          </a:ln>
        </p:spPr>
        <p:txBody>
          <a:bodyPr wrap="none" anchor="ctr">
            <a:spAutoFit/>
          </a:bodyPr>
          <a:p>
            <a:pPr lvl="0" defTabSz="0" eaLnBrk="0" hangingPunct="0">
              <a:tabLst>
                <a:tab pos="3124200" algn="l"/>
                <a:tab pos="4800600" algn="ctr"/>
              </a:tabLst>
            </a:pPr>
            <a:r>
              <a:rPr lang="en-US" altLang="x-none" sz="2400" b="1" dirty="0">
                <a:latin typeface="宋体" panose="02010600030101010101" pitchFamily="2" charset="-122"/>
                <a:ea typeface="Times New Roman" panose="02020603050405020304" pitchFamily="2" charset="0"/>
              </a:rPr>
              <a:t>             </a:t>
            </a:r>
            <a:r>
              <a:rPr lang="zh-CN" altLang="en-US" sz="2400" b="1" dirty="0">
                <a:latin typeface="宋体" panose="02010600030101010101" pitchFamily="2" charset="-122"/>
                <a:ea typeface="Times New Roman" panose="02020603050405020304" pitchFamily="2" charset="0"/>
              </a:rPr>
              <a:t>国家计量法规体系图</a:t>
            </a:r>
            <a:endParaRPr lang="zh-CN" altLang="en-US" sz="1100" dirty="0">
              <a:latin typeface="Arial" panose="020B0604020202020204" pitchFamily="34" charset="0"/>
              <a:ea typeface="宋体" panose="02010600030101010101" pitchFamily="2" charset="-122"/>
            </a:endParaRPr>
          </a:p>
          <a:p>
            <a:pPr lvl="0" defTabSz="0" eaLnBrk="0" hangingPunct="0">
              <a:tabLst>
                <a:tab pos="3124200" algn="l"/>
                <a:tab pos="4800600" algn="ctr"/>
              </a:tabLst>
            </a:pPr>
            <a:endParaRPr lang="zh-CN" altLang="en-US" sz="2400" dirty="0">
              <a:latin typeface="Verdana" panose="020B0604030504040204" pitchFamily="2" charset="0"/>
              <a:ea typeface="宋体" panose="02010600030101010101" pitchFamily="2" charset="-122"/>
            </a:endParaRPr>
          </a:p>
        </p:txBody>
      </p:sp>
      <p:sp>
        <p:nvSpPr>
          <p:cNvPr id="29746" name="矩形 9265"/>
          <p:cNvSpPr/>
          <p:nvPr/>
        </p:nvSpPr>
        <p:spPr>
          <a:xfrm>
            <a:off x="-163512" y="1123950"/>
            <a:ext cx="9136062" cy="0"/>
          </a:xfrm>
          <a:prstGeom prst="rect">
            <a:avLst/>
          </a:prstGeom>
          <a:noFill/>
          <a:ln w="9525">
            <a:noFill/>
          </a:ln>
        </p:spPr>
        <p:txBody>
          <a:bodyPr wrap="none" anchor="ctr">
            <a:spAutoFit/>
          </a:bodyPr>
          <a:p>
            <a:pPr lvl="0" eaLnBrk="0" hangingPunct="0"/>
            <a:endParaRPr sz="2400">
              <a:latin typeface="Verdana" panose="020B0604030504040204" pitchFamily="2" charset="0"/>
              <a:ea typeface="宋体" panose="02010600030101010101" pitchFamily="2" charset="-122"/>
            </a:endParaRPr>
          </a:p>
        </p:txBody>
      </p:sp>
    </p:spTree>
  </p:cSld>
  <p:clrMapOvr>
    <a:masterClrMapping/>
  </p:clrMapOvr>
  <p:transition>
    <p:wipe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文本占位符 11265"/>
          <p:cNvSpPr>
            <a:spLocks noGrp="1"/>
          </p:cNvSpPr>
          <p:nvPr>
            <p:ph idx="1"/>
          </p:nvPr>
        </p:nvSpPr>
        <p:spPr>
          <a:xfrm>
            <a:off x="684213" y="1557338"/>
            <a:ext cx="8229600" cy="4094162"/>
          </a:xfrm>
        </p:spPr>
        <p:txBody>
          <a:bodyPr anchor="t"/>
          <a:p>
            <a:pPr lvl="0">
              <a:buNone/>
            </a:pPr>
            <a:endParaRPr lang="en-US" altLang="x-none" sz="2400" dirty="0"/>
          </a:p>
          <a:p>
            <a:pPr lvl="0"/>
            <a:r>
              <a:rPr lang="en-US" altLang="x-none" sz="2800" dirty="0">
                <a:solidFill>
                  <a:srgbClr val="0000CC"/>
                </a:solidFill>
              </a:rPr>
              <a:t>《</a:t>
            </a:r>
            <a:r>
              <a:rPr lang="zh-CN" altLang="en-US" sz="2800" dirty="0">
                <a:solidFill>
                  <a:srgbClr val="0000CC"/>
                </a:solidFill>
              </a:rPr>
              <a:t>计量法</a:t>
            </a:r>
            <a:r>
              <a:rPr lang="en-US" altLang="x-none" sz="2800" dirty="0">
                <a:solidFill>
                  <a:srgbClr val="0000CC"/>
                </a:solidFill>
              </a:rPr>
              <a:t>》</a:t>
            </a:r>
            <a:r>
              <a:rPr lang="zh-CN" altLang="en-US" sz="2800" dirty="0">
                <a:solidFill>
                  <a:srgbClr val="0000CC"/>
                </a:solidFill>
              </a:rPr>
              <a:t>第一百三十四条</a:t>
            </a:r>
            <a:r>
              <a:rPr lang="en-US" altLang="x-none" sz="2800" dirty="0">
                <a:solidFill>
                  <a:srgbClr val="0000CC"/>
                </a:solidFill>
              </a:rPr>
              <a:t>(</a:t>
            </a:r>
            <a:r>
              <a:rPr lang="zh-CN" altLang="en-US" sz="2800" dirty="0">
                <a:solidFill>
                  <a:srgbClr val="0000CC"/>
                </a:solidFill>
              </a:rPr>
              <a:t>例外条款</a:t>
            </a:r>
            <a:r>
              <a:rPr lang="en-US" altLang="x-none" sz="2800" dirty="0">
                <a:solidFill>
                  <a:srgbClr val="0000CC"/>
                </a:solidFill>
              </a:rPr>
              <a:t>)“</a:t>
            </a:r>
            <a:r>
              <a:rPr lang="zh-CN" altLang="en-US" sz="2800" dirty="0">
                <a:solidFill>
                  <a:srgbClr val="0000CC"/>
                </a:solidFill>
              </a:rPr>
              <a:t>中国人民解放军和国防科技工业系统计量工作的监督管理办法，由国务院、中央军事委员会依据本法另行制定。”</a:t>
            </a:r>
            <a:endParaRPr lang="zh-CN" altLang="en-US" sz="2800" dirty="0">
              <a:solidFill>
                <a:srgbClr val="0000CC"/>
              </a:solidFill>
            </a:endParaRPr>
          </a:p>
          <a:p>
            <a:pPr lvl="0"/>
            <a:r>
              <a:rPr lang="zh-CN" altLang="en-US" sz="2800" dirty="0">
                <a:solidFill>
                  <a:srgbClr val="0000CC"/>
                </a:solidFill>
              </a:rPr>
              <a:t>这是国防军工计量法规体系的顶层法律依据。</a:t>
            </a:r>
            <a:endParaRPr lang="zh-CN" altLang="en-US" sz="2800" dirty="0">
              <a:solidFill>
                <a:srgbClr val="0000CC"/>
              </a:solidFill>
            </a:endParaRPr>
          </a:p>
        </p:txBody>
      </p:sp>
      <p:sp>
        <p:nvSpPr>
          <p:cNvPr id="31747" name="矩形 11266"/>
          <p:cNvSpPr/>
          <p:nvPr/>
        </p:nvSpPr>
        <p:spPr>
          <a:xfrm>
            <a:off x="395288" y="908050"/>
            <a:ext cx="8229600" cy="576263"/>
          </a:xfrm>
          <a:prstGeom prst="rect">
            <a:avLst/>
          </a:prstGeom>
          <a:noFill/>
          <a:ln w="9525">
            <a:noFill/>
          </a:ln>
        </p:spPr>
        <p:txBody>
          <a:bodyPr anchor="t"/>
          <a:p>
            <a:pPr marL="342900" lvl="0" indent="-342900" eaLnBrk="0" hangingPunct="0">
              <a:lnSpc>
                <a:spcPct val="90000"/>
              </a:lnSpc>
              <a:spcBef>
                <a:spcPct val="20000"/>
              </a:spcBef>
            </a:pPr>
            <a:r>
              <a:rPr lang="en-US" altLang="x-none" sz="3200" dirty="0">
                <a:latin typeface="Arial" panose="020B0604020202020204" pitchFamily="34" charset="0"/>
                <a:ea typeface="宋体" panose="02010600030101010101" pitchFamily="2" charset="-122"/>
              </a:rPr>
              <a:t>      </a:t>
            </a:r>
            <a:r>
              <a:rPr lang="en-US" altLang="x-none" sz="3600" dirty="0">
                <a:solidFill>
                  <a:srgbClr val="FF0000"/>
                </a:solidFill>
                <a:latin typeface="Arial" panose="020B0604020202020204" pitchFamily="34" charset="0"/>
                <a:ea typeface="宋体" panose="02010600030101010101" pitchFamily="2" charset="-122"/>
              </a:rPr>
              <a:t>2</a:t>
            </a:r>
            <a:r>
              <a:rPr lang="zh-CN" altLang="en-US" sz="3600" dirty="0">
                <a:solidFill>
                  <a:srgbClr val="FF0000"/>
                </a:solidFill>
                <a:latin typeface="Verdana" panose="020B0604030504040204" pitchFamily="2" charset="0"/>
                <a:ea typeface="宋体" panose="02010600030101010101" pitchFamily="2" charset="-122"/>
              </a:rPr>
              <a:t>、国防军工计量法规架构</a:t>
            </a:r>
            <a:endParaRPr lang="zh-CN" altLang="en-US" sz="3600" dirty="0">
              <a:solidFill>
                <a:srgbClr val="FF0000"/>
              </a:solidFill>
              <a:latin typeface="Verdana" panose="020B0604030504040204" pitchFamily="2" charset="0"/>
              <a:ea typeface="宋体" panose="02010600030101010101" pitchFamily="2" charset="-122"/>
            </a:endParaRPr>
          </a:p>
          <a:p>
            <a:pPr marL="342900" lvl="0" indent="-342900" eaLnBrk="0" hangingPunct="0">
              <a:lnSpc>
                <a:spcPct val="90000"/>
              </a:lnSpc>
              <a:spcBef>
                <a:spcPct val="20000"/>
              </a:spcBef>
            </a:pPr>
            <a:endParaRPr lang="zh-CN" altLang="en-US" sz="3600" dirty="0">
              <a:latin typeface="Verdana" panose="020B0604030504040204" pitchFamily="2" charset="0"/>
              <a:ea typeface="宋体" panose="02010600030101010101" pitchFamily="2" charset="-122"/>
            </a:endParaRPr>
          </a:p>
        </p:txBody>
      </p:sp>
    </p:spTree>
  </p:cSld>
  <p:clrMapOvr>
    <a:masterClrMapping/>
  </p:clrMapOvr>
  <p:transition>
    <p:wipe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文本占位符 12289"/>
          <p:cNvSpPr>
            <a:spLocks noGrp="1"/>
          </p:cNvSpPr>
          <p:nvPr>
            <p:ph type="body"/>
          </p:nvPr>
        </p:nvSpPr>
        <p:spPr>
          <a:xfrm>
            <a:off x="179388" y="908050"/>
            <a:ext cx="8229600" cy="576263"/>
          </a:xfrm>
        </p:spPr>
        <p:txBody>
          <a:bodyPr anchor="t"/>
          <a:p>
            <a:pPr lvl="0">
              <a:lnSpc>
                <a:spcPct val="90000"/>
              </a:lnSpc>
              <a:buNone/>
            </a:pPr>
            <a:r>
              <a:rPr lang="en-US" altLang="x-none" dirty="0"/>
              <a:t>      </a:t>
            </a:r>
            <a:r>
              <a:rPr lang="en-US" altLang="x-none" dirty="0">
                <a:solidFill>
                  <a:srgbClr val="FF0000"/>
                </a:solidFill>
              </a:rPr>
              <a:t>2</a:t>
            </a:r>
            <a:r>
              <a:rPr lang="zh-CN" altLang="en-US" dirty="0">
                <a:solidFill>
                  <a:srgbClr val="FF0000"/>
                </a:solidFill>
              </a:rPr>
              <a:t>、国防计量法规基本架构</a:t>
            </a:r>
            <a:endParaRPr lang="zh-CN" altLang="en-US" dirty="0">
              <a:solidFill>
                <a:srgbClr val="FF0000"/>
              </a:solidFill>
            </a:endParaRPr>
          </a:p>
          <a:p>
            <a:pPr lvl="0">
              <a:lnSpc>
                <a:spcPct val="90000"/>
              </a:lnSpc>
              <a:buNone/>
            </a:pPr>
            <a:endParaRPr lang="zh-CN" altLang="en-US" dirty="0"/>
          </a:p>
        </p:txBody>
      </p:sp>
      <p:sp>
        <p:nvSpPr>
          <p:cNvPr id="32771" name="流程图: 过程 12290"/>
          <p:cNvSpPr/>
          <p:nvPr/>
        </p:nvSpPr>
        <p:spPr>
          <a:xfrm>
            <a:off x="2916238" y="2708275"/>
            <a:ext cx="1366837" cy="576263"/>
          </a:xfrm>
          <a:prstGeom prst="flowChartProcess">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dirty="0">
                <a:latin typeface="Arial" panose="020B0604020202020204" pitchFamily="34" charset="0"/>
                <a:ea typeface="宋体" panose="02010600030101010101" pitchFamily="2" charset="-122"/>
              </a:rPr>
              <a:t>法规规范</a:t>
            </a:r>
            <a:endParaRPr lang="zh-CN" altLang="en-US" dirty="0">
              <a:latin typeface="Arial" panose="020B0604020202020204" pitchFamily="34" charset="0"/>
              <a:ea typeface="宋体" panose="02010600030101010101" pitchFamily="2" charset="-122"/>
            </a:endParaRPr>
          </a:p>
        </p:txBody>
      </p:sp>
      <p:sp>
        <p:nvSpPr>
          <p:cNvPr id="32772" name="矩形 12291"/>
          <p:cNvSpPr/>
          <p:nvPr/>
        </p:nvSpPr>
        <p:spPr>
          <a:xfrm>
            <a:off x="2987675" y="5300663"/>
            <a:ext cx="1368425" cy="576262"/>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dirty="0">
                <a:latin typeface="Arial" panose="020B0604020202020204" pitchFamily="34" charset="0"/>
                <a:ea typeface="宋体" panose="02010600030101010101" pitchFamily="2" charset="-122"/>
              </a:rPr>
              <a:t>技术规范</a:t>
            </a:r>
            <a:endParaRPr lang="zh-CN" altLang="en-US" dirty="0">
              <a:latin typeface="Arial" panose="020B0604020202020204" pitchFamily="34" charset="0"/>
              <a:ea typeface="宋体" panose="02010600030101010101" pitchFamily="2" charset="-122"/>
            </a:endParaRPr>
          </a:p>
        </p:txBody>
      </p:sp>
      <p:sp>
        <p:nvSpPr>
          <p:cNvPr id="32773" name="矩形 12292"/>
          <p:cNvSpPr/>
          <p:nvPr/>
        </p:nvSpPr>
        <p:spPr>
          <a:xfrm>
            <a:off x="5292725" y="1557338"/>
            <a:ext cx="1584325" cy="503237"/>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dirty="0">
                <a:latin typeface="Arial" panose="020B0604020202020204" pitchFamily="34" charset="0"/>
                <a:ea typeface="宋体" panose="02010600030101010101" pitchFamily="2" charset="-122"/>
              </a:rPr>
              <a:t>行政法规</a:t>
            </a:r>
            <a:endParaRPr lang="zh-CN" altLang="en-US" dirty="0">
              <a:latin typeface="Arial" panose="020B0604020202020204" pitchFamily="34" charset="0"/>
              <a:ea typeface="宋体" panose="02010600030101010101" pitchFamily="2" charset="-122"/>
            </a:endParaRPr>
          </a:p>
        </p:txBody>
      </p:sp>
      <p:sp>
        <p:nvSpPr>
          <p:cNvPr id="32774" name="矩形 12293"/>
          <p:cNvSpPr/>
          <p:nvPr/>
        </p:nvSpPr>
        <p:spPr>
          <a:xfrm>
            <a:off x="5292725" y="3789363"/>
            <a:ext cx="1584325" cy="503237"/>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dirty="0">
                <a:latin typeface="Arial" panose="020B0604020202020204" pitchFamily="34" charset="0"/>
                <a:ea typeface="宋体" panose="02010600030101010101" pitchFamily="2" charset="-122"/>
              </a:rPr>
              <a:t>规章</a:t>
            </a:r>
            <a:endParaRPr lang="zh-CN" altLang="en-US" dirty="0">
              <a:latin typeface="Arial" panose="020B0604020202020204" pitchFamily="34" charset="0"/>
              <a:ea typeface="宋体" panose="02010600030101010101" pitchFamily="2" charset="-122"/>
            </a:endParaRPr>
          </a:p>
        </p:txBody>
      </p:sp>
      <p:sp>
        <p:nvSpPr>
          <p:cNvPr id="32775" name="矩形 12294"/>
          <p:cNvSpPr/>
          <p:nvPr/>
        </p:nvSpPr>
        <p:spPr>
          <a:xfrm>
            <a:off x="5292725" y="2565400"/>
            <a:ext cx="1584325" cy="503238"/>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dirty="0">
                <a:latin typeface="Arial" panose="020B0604020202020204" pitchFamily="34" charset="0"/>
                <a:ea typeface="宋体" panose="02010600030101010101" pitchFamily="2" charset="-122"/>
              </a:rPr>
              <a:t>地方性法规</a:t>
            </a:r>
            <a:endParaRPr lang="zh-CN" altLang="en-US" dirty="0">
              <a:latin typeface="Arial" panose="020B0604020202020204" pitchFamily="34" charset="0"/>
              <a:ea typeface="宋体" panose="02010600030101010101" pitchFamily="2" charset="-122"/>
            </a:endParaRPr>
          </a:p>
        </p:txBody>
      </p:sp>
      <p:sp>
        <p:nvSpPr>
          <p:cNvPr id="32776" name="左大括号 12295"/>
          <p:cNvSpPr/>
          <p:nvPr/>
        </p:nvSpPr>
        <p:spPr>
          <a:xfrm>
            <a:off x="4356100" y="1700213"/>
            <a:ext cx="792163" cy="2376487"/>
          </a:xfrm>
          <a:prstGeom prst="leftBrace">
            <a:avLst>
              <a:gd name="adj1" fmla="val 24972"/>
              <a:gd name="adj2" fmla="val 50000"/>
            </a:avLst>
          </a:prstGeom>
          <a:noFill/>
          <a:ln w="9525" cap="flat" cmpd="sng">
            <a:solidFill>
              <a:schemeClr val="tx1"/>
            </a:solidFill>
            <a:prstDash val="solid"/>
            <a:miter/>
            <a:headEnd type="none" w="med" len="med"/>
            <a:tailEnd type="non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32777" name="左大括号 12296"/>
          <p:cNvSpPr/>
          <p:nvPr/>
        </p:nvSpPr>
        <p:spPr>
          <a:xfrm>
            <a:off x="2555875" y="3068638"/>
            <a:ext cx="287338" cy="2447925"/>
          </a:xfrm>
          <a:prstGeom prst="leftBrace">
            <a:avLst>
              <a:gd name="adj1" fmla="val 70915"/>
              <a:gd name="adj2" fmla="val 50000"/>
            </a:avLst>
          </a:prstGeom>
          <a:noFill/>
          <a:ln w="9525" cap="flat" cmpd="sng">
            <a:solidFill>
              <a:schemeClr val="tx1"/>
            </a:solidFill>
            <a:prstDash val="solid"/>
            <a:miter/>
            <a:headEnd type="none" w="med" len="med"/>
            <a:tailEnd type="non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32778" name="直接连接符 12297"/>
          <p:cNvSpPr/>
          <p:nvPr/>
        </p:nvSpPr>
        <p:spPr>
          <a:xfrm>
            <a:off x="4500563" y="2851150"/>
            <a:ext cx="792162" cy="0"/>
          </a:xfrm>
          <a:prstGeom prst="line">
            <a:avLst/>
          </a:prstGeom>
          <a:ln w="9525" cap="flat" cmpd="sng">
            <a:solidFill>
              <a:schemeClr val="tx1"/>
            </a:solidFill>
            <a:prstDash val="solid"/>
            <a:miter/>
            <a:headEnd type="none" w="med" len="med"/>
            <a:tailEnd type="non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
        <p:nvSpPr>
          <p:cNvPr id="32779" name="流程图: 过程 12298"/>
          <p:cNvSpPr/>
          <p:nvPr/>
        </p:nvSpPr>
        <p:spPr>
          <a:xfrm>
            <a:off x="1042988" y="3933825"/>
            <a:ext cx="1366837" cy="719138"/>
          </a:xfrm>
          <a:prstGeom prst="flowChartProcess">
            <a:avLst/>
          </a:prstGeom>
          <a:solidFill>
            <a:schemeClr val="bg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sz="3200" dirty="0">
                <a:solidFill>
                  <a:srgbClr val="0000CC"/>
                </a:solidFill>
                <a:latin typeface="Arial" panose="020B0604020202020204" pitchFamily="34" charset="0"/>
                <a:ea typeface="宋体" panose="02010600030101010101" pitchFamily="2" charset="-122"/>
              </a:rPr>
              <a:t>国防</a:t>
            </a:r>
            <a:endParaRPr lang="zh-CN" altLang="en-US" sz="3200" dirty="0">
              <a:solidFill>
                <a:srgbClr val="0000CC"/>
              </a:solidFill>
              <a:latin typeface="Arial" panose="020B0604020202020204" pitchFamily="34" charset="0"/>
              <a:ea typeface="宋体" panose="02010600030101010101" pitchFamily="2" charset="-122"/>
            </a:endParaRPr>
          </a:p>
        </p:txBody>
      </p:sp>
      <p:sp>
        <p:nvSpPr>
          <p:cNvPr id="32780" name="矩形 12299"/>
          <p:cNvSpPr/>
          <p:nvPr/>
        </p:nvSpPr>
        <p:spPr>
          <a:xfrm>
            <a:off x="5334000" y="4800600"/>
            <a:ext cx="1584325" cy="503238"/>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en-US" altLang="x-none" dirty="0">
                <a:latin typeface="Arial" panose="020B0604020202020204" pitchFamily="34" charset="0"/>
                <a:ea typeface="宋体" panose="02010600030101010101" pitchFamily="2" charset="-122"/>
              </a:rPr>
              <a:t>JJG(</a:t>
            </a:r>
            <a:r>
              <a:rPr lang="zh-CN" altLang="en-US" dirty="0">
                <a:latin typeface="Arial" panose="020B0604020202020204" pitchFamily="34" charset="0"/>
                <a:ea typeface="宋体" panose="02010600030101010101" pitchFamily="2" charset="-122"/>
              </a:rPr>
              <a:t>军工</a:t>
            </a:r>
            <a:r>
              <a:rPr lang="en-US" altLang="x-none" dirty="0">
                <a:latin typeface="Arial" panose="020B0604020202020204" pitchFamily="34" charset="0"/>
                <a:ea typeface="宋体" panose="02010600030101010101" pitchFamily="2" charset="-122"/>
              </a:rPr>
              <a:t>)</a:t>
            </a:r>
            <a:endParaRPr lang="en-US" altLang="x-none" dirty="0">
              <a:latin typeface="Arial" panose="020B0604020202020204" pitchFamily="34" charset="0"/>
              <a:ea typeface="宋体" panose="02010600030101010101" pitchFamily="2" charset="-122"/>
            </a:endParaRPr>
          </a:p>
        </p:txBody>
      </p:sp>
      <p:sp>
        <p:nvSpPr>
          <p:cNvPr id="32781" name="矩形 12300"/>
          <p:cNvSpPr/>
          <p:nvPr/>
        </p:nvSpPr>
        <p:spPr>
          <a:xfrm>
            <a:off x="5334000" y="6100763"/>
            <a:ext cx="1584325" cy="503237"/>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en-US" altLang="x-none" dirty="0">
                <a:latin typeface="Arial" panose="020B0604020202020204" pitchFamily="34" charset="0"/>
                <a:ea typeface="宋体" panose="02010600030101010101" pitchFamily="2" charset="-122"/>
              </a:rPr>
              <a:t>JJF(</a:t>
            </a:r>
            <a:r>
              <a:rPr lang="zh-CN" altLang="en-US" dirty="0">
                <a:latin typeface="Arial" panose="020B0604020202020204" pitchFamily="34" charset="0"/>
                <a:ea typeface="宋体" panose="02010600030101010101" pitchFamily="2" charset="-122"/>
              </a:rPr>
              <a:t>军工</a:t>
            </a:r>
            <a:r>
              <a:rPr lang="en-US" altLang="x-none" dirty="0">
                <a:latin typeface="Arial" panose="020B0604020202020204" pitchFamily="34" charset="0"/>
                <a:ea typeface="宋体" panose="02010600030101010101" pitchFamily="2" charset="-122"/>
              </a:rPr>
              <a:t>)</a:t>
            </a:r>
            <a:endParaRPr lang="en-US" altLang="x-none" dirty="0">
              <a:latin typeface="Arial" panose="020B0604020202020204" pitchFamily="34" charset="0"/>
              <a:ea typeface="宋体" panose="02010600030101010101" pitchFamily="2" charset="-122"/>
            </a:endParaRPr>
          </a:p>
        </p:txBody>
      </p:sp>
      <p:sp>
        <p:nvSpPr>
          <p:cNvPr id="32782" name="左大括号 12301"/>
          <p:cNvSpPr/>
          <p:nvPr/>
        </p:nvSpPr>
        <p:spPr>
          <a:xfrm>
            <a:off x="4397375" y="5029200"/>
            <a:ext cx="936625" cy="1358900"/>
          </a:xfrm>
          <a:prstGeom prst="leftBrace">
            <a:avLst>
              <a:gd name="adj1" fmla="val 12076"/>
              <a:gd name="adj2" fmla="val 50000"/>
            </a:avLst>
          </a:prstGeom>
          <a:noFill/>
          <a:ln w="9525" cap="flat" cmpd="sng">
            <a:solidFill>
              <a:schemeClr val="tx1"/>
            </a:solidFill>
            <a:prstDash val="solid"/>
            <a:miter/>
            <a:headEnd type="none" w="med" len="med"/>
            <a:tailEnd type="none" w="med" len="med"/>
          </a:ln>
        </p:spPr>
        <p:txBody>
          <a:bodyPr anchor="t"/>
          <a:p>
            <a:pPr lvl="0" eaLnBrk="0" hangingPunct="0"/>
            <a:endParaRPr lang="zh-CN" altLang="en-US" dirty="0">
              <a:latin typeface="Verdana" panose="020B0604030504040204" pitchFamily="2" charset="0"/>
              <a:ea typeface="宋体" panose="02010600030101010101" pitchFamily="2" charset="-122"/>
            </a:endParaRPr>
          </a:p>
        </p:txBody>
      </p:sp>
    </p:spTree>
  </p:cSld>
  <p:clrMapOvr>
    <a:masterClrMapping/>
  </p:clrMapOvr>
  <p:transition>
    <p:wipe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文本占位符 14337"/>
          <p:cNvSpPr>
            <a:spLocks noGrp="1"/>
          </p:cNvSpPr>
          <p:nvPr>
            <p:ph idx="1"/>
          </p:nvPr>
        </p:nvSpPr>
        <p:spPr>
          <a:xfrm>
            <a:off x="323850" y="1196975"/>
            <a:ext cx="8229600" cy="4525963"/>
          </a:xfrm>
        </p:spPr>
        <p:txBody>
          <a:bodyPr anchor="t"/>
          <a:p>
            <a:pPr lvl="0">
              <a:buNone/>
            </a:pPr>
            <a:r>
              <a:rPr lang="en-US" altLang="zh-CN">
                <a:solidFill>
                  <a:srgbClr val="0000CC"/>
                </a:solidFill>
              </a:rPr>
              <a:t>            2012</a:t>
            </a:r>
            <a:r>
              <a:rPr lang="zh-CN" altLang="en-US">
                <a:solidFill>
                  <a:srgbClr val="0000CC"/>
                </a:solidFill>
              </a:rPr>
              <a:t>年</a:t>
            </a:r>
            <a:r>
              <a:rPr lang="en-US" altLang="zh-CN">
                <a:solidFill>
                  <a:srgbClr val="0000CC"/>
                </a:solidFill>
              </a:rPr>
              <a:t>5</a:t>
            </a:r>
            <a:r>
              <a:rPr lang="zh-CN" altLang="en-US">
                <a:solidFill>
                  <a:srgbClr val="0000CC"/>
                </a:solidFill>
              </a:rPr>
              <a:t>月</a:t>
            </a:r>
            <a:r>
              <a:rPr lang="en-US" altLang="zh-CN">
                <a:solidFill>
                  <a:srgbClr val="0000CC"/>
                </a:solidFill>
              </a:rPr>
              <a:t>,</a:t>
            </a:r>
            <a:r>
              <a:rPr lang="zh-CN" altLang="en-US">
                <a:solidFill>
                  <a:srgbClr val="0000CC"/>
                </a:solidFill>
              </a:rPr>
              <a:t>国防科工局发布了</a:t>
            </a:r>
            <a:endParaRPr lang="zh-CN" altLang="en-US">
              <a:solidFill>
                <a:srgbClr val="0000CC"/>
              </a:solidFill>
            </a:endParaRPr>
          </a:p>
          <a:p>
            <a:pPr lvl="0">
              <a:buNone/>
            </a:pPr>
            <a:r>
              <a:rPr lang="zh-CN" altLang="en-US">
                <a:solidFill>
                  <a:srgbClr val="0000CC"/>
                </a:solidFill>
              </a:rPr>
              <a:t>     </a:t>
            </a:r>
            <a:r>
              <a:rPr lang="en-US" altLang="zh-CN">
                <a:solidFill>
                  <a:srgbClr val="0000CC"/>
                </a:solidFill>
              </a:rPr>
              <a:t>《</a:t>
            </a:r>
            <a:r>
              <a:rPr lang="zh-CN" altLang="en-US">
                <a:solidFill>
                  <a:srgbClr val="0000CC"/>
                </a:solidFill>
              </a:rPr>
              <a:t>国防军工计量技术规范管理办法</a:t>
            </a:r>
            <a:r>
              <a:rPr lang="en-US" altLang="zh-CN">
                <a:solidFill>
                  <a:srgbClr val="0000CC"/>
                </a:solidFill>
              </a:rPr>
              <a:t>》</a:t>
            </a:r>
            <a:endParaRPr lang="en-US" altLang="zh-CN">
              <a:solidFill>
                <a:srgbClr val="0000CC"/>
              </a:solidFill>
            </a:endParaRPr>
          </a:p>
          <a:p>
            <a:pPr lvl="3" indent="-228600">
              <a:buClr>
                <a:srgbClr val="FF0000"/>
              </a:buClr>
              <a:buFont typeface="Wingdings" panose="05000000000000000000" pitchFamily="2" charset="2"/>
              <a:buChar char="Ø"/>
            </a:pPr>
            <a:r>
              <a:rPr lang="en-US" altLang="zh-CN" sz="2800">
                <a:solidFill>
                  <a:srgbClr val="0000CC"/>
                </a:solidFill>
              </a:rPr>
              <a:t>     JJG(</a:t>
            </a:r>
            <a:r>
              <a:rPr lang="zh-CN" altLang="en-US" sz="2800">
                <a:solidFill>
                  <a:srgbClr val="0000CC"/>
                </a:solidFill>
              </a:rPr>
              <a:t>军工</a:t>
            </a:r>
            <a:r>
              <a:rPr lang="en-US" altLang="zh-CN" sz="2800">
                <a:solidFill>
                  <a:srgbClr val="0000CC"/>
                </a:solidFill>
              </a:rPr>
              <a:t>)</a:t>
            </a:r>
            <a:endParaRPr lang="en-US" altLang="zh-CN" sz="2800">
              <a:solidFill>
                <a:srgbClr val="0000CC"/>
              </a:solidFill>
            </a:endParaRPr>
          </a:p>
          <a:p>
            <a:pPr lvl="3" indent="-228600">
              <a:buClr>
                <a:srgbClr val="FF0000"/>
              </a:buClr>
              <a:buFont typeface="Wingdings" panose="05000000000000000000" pitchFamily="2" charset="2"/>
              <a:buChar char="Ø"/>
            </a:pPr>
            <a:r>
              <a:rPr lang="en-US" altLang="zh-CN" sz="2800">
                <a:solidFill>
                  <a:srgbClr val="0000CC"/>
                </a:solidFill>
              </a:rPr>
              <a:t>     JJF(</a:t>
            </a:r>
            <a:r>
              <a:rPr lang="zh-CN" altLang="en-US" sz="2800">
                <a:solidFill>
                  <a:srgbClr val="0000CC"/>
                </a:solidFill>
              </a:rPr>
              <a:t>军工</a:t>
            </a:r>
            <a:r>
              <a:rPr lang="en-US" altLang="zh-CN" sz="2800">
                <a:solidFill>
                  <a:srgbClr val="0000CC"/>
                </a:solidFill>
              </a:rPr>
              <a:t>)</a:t>
            </a:r>
            <a:endParaRPr lang="en-US" altLang="zh-CN" sz="2800">
              <a:solidFill>
                <a:srgbClr val="0000CC"/>
              </a:solidFill>
            </a:endParaRPr>
          </a:p>
          <a:p>
            <a:pPr lvl="0">
              <a:buFont typeface="Wingdings" panose="05000000000000000000" pitchFamily="2" charset="2"/>
              <a:buNone/>
            </a:pPr>
            <a:endParaRPr lang="en-US" altLang="zh-CN" sz="2800">
              <a:solidFill>
                <a:srgbClr val="0000CC"/>
              </a:solidFill>
            </a:endParaRPr>
          </a:p>
        </p:txBody>
      </p:sp>
    </p:spTree>
  </p:cSld>
  <p:clrMapOvr>
    <a:masterClrMapping/>
  </p:clrMapOvr>
  <p:transition>
    <p:wipe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2"/>
          <p:cNvSpPr>
            <a:spLocks noGrp="1"/>
          </p:cNvSpPr>
          <p:nvPr>
            <p:ph type="title"/>
          </p:nvPr>
        </p:nvSpPr>
        <p:spPr/>
        <p:txBody>
          <a:bodyPr vert="horz" wrap="square" anchor="ctr"/>
          <a:p>
            <a:pPr lvl="0" eaLnBrk="1" hangingPunct="1">
              <a:lnSpc>
                <a:spcPct val="120000"/>
              </a:lnSpc>
            </a:pPr>
            <a:r>
              <a:rPr lang="zh-CN" altLang="en-US" sz="2800"/>
              <a:t>第一章  计量基础知识</a:t>
            </a:r>
            <a:endParaRPr lang="zh-CN" altLang="en-US" sz="2800"/>
          </a:p>
        </p:txBody>
      </p:sp>
      <p:sp>
        <p:nvSpPr>
          <p:cNvPr id="5123" name="Rectangle 3"/>
          <p:cNvSpPr>
            <a:spLocks noGrp="1"/>
          </p:cNvSpPr>
          <p:nvPr>
            <p:ph type="body"/>
          </p:nvPr>
        </p:nvSpPr>
        <p:spPr/>
        <p:txBody>
          <a:bodyPr vert="horz" wrap="square" anchor="t"/>
          <a:p>
            <a:pPr lvl="0" eaLnBrk="1" hangingPunct="1">
              <a:lnSpc>
                <a:spcPct val="120000"/>
              </a:lnSpc>
            </a:pPr>
            <a:endParaRPr lang="zh-CN" altLang="en-US" dirty="0"/>
          </a:p>
          <a:p>
            <a:pPr lvl="0" eaLnBrk="1" hangingPunct="1">
              <a:lnSpc>
                <a:spcPct val="120000"/>
              </a:lnSpc>
            </a:pPr>
            <a:r>
              <a:rPr lang="zh-CN" altLang="en-US" dirty="0"/>
              <a:t>第一节  计量概述</a:t>
            </a:r>
            <a:endParaRPr lang="zh-CN" altLang="en-US" dirty="0"/>
          </a:p>
          <a:p>
            <a:pPr lvl="0" eaLnBrk="1" hangingPunct="1">
              <a:lnSpc>
                <a:spcPct val="120000"/>
              </a:lnSpc>
            </a:pPr>
            <a:r>
              <a:rPr lang="zh-CN" altLang="en-US" dirty="0"/>
              <a:t>第二节  计量名词术语</a:t>
            </a:r>
            <a:endParaRPr lang="en-US" altLang="x-none" dirty="0"/>
          </a:p>
          <a:p>
            <a:pPr lvl="0" eaLnBrk="1" hangingPunct="1">
              <a:lnSpc>
                <a:spcPct val="120000"/>
              </a:lnSpc>
            </a:pPr>
            <a:r>
              <a:rPr lang="zh-CN" altLang="en-US" dirty="0"/>
              <a:t>第三节  计量的特点</a:t>
            </a:r>
            <a:endParaRPr lang="zh-CN" altLang="en-US" dirty="0"/>
          </a:p>
          <a:p>
            <a:pPr lvl="0" eaLnBrk="1" hangingPunct="1">
              <a:lnSpc>
                <a:spcPct val="120000"/>
              </a:lnSpc>
            </a:pPr>
            <a:r>
              <a:rPr lang="zh-CN" altLang="en-US" dirty="0"/>
              <a:t>第四节  计量法律法规</a:t>
            </a:r>
            <a:endParaRPr lang="zh-CN" altLang="en-US" dirty="0"/>
          </a:p>
          <a:p>
            <a:pPr lvl="0" eaLnBrk="1" hangingPunct="1">
              <a:lnSpc>
                <a:spcPct val="120000"/>
              </a:lnSpc>
            </a:pPr>
            <a:r>
              <a:rPr lang="zh-CN" altLang="en-US" dirty="0"/>
              <a:t>第五节  法定计量单位的使用</a:t>
            </a:r>
            <a:endParaRPr lang="zh-CN" altLang="en-US" dirty="0"/>
          </a:p>
        </p:txBody>
      </p:sp>
    </p:spTree>
  </p:cSld>
  <p:clrMapOvr>
    <a:masterClrMapping/>
  </p:clrMapOvr>
  <p:transition>
    <p:wipe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标题 5"/>
          <p:cNvSpPr>
            <a:spLocks noGrp="1"/>
          </p:cNvSpPr>
          <p:nvPr>
            <p:ph type="title"/>
          </p:nvPr>
        </p:nvSpPr>
        <p:spPr>
          <a:xfrm>
            <a:off x="250825" y="58738"/>
            <a:ext cx="8642350" cy="849312"/>
          </a:xfrm>
        </p:spPr>
        <p:txBody>
          <a:bodyPr wrap="square" anchor="ctr"/>
          <a:p>
            <a:pPr lvl="0"/>
            <a:r>
              <a:rPr lang="zh-CN" altLang="en-US" sz="4000">
                <a:solidFill>
                  <a:srgbClr val="FF0000"/>
                </a:solidFill>
              </a:rPr>
              <a:t>国防计量法规体系图</a:t>
            </a:r>
            <a:endParaRPr lang="zh-CN" altLang="en-US" sz="4000">
              <a:solidFill>
                <a:srgbClr val="FF0000"/>
              </a:solidFill>
            </a:endParaRPr>
          </a:p>
        </p:txBody>
      </p:sp>
      <p:sp>
        <p:nvSpPr>
          <p:cNvPr id="35843" name="矩形 15362"/>
          <p:cNvSpPr>
            <a:spLocks noChangeAspect="1"/>
          </p:cNvSpPr>
          <p:nvPr/>
        </p:nvSpPr>
        <p:spPr>
          <a:xfrm>
            <a:off x="457200" y="1606550"/>
            <a:ext cx="7993063" cy="5251450"/>
          </a:xfrm>
          <a:prstGeom prst="rect">
            <a:avLst/>
          </a:prstGeom>
          <a:noFill/>
          <a:ln w="9525">
            <a:noFill/>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35844" name="文本框 15363"/>
          <p:cNvSpPr txBox="1"/>
          <p:nvPr/>
        </p:nvSpPr>
        <p:spPr>
          <a:xfrm>
            <a:off x="3429000" y="1412875"/>
            <a:ext cx="2400300" cy="396875"/>
          </a:xfrm>
          <a:prstGeom prst="rect">
            <a:avLst/>
          </a:prstGeom>
          <a:solidFill>
            <a:srgbClr val="FFFFFF"/>
          </a:solidFill>
          <a:ln w="9525" cap="flat" cmpd="sng">
            <a:solidFill>
              <a:srgbClr val="000000"/>
            </a:solidFill>
            <a:prstDash val="solid"/>
            <a:bevel/>
            <a:headEnd type="none" w="med" len="med"/>
            <a:tailEnd type="none" w="med" len="med"/>
          </a:ln>
        </p:spPr>
        <p:txBody>
          <a:bodyPr anchor="t"/>
          <a:p>
            <a:pPr lvl="0" algn="just" eaLnBrk="0" hangingPunct="0"/>
            <a:r>
              <a:rPr lang="zh-CN" altLang="en-US" sz="1400" dirty="0">
                <a:latin typeface="Times New Roman" panose="02020603050405020304" pitchFamily="2" charset="0"/>
                <a:ea typeface="宋体" panose="02010600030101010101" pitchFamily="2" charset="-122"/>
              </a:rPr>
              <a:t>中华人民共和国计量法</a:t>
            </a:r>
            <a:endParaRPr lang="zh-CN" altLang="en-US" sz="2800" b="1" dirty="0">
              <a:latin typeface="Verdana" panose="020B0604030504040204" pitchFamily="2" charset="0"/>
              <a:ea typeface="宋体" panose="02010600030101010101" pitchFamily="2" charset="-122"/>
            </a:endParaRPr>
          </a:p>
        </p:txBody>
      </p:sp>
      <p:sp>
        <p:nvSpPr>
          <p:cNvPr id="35845" name="文本框 15364"/>
          <p:cNvSpPr txBox="1"/>
          <p:nvPr/>
        </p:nvSpPr>
        <p:spPr>
          <a:xfrm>
            <a:off x="685800" y="2667000"/>
            <a:ext cx="5181600" cy="396875"/>
          </a:xfrm>
          <a:prstGeom prst="rect">
            <a:avLst/>
          </a:prstGeom>
          <a:solidFill>
            <a:srgbClr val="FFFFFF"/>
          </a:solidFill>
          <a:ln w="9525" cap="flat" cmpd="sng">
            <a:solidFill>
              <a:srgbClr val="000000"/>
            </a:solidFill>
            <a:prstDash val="solid"/>
            <a:bevel/>
            <a:headEnd type="none" w="med" len="med"/>
            <a:tailEnd type="none" w="med" len="med"/>
          </a:ln>
        </p:spPr>
        <p:txBody>
          <a:bodyPr anchor="t"/>
          <a:p>
            <a:pPr lvl="0" algn="just" eaLnBrk="0" hangingPunct="0"/>
            <a:r>
              <a:rPr lang="zh-CN" altLang="en-US" sz="1600" dirty="0">
                <a:latin typeface="Times New Roman" panose="02020603050405020304" pitchFamily="2" charset="0"/>
                <a:ea typeface="宋体" panose="02010600030101010101" pitchFamily="2" charset="-122"/>
              </a:rPr>
              <a:t>国防科技工业计量监督管理暂行规定（</a:t>
            </a:r>
            <a:r>
              <a:rPr lang="en-US" altLang="x-none" sz="1600" dirty="0">
                <a:latin typeface="Times New Roman" panose="02020603050405020304" pitchFamily="2" charset="0"/>
                <a:ea typeface="宋体" panose="02010600030101010101" pitchFamily="2" charset="-122"/>
              </a:rPr>
              <a:t>4</a:t>
            </a:r>
            <a:r>
              <a:rPr lang="zh-CN" altLang="en-US" sz="1600" dirty="0">
                <a:latin typeface="Times New Roman" panose="02020603050405020304" pitchFamily="2" charset="0"/>
                <a:ea typeface="宋体" panose="02010600030101010101" pitchFamily="2" charset="-122"/>
              </a:rPr>
              <a:t>号令）</a:t>
            </a:r>
            <a:r>
              <a:rPr lang="en-US" altLang="x-none" sz="1600" dirty="0">
                <a:latin typeface="Times New Roman" panose="02020603050405020304" pitchFamily="2" charset="0"/>
                <a:ea typeface="宋体" panose="02010600030101010101" pitchFamily="2" charset="-122"/>
              </a:rPr>
              <a:t>2000</a:t>
            </a:r>
            <a:r>
              <a:rPr lang="zh-CN" altLang="en-US" sz="1600" dirty="0">
                <a:latin typeface="Times New Roman" panose="02020603050405020304" pitchFamily="2" charset="0"/>
                <a:ea typeface="宋体" panose="02010600030101010101" pitchFamily="2" charset="-122"/>
              </a:rPr>
              <a:t>年</a:t>
            </a:r>
            <a:endParaRPr lang="zh-CN" altLang="en-US" sz="1600" dirty="0">
              <a:latin typeface="Verdana" panose="020B0604030504040204" pitchFamily="2" charset="0"/>
              <a:ea typeface="宋体" panose="02010600030101010101" pitchFamily="2" charset="-122"/>
            </a:endParaRPr>
          </a:p>
        </p:txBody>
      </p:sp>
      <p:sp>
        <p:nvSpPr>
          <p:cNvPr id="35846" name="文本框 15365"/>
          <p:cNvSpPr txBox="1"/>
          <p:nvPr/>
        </p:nvSpPr>
        <p:spPr>
          <a:xfrm>
            <a:off x="457200" y="3690938"/>
            <a:ext cx="454025" cy="2676525"/>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algn="just" eaLnBrk="0" hangingPunct="0"/>
            <a:r>
              <a:rPr lang="zh-CN" altLang="en-US" sz="1200" b="1" dirty="0">
                <a:latin typeface="Times New Roman" panose="02020603050405020304" pitchFamily="2" charset="0"/>
                <a:ea typeface="宋体" panose="02010600030101010101" pitchFamily="2" charset="-122"/>
              </a:rPr>
              <a:t>国防科技工业计量标准器具管理办法</a:t>
            </a:r>
            <a:endParaRPr lang="zh-CN" altLang="en-US" sz="2800" b="1" dirty="0">
              <a:latin typeface="Verdana" panose="020B0604030504040204" pitchFamily="2" charset="0"/>
              <a:ea typeface="宋体" panose="02010600030101010101" pitchFamily="2" charset="-122"/>
            </a:endParaRPr>
          </a:p>
        </p:txBody>
      </p:sp>
      <p:sp>
        <p:nvSpPr>
          <p:cNvPr id="35847" name="直接连接符 15366"/>
          <p:cNvSpPr/>
          <p:nvPr/>
        </p:nvSpPr>
        <p:spPr>
          <a:xfrm>
            <a:off x="3886200" y="1809750"/>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35848" name="直接连接符 15367"/>
          <p:cNvSpPr/>
          <p:nvPr/>
        </p:nvSpPr>
        <p:spPr>
          <a:xfrm flipV="1">
            <a:off x="685800" y="3494088"/>
            <a:ext cx="5189538" cy="0"/>
          </a:xfrm>
          <a:prstGeom prst="line">
            <a:avLst/>
          </a:prstGeom>
          <a:ln w="9525" cap="flat" cmpd="sng">
            <a:solidFill>
              <a:srgbClr val="000000"/>
            </a:solidFill>
            <a:prstDash val="solid"/>
            <a:miter/>
            <a:headEnd type="none" w="med" len="med"/>
            <a:tailEnd type="non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35849" name="直接连接符 15368"/>
          <p:cNvSpPr/>
          <p:nvPr/>
        </p:nvSpPr>
        <p:spPr>
          <a:xfrm>
            <a:off x="685800" y="3494088"/>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35850" name="直接连接符 15369"/>
          <p:cNvSpPr/>
          <p:nvPr/>
        </p:nvSpPr>
        <p:spPr>
          <a:xfrm>
            <a:off x="4457700" y="3494088"/>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35851" name="直接连接符 15370"/>
          <p:cNvSpPr/>
          <p:nvPr/>
        </p:nvSpPr>
        <p:spPr>
          <a:xfrm>
            <a:off x="1943100" y="3494088"/>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35852" name="文本框 15371"/>
          <p:cNvSpPr txBox="1"/>
          <p:nvPr/>
        </p:nvSpPr>
        <p:spPr>
          <a:xfrm>
            <a:off x="5029200" y="1981200"/>
            <a:ext cx="2895600" cy="396875"/>
          </a:xfrm>
          <a:prstGeom prst="rect">
            <a:avLst/>
          </a:prstGeom>
          <a:solidFill>
            <a:srgbClr val="FFFFFF"/>
          </a:solidFill>
          <a:ln w="9525" cap="flat" cmpd="sng">
            <a:solidFill>
              <a:srgbClr val="000000"/>
            </a:solidFill>
            <a:prstDash val="solid"/>
            <a:bevel/>
            <a:headEnd type="none" w="med" len="med"/>
            <a:tailEnd type="none" w="med" len="med"/>
          </a:ln>
        </p:spPr>
        <p:txBody>
          <a:bodyPr anchor="t"/>
          <a:p>
            <a:pPr lvl="0" algn="just" eaLnBrk="0" hangingPunct="0"/>
            <a:r>
              <a:rPr lang="zh-CN" altLang="en-US" sz="1400" dirty="0">
                <a:latin typeface="Times New Roman" panose="02020603050405020304" pitchFamily="2" charset="0"/>
                <a:ea typeface="宋体" panose="02010600030101010101" pitchFamily="2" charset="-122"/>
              </a:rPr>
              <a:t>中国人民解放军计量条例</a:t>
            </a:r>
            <a:r>
              <a:rPr lang="en-US" altLang="x-none" sz="1400" dirty="0">
                <a:latin typeface="Times New Roman" panose="02020603050405020304" pitchFamily="2" charset="0"/>
                <a:ea typeface="宋体" panose="02010600030101010101" pitchFamily="2" charset="-122"/>
              </a:rPr>
              <a:t>2003</a:t>
            </a:r>
            <a:r>
              <a:rPr lang="zh-CN" altLang="en-US" sz="1400" dirty="0">
                <a:latin typeface="Times New Roman" panose="02020603050405020304" pitchFamily="2" charset="0"/>
                <a:ea typeface="宋体" panose="02010600030101010101" pitchFamily="2" charset="-122"/>
              </a:rPr>
              <a:t>年</a:t>
            </a:r>
            <a:endParaRPr lang="zh-CN" altLang="en-US" sz="2800" b="1" dirty="0">
              <a:latin typeface="Verdana" panose="020B0604030504040204" pitchFamily="2" charset="0"/>
              <a:ea typeface="宋体" panose="02010600030101010101" pitchFamily="2" charset="-122"/>
            </a:endParaRPr>
          </a:p>
        </p:txBody>
      </p:sp>
      <p:sp>
        <p:nvSpPr>
          <p:cNvPr id="35853" name="直接连接符 15372"/>
          <p:cNvSpPr/>
          <p:nvPr/>
        </p:nvSpPr>
        <p:spPr>
          <a:xfrm>
            <a:off x="7086600" y="2601913"/>
            <a:ext cx="0" cy="890587"/>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35854" name="直接连接符 15373"/>
          <p:cNvSpPr/>
          <p:nvPr/>
        </p:nvSpPr>
        <p:spPr>
          <a:xfrm>
            <a:off x="5715000" y="1809750"/>
            <a:ext cx="0"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35855" name="直接连接符 15374"/>
          <p:cNvSpPr/>
          <p:nvPr/>
        </p:nvSpPr>
        <p:spPr>
          <a:xfrm>
            <a:off x="4686300" y="2501900"/>
            <a:ext cx="0" cy="1588"/>
          </a:xfrm>
          <a:prstGeom prst="line">
            <a:avLst/>
          </a:prstGeom>
          <a:ln w="9525" cap="flat" cmpd="sng">
            <a:solidFill>
              <a:srgbClr val="000000"/>
            </a:solidFill>
            <a:prstDash val="solid"/>
            <a:miter/>
            <a:headEnd type="none" w="med" len="med"/>
            <a:tailEnd type="non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35856" name="直接连接符 15375"/>
          <p:cNvSpPr/>
          <p:nvPr/>
        </p:nvSpPr>
        <p:spPr>
          <a:xfrm>
            <a:off x="5873750" y="3494088"/>
            <a:ext cx="1588" cy="196850"/>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35857" name="文本框 15376"/>
          <p:cNvSpPr txBox="1"/>
          <p:nvPr/>
        </p:nvSpPr>
        <p:spPr>
          <a:xfrm>
            <a:off x="6332538" y="3394075"/>
            <a:ext cx="1370012" cy="2676525"/>
          </a:xfrm>
          <a:prstGeom prst="rect">
            <a:avLst/>
          </a:prstGeom>
          <a:solidFill>
            <a:srgbClr val="FFFFFF"/>
          </a:solidFill>
          <a:ln w="9525" cap="flat" cmpd="sng">
            <a:solidFill>
              <a:srgbClr val="000000"/>
            </a:solidFill>
            <a:prstDash val="solid"/>
            <a:bevel/>
            <a:headEnd type="none" w="med" len="med"/>
            <a:tailEnd type="none" w="med" len="med"/>
          </a:ln>
        </p:spPr>
        <p:txBody>
          <a:bodyPr anchor="t"/>
          <a:p>
            <a:pPr lvl="0" algn="just" eaLnBrk="0" hangingPunct="0"/>
            <a:r>
              <a:rPr lang="zh-CN" altLang="en-US" sz="1200" b="1" dirty="0">
                <a:latin typeface="Times New Roman" panose="02020603050405020304" pitchFamily="2" charset="0"/>
                <a:ea typeface="宋体" panose="02010600030101010101" pitchFamily="2" charset="-122"/>
              </a:rPr>
              <a:t>国防计量技术机构、检定人员、标准器具、检定规程管理办法和军用标准物质管理办法、武器装备型号计量师工作规定、武器装备实验计量保证与监督管理办法等</a:t>
            </a:r>
            <a:r>
              <a:rPr lang="en-US" altLang="x-none" sz="1200" b="1" dirty="0">
                <a:latin typeface="Times New Roman" panose="02020603050405020304" pitchFamily="2" charset="0"/>
                <a:ea typeface="宋体" panose="02010600030101010101" pitchFamily="2" charset="-122"/>
              </a:rPr>
              <a:t>7</a:t>
            </a:r>
            <a:r>
              <a:rPr lang="zh-CN" altLang="en-US" sz="1200" b="1" dirty="0">
                <a:latin typeface="Times New Roman" panose="02020603050405020304" pitchFamily="2" charset="0"/>
                <a:ea typeface="宋体" panose="02010600030101010101" pitchFamily="2" charset="-122"/>
              </a:rPr>
              <a:t>个配套规章。</a:t>
            </a:r>
            <a:endParaRPr lang="zh-CN" altLang="en-US" sz="1200" b="1" dirty="0">
              <a:latin typeface="Verdana" panose="020B0604030504040204" pitchFamily="2" charset="0"/>
              <a:ea typeface="宋体" panose="02010600030101010101" pitchFamily="2" charset="-122"/>
            </a:endParaRPr>
          </a:p>
        </p:txBody>
      </p:sp>
      <p:sp>
        <p:nvSpPr>
          <p:cNvPr id="35858" name="文本框 15377"/>
          <p:cNvSpPr txBox="1"/>
          <p:nvPr/>
        </p:nvSpPr>
        <p:spPr>
          <a:xfrm>
            <a:off x="1714500" y="3690938"/>
            <a:ext cx="454025" cy="2873375"/>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algn="just" eaLnBrk="0" hangingPunct="0"/>
            <a:r>
              <a:rPr lang="zh-CN" altLang="en-US" sz="1200" b="1" dirty="0">
                <a:latin typeface="Times New Roman" panose="02020603050405020304" pitchFamily="2" charset="0"/>
                <a:ea typeface="宋体" panose="02010600030101010101" pitchFamily="2" charset="-122"/>
              </a:rPr>
              <a:t>国防科技工业计量专用测试设备管理办法</a:t>
            </a:r>
            <a:endParaRPr lang="zh-CN" altLang="en-US" sz="2800" b="1" dirty="0">
              <a:latin typeface="Verdana" panose="020B0604030504040204" pitchFamily="2" charset="0"/>
              <a:ea typeface="宋体" panose="02010600030101010101" pitchFamily="2" charset="-122"/>
            </a:endParaRPr>
          </a:p>
        </p:txBody>
      </p:sp>
      <p:sp>
        <p:nvSpPr>
          <p:cNvPr id="35859" name="文本框 15378"/>
          <p:cNvSpPr txBox="1"/>
          <p:nvPr/>
        </p:nvSpPr>
        <p:spPr>
          <a:xfrm>
            <a:off x="2971800" y="3690938"/>
            <a:ext cx="454025" cy="2676525"/>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algn="just" eaLnBrk="0" hangingPunct="0"/>
            <a:r>
              <a:rPr lang="zh-CN" altLang="en-US" sz="1400" b="1" dirty="0">
                <a:latin typeface="Times New Roman" panose="02020603050405020304" pitchFamily="2" charset="0"/>
                <a:ea typeface="宋体" panose="02010600030101010101" pitchFamily="2" charset="-122"/>
              </a:rPr>
              <a:t>国防专用标准物质管理办法</a:t>
            </a:r>
            <a:endParaRPr lang="zh-CN" altLang="en-US" sz="1400" b="1" dirty="0">
              <a:latin typeface="Verdana" panose="020B0604030504040204" pitchFamily="2" charset="0"/>
              <a:ea typeface="宋体" panose="02010600030101010101" pitchFamily="2" charset="-122"/>
            </a:endParaRPr>
          </a:p>
        </p:txBody>
      </p:sp>
      <p:sp>
        <p:nvSpPr>
          <p:cNvPr id="35860" name="文本框 15379"/>
          <p:cNvSpPr txBox="1"/>
          <p:nvPr/>
        </p:nvSpPr>
        <p:spPr>
          <a:xfrm>
            <a:off x="4229100" y="3690938"/>
            <a:ext cx="454025" cy="2676525"/>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algn="just" eaLnBrk="0" hangingPunct="0"/>
            <a:r>
              <a:rPr lang="zh-CN" altLang="en-US" sz="1400" b="1" dirty="0">
                <a:latin typeface="Times New Roman" panose="02020603050405020304" pitchFamily="2" charset="0"/>
                <a:ea typeface="宋体" panose="02010600030101010101" pitchFamily="2" charset="-122"/>
              </a:rPr>
              <a:t>国防科技工业计量人员管理办法</a:t>
            </a:r>
            <a:endParaRPr lang="zh-CN" altLang="en-US" sz="1400" b="1" dirty="0">
              <a:latin typeface="Verdana" panose="020B0604030504040204" pitchFamily="2" charset="0"/>
              <a:ea typeface="宋体" panose="02010600030101010101" pitchFamily="2" charset="-122"/>
            </a:endParaRPr>
          </a:p>
        </p:txBody>
      </p:sp>
      <p:sp>
        <p:nvSpPr>
          <p:cNvPr id="35861" name="文本框 15380"/>
          <p:cNvSpPr txBox="1"/>
          <p:nvPr/>
        </p:nvSpPr>
        <p:spPr>
          <a:xfrm>
            <a:off x="5600700" y="3690938"/>
            <a:ext cx="454025" cy="2676525"/>
          </a:xfrm>
          <a:prstGeom prst="rect">
            <a:avLst/>
          </a:prstGeom>
          <a:solidFill>
            <a:srgbClr val="FFFFFF"/>
          </a:solidFill>
          <a:ln w="9525" cap="flat" cmpd="sng">
            <a:solidFill>
              <a:srgbClr val="000000"/>
            </a:solidFill>
            <a:prstDash val="solid"/>
            <a:bevel/>
            <a:headEnd type="none" w="med" len="med"/>
            <a:tailEnd type="none" w="med" len="med"/>
          </a:ln>
        </p:spPr>
        <p:txBody>
          <a:bodyPr vert="eaVert" anchor="t"/>
          <a:p>
            <a:pPr lvl="0" algn="just" eaLnBrk="0" hangingPunct="0"/>
            <a:r>
              <a:rPr lang="zh-CN" altLang="en-US" sz="1400" b="1" dirty="0">
                <a:latin typeface="Times New Roman" panose="02020603050405020304" pitchFamily="2" charset="0"/>
                <a:ea typeface="宋体" panose="02010600030101010101" pitchFamily="2" charset="-122"/>
              </a:rPr>
              <a:t>国防科技工业计量监督实施办法</a:t>
            </a:r>
            <a:endParaRPr lang="zh-CN" altLang="en-US" sz="1400" b="1" dirty="0">
              <a:latin typeface="Verdana" panose="020B0604030504040204" pitchFamily="2" charset="0"/>
              <a:ea typeface="宋体" panose="02010600030101010101" pitchFamily="2" charset="-122"/>
            </a:endParaRPr>
          </a:p>
        </p:txBody>
      </p:sp>
      <p:sp>
        <p:nvSpPr>
          <p:cNvPr id="35862" name="文本框 15381"/>
          <p:cNvSpPr txBox="1"/>
          <p:nvPr/>
        </p:nvSpPr>
        <p:spPr>
          <a:xfrm>
            <a:off x="1143000" y="1981200"/>
            <a:ext cx="3505200" cy="396875"/>
          </a:xfrm>
          <a:prstGeom prst="rect">
            <a:avLst/>
          </a:prstGeom>
          <a:solidFill>
            <a:srgbClr val="FFFFFF"/>
          </a:solidFill>
          <a:ln w="9525" cap="flat" cmpd="sng">
            <a:solidFill>
              <a:srgbClr val="000000"/>
            </a:solidFill>
            <a:prstDash val="solid"/>
            <a:bevel/>
            <a:headEnd type="none" w="med" len="med"/>
            <a:tailEnd type="none" w="med" len="med"/>
          </a:ln>
        </p:spPr>
        <p:txBody>
          <a:bodyPr anchor="t"/>
          <a:p>
            <a:pPr lvl="0" algn="just" eaLnBrk="0" hangingPunct="0"/>
            <a:r>
              <a:rPr lang="zh-CN" altLang="en-US" sz="1400" dirty="0">
                <a:latin typeface="Times New Roman" panose="02020603050405020304" pitchFamily="2" charset="0"/>
                <a:ea typeface="宋体" panose="02010600030101010101" pitchFamily="2" charset="-122"/>
              </a:rPr>
              <a:t>国防计量监督管理条例（</a:t>
            </a:r>
            <a:r>
              <a:rPr lang="en-US" altLang="x-none" sz="1400" dirty="0">
                <a:latin typeface="Times New Roman" panose="02020603050405020304" pitchFamily="2" charset="0"/>
                <a:ea typeface="宋体" panose="02010600030101010101" pitchFamily="2" charset="-122"/>
              </a:rPr>
              <a:t>54</a:t>
            </a:r>
            <a:r>
              <a:rPr lang="zh-CN" altLang="en-US" sz="1400" dirty="0">
                <a:latin typeface="Times New Roman" panose="02020603050405020304" pitchFamily="2" charset="0"/>
                <a:ea typeface="宋体" panose="02010600030101010101" pitchFamily="2" charset="-122"/>
              </a:rPr>
              <a:t>号令）</a:t>
            </a:r>
            <a:r>
              <a:rPr lang="en-US" altLang="x-none" sz="1400" dirty="0">
                <a:latin typeface="Times New Roman" panose="02020603050405020304" pitchFamily="2" charset="0"/>
                <a:ea typeface="宋体" panose="02010600030101010101" pitchFamily="2" charset="-122"/>
              </a:rPr>
              <a:t>1990</a:t>
            </a:r>
            <a:r>
              <a:rPr lang="zh-CN" altLang="en-US" sz="1400" dirty="0">
                <a:latin typeface="Times New Roman" panose="02020603050405020304" pitchFamily="2" charset="0"/>
                <a:ea typeface="宋体" panose="02010600030101010101" pitchFamily="2" charset="-122"/>
              </a:rPr>
              <a:t>年</a:t>
            </a:r>
            <a:endParaRPr lang="zh-CN" altLang="en-US" sz="1400" dirty="0">
              <a:latin typeface="Verdana" panose="020B0604030504040204" pitchFamily="2" charset="0"/>
              <a:ea typeface="宋体" panose="02010600030101010101" pitchFamily="2" charset="-122"/>
            </a:endParaRPr>
          </a:p>
        </p:txBody>
      </p:sp>
      <p:sp>
        <p:nvSpPr>
          <p:cNvPr id="35863" name="直接连接符 15382"/>
          <p:cNvSpPr/>
          <p:nvPr/>
        </p:nvSpPr>
        <p:spPr>
          <a:xfrm>
            <a:off x="3314700" y="2403475"/>
            <a:ext cx="0" cy="296863"/>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35864" name="直接连接符 15383"/>
          <p:cNvSpPr/>
          <p:nvPr/>
        </p:nvSpPr>
        <p:spPr>
          <a:xfrm>
            <a:off x="3200400" y="3097213"/>
            <a:ext cx="0" cy="396875"/>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35865" name="直接连接符 15384"/>
          <p:cNvSpPr/>
          <p:nvPr/>
        </p:nvSpPr>
        <p:spPr>
          <a:xfrm>
            <a:off x="4114800" y="2403475"/>
            <a:ext cx="0" cy="198438"/>
          </a:xfrm>
          <a:prstGeom prst="line">
            <a:avLst/>
          </a:prstGeom>
          <a:ln w="9525" cap="flat" cmpd="sng">
            <a:solidFill>
              <a:srgbClr val="000000"/>
            </a:solidFill>
            <a:prstDash val="solid"/>
            <a:miter/>
            <a:headEnd type="none" w="med" len="med"/>
            <a:tailEnd type="non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35866" name="直接连接符 15385"/>
          <p:cNvSpPr/>
          <p:nvPr/>
        </p:nvSpPr>
        <p:spPr>
          <a:xfrm>
            <a:off x="4114800" y="2601913"/>
            <a:ext cx="2971800" cy="0"/>
          </a:xfrm>
          <a:prstGeom prst="line">
            <a:avLst/>
          </a:prstGeom>
          <a:ln w="9525" cap="flat" cmpd="sng">
            <a:solidFill>
              <a:srgbClr val="000000"/>
            </a:solidFill>
            <a:prstDash val="solid"/>
            <a:miter/>
            <a:headEnd type="none" w="med" len="med"/>
            <a:tailEnd type="non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35867" name="直接连接符 15386"/>
          <p:cNvSpPr/>
          <p:nvPr/>
        </p:nvSpPr>
        <p:spPr>
          <a:xfrm>
            <a:off x="7086600" y="2601913"/>
            <a:ext cx="0" cy="792162"/>
          </a:xfrm>
          <a:prstGeom prst="line">
            <a:avLst/>
          </a:prstGeom>
          <a:ln w="9525" cap="flat" cmpd="sng">
            <a:solidFill>
              <a:srgbClr val="000000"/>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35868" name="文本框 15387"/>
          <p:cNvSpPr txBox="1"/>
          <p:nvPr/>
        </p:nvSpPr>
        <p:spPr>
          <a:xfrm>
            <a:off x="3371850" y="1420813"/>
            <a:ext cx="2971800" cy="396875"/>
          </a:xfrm>
          <a:prstGeom prst="rect">
            <a:avLst/>
          </a:prstGeom>
          <a:solidFill>
            <a:srgbClr val="FFFFFF"/>
          </a:solidFill>
          <a:ln w="9525" cap="flat" cmpd="sng">
            <a:solidFill>
              <a:srgbClr val="000000"/>
            </a:solidFill>
            <a:prstDash val="solid"/>
            <a:bevel/>
            <a:headEnd type="none" w="med" len="med"/>
            <a:tailEnd type="none" w="med" len="med"/>
          </a:ln>
        </p:spPr>
        <p:txBody>
          <a:bodyPr anchor="t"/>
          <a:p>
            <a:pPr lvl="0" algn="ctr" eaLnBrk="0" hangingPunct="0"/>
            <a:r>
              <a:rPr lang="zh-CN" altLang="en-US" sz="1600" dirty="0">
                <a:latin typeface="宋体" panose="02010600030101010101" pitchFamily="2" charset="-122"/>
                <a:ea typeface="Times New Roman" panose="02020603050405020304" pitchFamily="2" charset="0"/>
              </a:rPr>
              <a:t>中华人民共和国计量法</a:t>
            </a:r>
            <a:endParaRPr lang="zh-CN" altLang="en-US" sz="2400" b="1" dirty="0">
              <a:latin typeface="Times New Roman" panose="02020603050405020304" pitchFamily="2" charset="0"/>
              <a:ea typeface="宋体" panose="02010600030101010101" pitchFamily="2" charset="-122"/>
            </a:endParaRPr>
          </a:p>
        </p:txBody>
      </p:sp>
      <p:sp>
        <p:nvSpPr>
          <p:cNvPr id="35869" name="矩形 15388"/>
          <p:cNvSpPr/>
          <p:nvPr/>
        </p:nvSpPr>
        <p:spPr>
          <a:xfrm>
            <a:off x="-158750" y="1123950"/>
            <a:ext cx="9131300" cy="0"/>
          </a:xfrm>
          <a:prstGeom prst="rect">
            <a:avLst/>
          </a:prstGeom>
          <a:noFill/>
          <a:ln w="9525">
            <a:noFill/>
          </a:ln>
        </p:spPr>
        <p:txBody>
          <a:bodyPr wrap="none" anchor="ctr">
            <a:spAutoFit/>
          </a:bodyPr>
          <a:p>
            <a:pPr lvl="0" eaLnBrk="0" hangingPunct="0"/>
            <a:endParaRPr lang="zh-CN" altLang="en-US" sz="2400" b="1" dirty="0">
              <a:latin typeface="Times New Roman" panose="02020603050405020304" pitchFamily="2" charset="0"/>
              <a:ea typeface="宋体" panose="02010600030101010101" pitchFamily="2" charset="-122"/>
            </a:endParaRPr>
          </a:p>
        </p:txBody>
      </p:sp>
    </p:spTree>
  </p:cSld>
  <p:clrMapOvr>
    <a:masterClrMapping/>
  </p:clrMapOvr>
  <p:transition>
    <p:wipe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2"/>
          <p:cNvSpPr>
            <a:spLocks noGrp="1"/>
          </p:cNvSpPr>
          <p:nvPr>
            <p:ph type="title"/>
          </p:nvPr>
        </p:nvSpPr>
        <p:spPr>
          <a:xfrm>
            <a:off x="1044575" y="188913"/>
            <a:ext cx="4810125" cy="685800"/>
          </a:xfrm>
        </p:spPr>
        <p:txBody>
          <a:bodyPr wrap="square" anchor="ctr"/>
          <a:p>
            <a:pPr lvl="0" eaLnBrk="1" hangingPunct="1"/>
            <a:r>
              <a:rPr lang="zh-CN" altLang="en-US" sz="4000">
                <a:effectLst>
                  <a:outerShdw blurRad="38100" dist="38100" dir="2700000">
                    <a:srgbClr val="FFFFFF"/>
                  </a:outerShdw>
                </a:effectLst>
              </a:rPr>
              <a:t>法律和法规</a:t>
            </a:r>
            <a:endParaRPr lang="zh-CN" altLang="en-US" sz="4000">
              <a:effectLst>
                <a:outerShdw blurRad="38100" dist="38100" dir="2700000">
                  <a:srgbClr val="FFFFFF"/>
                </a:outerShdw>
              </a:effectLst>
            </a:endParaRPr>
          </a:p>
        </p:txBody>
      </p:sp>
      <p:sp>
        <p:nvSpPr>
          <p:cNvPr id="37891" name="Rectangle 3"/>
          <p:cNvSpPr>
            <a:spLocks noGrp="1"/>
          </p:cNvSpPr>
          <p:nvPr>
            <p:ph type="body"/>
          </p:nvPr>
        </p:nvSpPr>
        <p:spPr>
          <a:xfrm>
            <a:off x="1403350" y="1143000"/>
            <a:ext cx="7561263" cy="5429250"/>
          </a:xfrm>
        </p:spPr>
        <p:txBody>
          <a:bodyPr wrap="square" anchor="t"/>
          <a:p>
            <a:pPr lvl="0">
              <a:buFont typeface="Wingdings" panose="05000000000000000000" pitchFamily="2" charset="2"/>
              <a:buNone/>
            </a:pPr>
            <a:r>
              <a:rPr lang="zh-CN" altLang="en-US" sz="2800" dirty="0">
                <a:effectLst>
                  <a:outerShdw blurRad="38100" dist="38100" dir="2700000">
                    <a:srgbClr val="FFFFFF"/>
                  </a:outerShdw>
                </a:effectLst>
              </a:rPr>
              <a:t>中华人民共和国计量法</a:t>
            </a:r>
            <a:endParaRPr lang="zh-CN" altLang="en-US" sz="2800" dirty="0">
              <a:effectLst>
                <a:outerShdw blurRad="38100" dist="38100" dir="2700000">
                  <a:srgbClr val="FFFFFF"/>
                </a:outerShdw>
              </a:effectLst>
            </a:endParaRPr>
          </a:p>
          <a:p>
            <a:pPr lvl="0">
              <a:buFont typeface="Wingdings" panose="05000000000000000000" pitchFamily="2" charset="2"/>
              <a:buChar char="Ø"/>
            </a:pPr>
            <a:r>
              <a:rPr lang="zh-CN" altLang="en-US" sz="2000" b="1" dirty="0">
                <a:effectLst>
                  <a:outerShdw blurRad="38100" dist="38100" dir="2700000">
                    <a:srgbClr val="FFFFFF"/>
                  </a:outerShdw>
                </a:effectLst>
                <a:sym typeface="Arial" panose="020B0604020202020204" pitchFamily="34" charset="0"/>
              </a:rPr>
              <a:t>于</a:t>
            </a:r>
            <a:r>
              <a:rPr lang="en-US" altLang="x-none" sz="2000" b="1" dirty="0">
                <a:effectLst>
                  <a:outerShdw blurRad="38100" dist="38100" dir="2700000">
                    <a:srgbClr val="FFFFFF"/>
                  </a:outerShdw>
                </a:effectLst>
                <a:sym typeface="Arial" panose="020B0604020202020204" pitchFamily="34" charset="0"/>
              </a:rPr>
              <a:t>1985</a:t>
            </a:r>
            <a:r>
              <a:rPr lang="zh-CN" altLang="en-US" sz="2000" b="1" dirty="0">
                <a:effectLst>
                  <a:outerShdw blurRad="38100" dist="38100" dir="2700000">
                    <a:srgbClr val="FFFFFF"/>
                  </a:outerShdw>
                </a:effectLst>
                <a:sym typeface="Arial" panose="020B0604020202020204" pitchFamily="34" charset="0"/>
              </a:rPr>
              <a:t>年</a:t>
            </a:r>
            <a:r>
              <a:rPr lang="en-US" altLang="x-none" sz="2000" b="1" dirty="0">
                <a:effectLst>
                  <a:outerShdw blurRad="38100" dist="38100" dir="2700000">
                    <a:srgbClr val="FFFFFF"/>
                  </a:outerShdw>
                </a:effectLst>
                <a:sym typeface="Arial" panose="020B0604020202020204" pitchFamily="34" charset="0"/>
              </a:rPr>
              <a:t>9</a:t>
            </a:r>
            <a:r>
              <a:rPr lang="zh-CN" altLang="en-US" sz="2000" b="1" dirty="0">
                <a:effectLst>
                  <a:outerShdw blurRad="38100" dist="38100" dir="2700000">
                    <a:srgbClr val="FFFFFF"/>
                  </a:outerShdw>
                </a:effectLst>
                <a:sym typeface="Arial" panose="020B0604020202020204" pitchFamily="34" charset="0"/>
              </a:rPr>
              <a:t>月</a:t>
            </a:r>
            <a:r>
              <a:rPr lang="en-US" altLang="x-none" sz="2000" b="1" dirty="0">
                <a:effectLst>
                  <a:outerShdw blurRad="38100" dist="38100" dir="2700000">
                    <a:srgbClr val="FFFFFF"/>
                  </a:outerShdw>
                </a:effectLst>
                <a:sym typeface="Arial" panose="020B0604020202020204" pitchFamily="34" charset="0"/>
              </a:rPr>
              <a:t>6</a:t>
            </a:r>
            <a:r>
              <a:rPr lang="zh-CN" altLang="en-US" sz="2000" b="1" dirty="0">
                <a:effectLst>
                  <a:outerShdw blurRad="38100" dist="38100" dir="2700000">
                    <a:srgbClr val="FFFFFF"/>
                  </a:outerShdw>
                </a:effectLst>
                <a:sym typeface="Arial" panose="020B0604020202020204" pitchFamily="34" charset="0"/>
              </a:rPr>
              <a:t>日由第六届全国人大第十二次会议通过，以中华人民共和国主席第</a:t>
            </a:r>
            <a:r>
              <a:rPr lang="en-US" altLang="x-none" sz="2000" b="1" dirty="0">
                <a:effectLst>
                  <a:outerShdw blurRad="38100" dist="38100" dir="2700000">
                    <a:srgbClr val="FFFFFF"/>
                  </a:outerShdw>
                </a:effectLst>
                <a:sym typeface="Arial" panose="020B0604020202020204" pitchFamily="34" charset="0"/>
              </a:rPr>
              <a:t>28</a:t>
            </a:r>
            <a:r>
              <a:rPr lang="zh-CN" altLang="en-US" sz="2000" b="1" dirty="0">
                <a:effectLst>
                  <a:outerShdw blurRad="38100" dist="38100" dir="2700000">
                    <a:srgbClr val="FFFFFF"/>
                  </a:outerShdw>
                </a:effectLst>
                <a:sym typeface="Arial" panose="020B0604020202020204" pitchFamily="34" charset="0"/>
              </a:rPr>
              <a:t>号令正式公布，自</a:t>
            </a:r>
            <a:r>
              <a:rPr lang="en-US" altLang="x-none" sz="2000" b="1" dirty="0">
                <a:effectLst>
                  <a:outerShdw blurRad="38100" dist="38100" dir="2700000">
                    <a:srgbClr val="FFFFFF"/>
                  </a:outerShdw>
                </a:effectLst>
                <a:sym typeface="Arial" panose="020B0604020202020204" pitchFamily="34" charset="0"/>
              </a:rPr>
              <a:t>1986</a:t>
            </a:r>
            <a:r>
              <a:rPr lang="zh-CN" altLang="en-US" sz="2000" b="1" dirty="0">
                <a:effectLst>
                  <a:outerShdw blurRad="38100" dist="38100" dir="2700000">
                    <a:srgbClr val="FFFFFF"/>
                  </a:outerShdw>
                </a:effectLst>
                <a:sym typeface="Arial" panose="020B0604020202020204" pitchFamily="34" charset="0"/>
              </a:rPr>
              <a:t>年</a:t>
            </a:r>
            <a:r>
              <a:rPr lang="en-US" altLang="x-none" sz="2000" b="1" dirty="0">
                <a:effectLst>
                  <a:outerShdw blurRad="38100" dist="38100" dir="2700000">
                    <a:srgbClr val="FFFFFF"/>
                  </a:outerShdw>
                </a:effectLst>
                <a:sym typeface="Arial" panose="020B0604020202020204" pitchFamily="34" charset="0"/>
              </a:rPr>
              <a:t>7</a:t>
            </a:r>
            <a:r>
              <a:rPr lang="zh-CN" altLang="en-US" sz="2000" b="1" dirty="0">
                <a:effectLst>
                  <a:outerShdw blurRad="38100" dist="38100" dir="2700000">
                    <a:srgbClr val="FFFFFF"/>
                  </a:outerShdw>
                </a:effectLst>
                <a:sym typeface="Arial" panose="020B0604020202020204" pitchFamily="34" charset="0"/>
              </a:rPr>
              <a:t>月</a:t>
            </a:r>
            <a:r>
              <a:rPr lang="en-US" altLang="x-none" sz="2000" b="1" dirty="0">
                <a:effectLst>
                  <a:outerShdw blurRad="38100" dist="38100" dir="2700000">
                    <a:srgbClr val="FFFFFF"/>
                  </a:outerShdw>
                </a:effectLst>
                <a:sym typeface="Arial" panose="020B0604020202020204" pitchFamily="34" charset="0"/>
              </a:rPr>
              <a:t>1</a:t>
            </a:r>
            <a:r>
              <a:rPr lang="zh-CN" altLang="en-US" sz="2000" b="1" dirty="0">
                <a:effectLst>
                  <a:outerShdw blurRad="38100" dist="38100" dir="2700000">
                    <a:srgbClr val="FFFFFF"/>
                  </a:outerShdw>
                </a:effectLst>
                <a:sym typeface="Arial" panose="020B0604020202020204" pitchFamily="34" charset="0"/>
              </a:rPr>
              <a:t>日起实施。</a:t>
            </a:r>
            <a:endParaRPr lang="zh-CN" altLang="en-US" sz="2000" b="1" dirty="0">
              <a:effectLst>
                <a:outerShdw blurRad="38100" dist="38100" dir="2700000">
                  <a:srgbClr val="FFFFFF"/>
                </a:outerShdw>
              </a:effectLst>
              <a:sym typeface="Arial" panose="020B0604020202020204" pitchFamily="34" charset="0"/>
            </a:endParaRPr>
          </a:p>
          <a:p>
            <a:pPr lvl="0">
              <a:buFont typeface="Wingdings" panose="05000000000000000000" pitchFamily="2" charset="2"/>
              <a:buChar char="Ø"/>
            </a:pPr>
            <a:r>
              <a:rPr lang="zh-CN" altLang="en-US" sz="2000" b="1" dirty="0">
                <a:effectLst>
                  <a:outerShdw blurRad="38100" dist="38100" dir="2700000">
                    <a:srgbClr val="FFFFFF"/>
                  </a:outerShdw>
                </a:effectLst>
                <a:sym typeface="Arial" panose="020B0604020202020204" pitchFamily="34" charset="0"/>
              </a:rPr>
              <a:t>2009年08月27日第十一届全国人大第十次会议（第一次修正）</a:t>
            </a:r>
            <a:endParaRPr lang="zh-CN" altLang="en-US" sz="2000" b="1" dirty="0">
              <a:effectLst>
                <a:outerShdw blurRad="38100" dist="38100" dir="2700000">
                  <a:srgbClr val="FFFFFF"/>
                </a:outerShdw>
              </a:effectLst>
              <a:sym typeface="Arial" panose="020B0604020202020204" pitchFamily="34" charset="0"/>
            </a:endParaRPr>
          </a:p>
          <a:p>
            <a:pPr lvl="0">
              <a:buFont typeface="Wingdings" panose="05000000000000000000" pitchFamily="2" charset="2"/>
              <a:buChar char="Ø"/>
            </a:pPr>
            <a:r>
              <a:rPr lang="zh-CN" altLang="en-US" sz="2000" b="1" dirty="0">
                <a:effectLst>
                  <a:outerShdw blurRad="38100" dist="38100" dir="2700000">
                    <a:srgbClr val="FFFFFF"/>
                  </a:outerShdw>
                </a:effectLst>
              </a:rPr>
              <a:t>2013年12月28日第十二届全国人大第六次会议（第二次修正）自2014年4月</a:t>
            </a:r>
            <a:r>
              <a:rPr lang="en-US" altLang="x-none" sz="2000" b="1" dirty="0">
                <a:effectLst>
                  <a:outerShdw blurRad="38100" dist="38100" dir="2700000">
                    <a:srgbClr val="FFFFFF"/>
                  </a:outerShdw>
                </a:effectLst>
              </a:rPr>
              <a:t>1</a:t>
            </a:r>
            <a:r>
              <a:rPr lang="zh-CN" altLang="en-US" sz="2000" b="1" dirty="0">
                <a:effectLst>
                  <a:outerShdw blurRad="38100" dist="38100" dir="2700000">
                    <a:srgbClr val="FFFFFF"/>
                  </a:outerShdw>
                </a:effectLst>
              </a:rPr>
              <a:t>日起实施。（10章135条）</a:t>
            </a:r>
            <a:endParaRPr lang="zh-CN" altLang="en-US" sz="2000" b="1" dirty="0">
              <a:effectLst>
                <a:outerShdw blurRad="38100" dist="38100" dir="2700000">
                  <a:srgbClr val="FFFFFF"/>
                </a:outerShdw>
              </a:effectLst>
            </a:endParaRPr>
          </a:p>
          <a:p>
            <a:pPr lvl="0">
              <a:buFont typeface="Wingdings" panose="05000000000000000000" pitchFamily="2" charset="2"/>
              <a:buChar char="Ø"/>
            </a:pPr>
            <a:r>
              <a:rPr lang="zh-CN" altLang="en-US" sz="2000" b="1" dirty="0">
                <a:effectLst>
                  <a:outerShdw blurRad="38100" dist="38100" dir="2700000">
                    <a:srgbClr val="FFFFFF"/>
                  </a:outerShdw>
                </a:effectLst>
              </a:rPr>
              <a:t>其立法宗旨是：加强计量监督管理，保障国家计量单位制的统一和量值的准确可靠，有利于贸易的发展和科学进步，维护国家和人民的利益。</a:t>
            </a:r>
            <a:endParaRPr lang="zh-CN" altLang="en-US" sz="2000" b="1" dirty="0">
              <a:effectLst>
                <a:outerShdw blurRad="38100" dist="38100" dir="2700000">
                  <a:srgbClr val="FFFFFF"/>
                </a:outerShdw>
              </a:effectLst>
            </a:endParaRPr>
          </a:p>
          <a:p>
            <a:pPr lvl="0">
              <a:buFont typeface="Wingdings" panose="05000000000000000000" pitchFamily="2" charset="2"/>
              <a:buChar char="Ø"/>
            </a:pPr>
            <a:r>
              <a:rPr lang="zh-CN" altLang="en-US" sz="2000" b="1" dirty="0">
                <a:solidFill>
                  <a:srgbClr val="C00000"/>
                </a:solidFill>
                <a:effectLst>
                  <a:outerShdw blurRad="38100" dist="38100" dir="2700000">
                    <a:srgbClr val="000000"/>
                  </a:outerShdw>
                </a:effectLst>
              </a:rPr>
              <a:t>强制检定</a:t>
            </a:r>
            <a:endParaRPr lang="zh-CN" altLang="en-US" sz="2000" b="1" dirty="0">
              <a:solidFill>
                <a:srgbClr val="C00000"/>
              </a:solidFill>
              <a:effectLst>
                <a:outerShdw blurRad="38100" dist="38100" dir="2700000">
                  <a:srgbClr val="000000"/>
                </a:outerShdw>
              </a:effectLst>
            </a:endParaRPr>
          </a:p>
          <a:p>
            <a:pPr lvl="0">
              <a:buFont typeface="Wingdings" panose="05000000000000000000" pitchFamily="2" charset="2"/>
              <a:buChar char="Ø"/>
            </a:pPr>
            <a:r>
              <a:rPr lang="zh-CN" altLang="en-US" sz="2000" dirty="0">
                <a:effectLst>
                  <a:outerShdw blurRad="38100" dist="38100" dir="2700000">
                    <a:srgbClr val="FFFFFF"/>
                  </a:outerShdw>
                </a:effectLst>
              </a:rPr>
              <a:t>社会公用测量标准</a:t>
            </a:r>
            <a:endParaRPr lang="zh-CN" altLang="en-US" sz="2000" dirty="0">
              <a:effectLst>
                <a:outerShdw blurRad="38100" dist="38100" dir="2700000">
                  <a:srgbClr val="FFFFFF"/>
                </a:outerShdw>
              </a:effectLst>
            </a:endParaRPr>
          </a:p>
          <a:p>
            <a:pPr lvl="0">
              <a:buFont typeface="Wingdings" panose="05000000000000000000" pitchFamily="2" charset="2"/>
              <a:buChar char="Ø"/>
            </a:pPr>
            <a:r>
              <a:rPr lang="zh-CN" altLang="en-US" sz="2000" dirty="0">
                <a:effectLst>
                  <a:outerShdw blurRad="38100" dist="38100" dir="2700000">
                    <a:srgbClr val="FFFFFF"/>
                  </a:outerShdw>
                </a:effectLst>
              </a:rPr>
              <a:t>部门和企业、事业单位使用的最高测量标准</a:t>
            </a:r>
            <a:endParaRPr lang="zh-CN" altLang="en-US" sz="2000" dirty="0">
              <a:effectLst>
                <a:outerShdw blurRad="38100" dist="38100" dir="2700000">
                  <a:srgbClr val="FFFFFF"/>
                </a:outerShdw>
              </a:effectLst>
            </a:endParaRPr>
          </a:p>
          <a:p>
            <a:pPr lvl="0">
              <a:buFont typeface="Wingdings" panose="05000000000000000000" pitchFamily="2" charset="2"/>
              <a:buChar char="Ø"/>
            </a:pPr>
            <a:r>
              <a:rPr lang="zh-CN" altLang="en-US" sz="2000" dirty="0">
                <a:effectLst>
                  <a:outerShdw blurRad="38100" dist="38100" dir="2700000">
                    <a:srgbClr val="FFFFFF"/>
                  </a:outerShdw>
                </a:effectLst>
              </a:rPr>
              <a:t>用于贸易结算、安全防护、医疗卫生、环境监测方面列入</a:t>
            </a:r>
            <a:r>
              <a:rPr lang="en-US" altLang="x-none" sz="2000" dirty="0">
                <a:effectLst>
                  <a:outerShdw blurRad="38100" dist="38100" dir="2700000">
                    <a:srgbClr val="FFFFFF"/>
                  </a:outerShdw>
                </a:effectLst>
              </a:rPr>
              <a:t>“</a:t>
            </a:r>
            <a:r>
              <a:rPr lang="zh-CN" altLang="en-US" sz="2000" dirty="0">
                <a:effectLst>
                  <a:outerShdw blurRad="38100" dist="38100" dir="2700000">
                    <a:srgbClr val="FFFFFF"/>
                  </a:outerShdw>
                </a:effectLst>
              </a:rPr>
              <a:t>计量器具强制检定目录</a:t>
            </a:r>
            <a:r>
              <a:rPr lang="en-US" altLang="x-none" sz="2000" dirty="0">
                <a:effectLst>
                  <a:outerShdw blurRad="38100" dist="38100" dir="2700000">
                    <a:srgbClr val="FFFFFF"/>
                  </a:outerShdw>
                </a:effectLst>
              </a:rPr>
              <a:t>”</a:t>
            </a:r>
            <a:r>
              <a:rPr lang="zh-CN" altLang="en-US" sz="2000" dirty="0">
                <a:effectLst>
                  <a:outerShdw blurRad="38100" dist="38100" dir="2700000">
                    <a:srgbClr val="FFFFFF"/>
                  </a:outerShdw>
                </a:effectLst>
              </a:rPr>
              <a:t>的工作测量器具。</a:t>
            </a:r>
            <a:endParaRPr lang="zh-CN" altLang="en-US" sz="2000" dirty="0">
              <a:effectLst>
                <a:outerShdw blurRad="38100" dist="38100" dir="2700000">
                  <a:srgbClr val="FFFFFF"/>
                </a:outerShdw>
              </a:effectLst>
            </a:endParaRPr>
          </a:p>
        </p:txBody>
      </p:sp>
      <p:sp>
        <p:nvSpPr>
          <p:cNvPr id="37892" name="下弧形箭头 4">
            <a:hlinkClick r:id="" action="ppaction://hlinkshowjump?jump=previousslide"/>
          </p:cNvPr>
          <p:cNvSpPr/>
          <p:nvPr/>
        </p:nvSpPr>
        <p:spPr>
          <a:xfrm>
            <a:off x="8072438" y="500063"/>
            <a:ext cx="500062" cy="285750"/>
          </a:xfrm>
          <a:prstGeom prst="curvedUpArrow">
            <a:avLst>
              <a:gd name="adj1" fmla="val 24991"/>
              <a:gd name="adj2" fmla="val 49995"/>
              <a:gd name="adj3" fmla="val 25000"/>
            </a:avLst>
          </a:prstGeom>
          <a:solidFill>
            <a:schemeClr val="accent1"/>
          </a:solidFill>
          <a:ln w="12700" cap="sq" cmpd="sng">
            <a:solidFill>
              <a:schemeClr val="tx1"/>
            </a:solidFill>
            <a:prstDash val="solid"/>
            <a:bevel/>
            <a:headEnd type="none" w="med" len="med"/>
            <a:tailEnd type="none" w="med" len="med"/>
          </a:ln>
        </p:spPr>
        <p:txBody>
          <a:bodyPr wrap="none" anchor="t"/>
          <a:p>
            <a:pPr lvl="0" eaLnBrk="0" hangingPunct="0"/>
            <a:endParaRPr lang="zh-CN" altLang="en-US" sz="2400" dirty="0">
              <a:latin typeface="Times New Roman" panose="02020603050405020304" pitchFamily="2" charset="0"/>
              <a:ea typeface="宋体" panose="02010600030101010101" pitchFamily="2" charset="-122"/>
            </a:endParaRPr>
          </a:p>
        </p:txBody>
      </p:sp>
    </p:spTree>
  </p:cSld>
  <p:clrMapOvr>
    <a:masterClrMapping/>
  </p:clrMapOvr>
  <p:transition>
    <p:wipe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2"/>
          <p:cNvSpPr>
            <a:spLocks noGrp="1"/>
          </p:cNvSpPr>
          <p:nvPr>
            <p:ph type="title"/>
          </p:nvPr>
        </p:nvSpPr>
        <p:spPr>
          <a:xfrm>
            <a:off x="684213" y="188913"/>
            <a:ext cx="8229600" cy="685800"/>
          </a:xfrm>
        </p:spPr>
        <p:txBody>
          <a:bodyPr wrap="square" anchor="ctr"/>
          <a:p>
            <a:pPr lvl="0" eaLnBrk="1" hangingPunct="1"/>
            <a:r>
              <a:rPr lang="zh-CN" altLang="en-US" sz="4000">
                <a:effectLst>
                  <a:outerShdw blurRad="38100" dist="38100" dir="2700000">
                    <a:srgbClr val="FFFFFF"/>
                  </a:outerShdw>
                </a:effectLst>
              </a:rPr>
              <a:t>法律和法规</a:t>
            </a:r>
            <a:endParaRPr lang="zh-CN" altLang="en-US" sz="4000">
              <a:effectLst>
                <a:outerShdw blurRad="38100" dist="38100" dir="2700000">
                  <a:srgbClr val="FFFFFF"/>
                </a:outerShdw>
              </a:effectLst>
            </a:endParaRPr>
          </a:p>
        </p:txBody>
      </p:sp>
      <p:sp>
        <p:nvSpPr>
          <p:cNvPr id="38915" name="Rectangle 3"/>
          <p:cNvSpPr>
            <a:spLocks noGrp="1"/>
          </p:cNvSpPr>
          <p:nvPr>
            <p:ph type="body"/>
          </p:nvPr>
        </p:nvSpPr>
        <p:spPr>
          <a:xfrm>
            <a:off x="1403350" y="1143000"/>
            <a:ext cx="7561263" cy="5715000"/>
          </a:xfrm>
        </p:spPr>
        <p:txBody>
          <a:bodyPr wrap="square" anchor="t"/>
          <a:p>
            <a:pPr marL="1905" lvl="0" indent="-1905">
              <a:lnSpc>
                <a:spcPct val="80000"/>
              </a:lnSpc>
              <a:buFont typeface="Wingdings" panose="05000000000000000000" pitchFamily="2" charset="2"/>
              <a:buNone/>
            </a:pPr>
            <a:r>
              <a:rPr lang="zh-CN" altLang="en-US" dirty="0">
                <a:effectLst>
                  <a:outerShdw blurRad="38100" dist="38100" dir="2700000">
                    <a:srgbClr val="FFFFFF"/>
                  </a:outerShdw>
                </a:effectLst>
              </a:rPr>
              <a:t>国防科技工业计量监督管理条例</a:t>
            </a:r>
            <a:endParaRPr lang="zh-CN" altLang="en-US" dirty="0">
              <a:effectLst>
                <a:outerShdw blurRad="38100" dist="38100" dir="2700000">
                  <a:srgbClr val="FFFFFF"/>
                </a:outerShdw>
              </a:effectLst>
            </a:endParaRPr>
          </a:p>
          <a:p>
            <a:pPr marL="1905" lvl="0" indent="-1905">
              <a:lnSpc>
                <a:spcPct val="80000"/>
              </a:lnSpc>
              <a:buFont typeface="Wingdings" panose="05000000000000000000" pitchFamily="2" charset="2"/>
              <a:buChar char="Ø"/>
            </a:pPr>
            <a:r>
              <a:rPr lang="zh-CN" altLang="en-US" sz="2400" b="1" dirty="0">
                <a:effectLst>
                  <a:outerShdw blurRad="38100" dist="38100" dir="2700000">
                    <a:srgbClr val="FFFFFF"/>
                  </a:outerShdw>
                </a:effectLst>
              </a:rPr>
              <a:t>计量规章制度：由各计量行政部门按照计量法及计量法实施细则的原则而制定的各种计量管理办法称为计量规章制度。</a:t>
            </a:r>
            <a:endParaRPr lang="zh-CN" altLang="en-US" sz="2400" b="1" dirty="0">
              <a:effectLst>
                <a:outerShdw blurRad="38100" dist="38100" dir="2700000">
                  <a:srgbClr val="FFFFFF"/>
                </a:outerShdw>
              </a:effectLst>
            </a:endParaRPr>
          </a:p>
          <a:p>
            <a:pPr marL="1905" lvl="0" indent="-1905">
              <a:lnSpc>
                <a:spcPct val="80000"/>
              </a:lnSpc>
              <a:buFont typeface="Wingdings" panose="05000000000000000000" pitchFamily="2" charset="2"/>
              <a:buChar char="Ø"/>
            </a:pPr>
            <a:r>
              <a:rPr lang="zh-CN" altLang="en-US" sz="2400" b="1" dirty="0">
                <a:effectLst>
                  <a:outerShdw blurRad="38100" dist="38100" dir="2700000">
                    <a:srgbClr val="FFFFFF"/>
                  </a:outerShdw>
                </a:effectLst>
              </a:rPr>
              <a:t>六章二十八条</a:t>
            </a:r>
            <a:endParaRPr lang="zh-CN" altLang="en-US" sz="2400" b="1" dirty="0">
              <a:effectLst>
                <a:outerShdw blurRad="38100" dist="38100" dir="2700000">
                  <a:srgbClr val="FFFFFF"/>
                </a:outerShdw>
              </a:effectLst>
            </a:endParaRPr>
          </a:p>
          <a:p>
            <a:pPr marL="1905" lvl="0" indent="-1905">
              <a:lnSpc>
                <a:spcPct val="80000"/>
              </a:lnSpc>
              <a:buFont typeface="Wingdings" panose="05000000000000000000" pitchFamily="2" charset="2"/>
              <a:buNone/>
            </a:pPr>
            <a:r>
              <a:rPr lang="zh-CN" altLang="en-US" sz="2400" b="1" dirty="0">
                <a:effectLst>
                  <a:outerShdw blurRad="38100" dist="38100" dir="2700000">
                    <a:srgbClr val="FFFFFF"/>
                  </a:outerShdw>
                </a:effectLst>
              </a:rPr>
              <a:t>第一章 总则</a:t>
            </a:r>
            <a:endParaRPr lang="zh-CN" altLang="en-US" sz="2400" b="1" dirty="0">
              <a:effectLst>
                <a:outerShdw blurRad="38100" dist="38100" dir="2700000">
                  <a:srgbClr val="FFFFFF"/>
                </a:outerShdw>
              </a:effectLst>
            </a:endParaRPr>
          </a:p>
          <a:p>
            <a:pPr marL="1905" lvl="0" indent="-1905">
              <a:lnSpc>
                <a:spcPct val="80000"/>
              </a:lnSpc>
              <a:buFont typeface="Wingdings" panose="05000000000000000000" pitchFamily="2" charset="2"/>
              <a:buNone/>
            </a:pPr>
            <a:r>
              <a:rPr lang="zh-CN" altLang="en-US" sz="2400" b="1" dirty="0">
                <a:effectLst>
                  <a:outerShdw blurRad="38100" dist="38100" dir="2700000">
                    <a:srgbClr val="FFFFFF"/>
                  </a:outerShdw>
                </a:effectLst>
              </a:rPr>
              <a:t>第二章 计量机构</a:t>
            </a:r>
            <a:endParaRPr lang="zh-CN" altLang="en-US" sz="2400" b="1" dirty="0">
              <a:effectLst>
                <a:outerShdw blurRad="38100" dist="38100" dir="2700000">
                  <a:srgbClr val="FFFFFF"/>
                </a:outerShdw>
              </a:effectLst>
            </a:endParaRPr>
          </a:p>
          <a:p>
            <a:pPr marL="1905" lvl="0" indent="-1905">
              <a:lnSpc>
                <a:spcPct val="80000"/>
              </a:lnSpc>
              <a:buFont typeface="Wingdings" panose="05000000000000000000" pitchFamily="2" charset="2"/>
              <a:buNone/>
            </a:pPr>
            <a:r>
              <a:rPr lang="zh-CN" altLang="en-US" sz="2400" b="1" dirty="0">
                <a:effectLst>
                  <a:outerShdw blurRad="38100" dist="38100" dir="2700000">
                    <a:srgbClr val="FFFFFF"/>
                  </a:outerShdw>
                </a:effectLst>
              </a:rPr>
              <a:t>第三章 计量标准</a:t>
            </a:r>
            <a:endParaRPr lang="zh-CN" altLang="en-US" sz="2400" b="1" dirty="0">
              <a:effectLst>
                <a:outerShdw blurRad="38100" dist="38100" dir="2700000">
                  <a:srgbClr val="FFFFFF"/>
                </a:outerShdw>
              </a:effectLst>
            </a:endParaRPr>
          </a:p>
          <a:p>
            <a:pPr marL="1905" lvl="0" indent="-1905">
              <a:lnSpc>
                <a:spcPct val="80000"/>
              </a:lnSpc>
              <a:buFont typeface="Wingdings" panose="05000000000000000000" pitchFamily="2" charset="2"/>
              <a:buNone/>
            </a:pPr>
            <a:r>
              <a:rPr lang="zh-CN" altLang="en-US" sz="2400" b="1" dirty="0">
                <a:effectLst>
                  <a:outerShdw blurRad="38100" dist="38100" dir="2700000">
                    <a:srgbClr val="FFFFFF"/>
                  </a:outerShdw>
                </a:effectLst>
              </a:rPr>
              <a:t>第四章 计量检定</a:t>
            </a:r>
            <a:endParaRPr lang="zh-CN" altLang="en-US" sz="2400" b="1" dirty="0">
              <a:effectLst>
                <a:outerShdw blurRad="38100" dist="38100" dir="2700000">
                  <a:srgbClr val="FFFFFF"/>
                </a:outerShdw>
              </a:effectLst>
            </a:endParaRPr>
          </a:p>
          <a:p>
            <a:pPr marL="1905" lvl="0" indent="-1905">
              <a:lnSpc>
                <a:spcPct val="80000"/>
              </a:lnSpc>
              <a:buFont typeface="Wingdings" panose="05000000000000000000" pitchFamily="2" charset="2"/>
              <a:buNone/>
            </a:pPr>
            <a:r>
              <a:rPr lang="zh-CN" altLang="en-US" sz="2400" b="1" dirty="0">
                <a:effectLst>
                  <a:outerShdw blurRad="38100" dist="38100" dir="2700000">
                    <a:srgbClr val="FFFFFF"/>
                  </a:outerShdw>
                </a:effectLst>
              </a:rPr>
              <a:t>第五章 计量保证与监督</a:t>
            </a:r>
            <a:endParaRPr lang="zh-CN" altLang="en-US" sz="2400" b="1" dirty="0">
              <a:effectLst>
                <a:outerShdw blurRad="38100" dist="38100" dir="2700000">
                  <a:srgbClr val="FFFFFF"/>
                </a:outerShdw>
              </a:effectLst>
            </a:endParaRPr>
          </a:p>
          <a:p>
            <a:pPr marL="1905" lvl="0" indent="-1905">
              <a:lnSpc>
                <a:spcPct val="80000"/>
              </a:lnSpc>
              <a:buFont typeface="Wingdings" panose="05000000000000000000" pitchFamily="2" charset="2"/>
              <a:buNone/>
            </a:pPr>
            <a:r>
              <a:rPr lang="zh-CN" altLang="en-US" sz="2400" b="1" dirty="0">
                <a:effectLst>
                  <a:outerShdw blurRad="38100" dist="38100" dir="2700000">
                    <a:srgbClr val="FFFFFF"/>
                  </a:outerShdw>
                </a:effectLst>
              </a:rPr>
              <a:t>第六章 附则</a:t>
            </a:r>
            <a:endParaRPr lang="zh-CN" altLang="en-US" sz="2400" b="1" dirty="0">
              <a:effectLst>
                <a:outerShdw blurRad="38100" dist="38100" dir="2700000">
                  <a:srgbClr val="FFFFFF"/>
                </a:outerShdw>
              </a:effectLst>
            </a:endParaRPr>
          </a:p>
        </p:txBody>
      </p:sp>
      <p:sp>
        <p:nvSpPr>
          <p:cNvPr id="38916" name="下弧形箭头 3">
            <a:hlinkClick r:id="rId1" action="ppaction://hlinksldjump"/>
          </p:cNvPr>
          <p:cNvSpPr/>
          <p:nvPr/>
        </p:nvSpPr>
        <p:spPr>
          <a:xfrm>
            <a:off x="8072438" y="500063"/>
            <a:ext cx="500062" cy="285750"/>
          </a:xfrm>
          <a:prstGeom prst="curvedUpArrow">
            <a:avLst>
              <a:gd name="adj1" fmla="val 24991"/>
              <a:gd name="adj2" fmla="val 49995"/>
              <a:gd name="adj3" fmla="val 25000"/>
            </a:avLst>
          </a:prstGeom>
          <a:solidFill>
            <a:schemeClr val="accent1"/>
          </a:solidFill>
          <a:ln w="12700" cap="sq" cmpd="sng">
            <a:solidFill>
              <a:schemeClr val="tx1"/>
            </a:solidFill>
            <a:prstDash val="solid"/>
            <a:bevel/>
            <a:headEnd type="none" w="med" len="med"/>
            <a:tailEnd type="none" w="med" len="med"/>
          </a:ln>
        </p:spPr>
        <p:txBody>
          <a:bodyPr wrap="none" anchor="t"/>
          <a:p>
            <a:pPr lvl="0" eaLnBrk="0" hangingPunct="0"/>
            <a:endParaRPr lang="zh-CN" altLang="en-US" sz="2400" dirty="0">
              <a:latin typeface="Times New Roman" panose="02020603050405020304" pitchFamily="2" charset="0"/>
              <a:ea typeface="宋体" panose="02010600030101010101" pitchFamily="2" charset="-122"/>
            </a:endParaRPr>
          </a:p>
        </p:txBody>
      </p:sp>
    </p:spTree>
  </p:cSld>
  <p:clrMapOvr>
    <a:masterClrMapping/>
  </p:clrMapOvr>
  <p:transition>
    <p:wipe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2"/>
          <p:cNvSpPr>
            <a:spLocks noGrp="1"/>
          </p:cNvSpPr>
          <p:nvPr>
            <p:ph type="title"/>
          </p:nvPr>
        </p:nvSpPr>
        <p:spPr>
          <a:xfrm>
            <a:off x="684213" y="188913"/>
            <a:ext cx="8229600" cy="685800"/>
          </a:xfrm>
        </p:spPr>
        <p:txBody>
          <a:bodyPr wrap="square" anchor="ctr"/>
          <a:p>
            <a:pPr lvl="0" eaLnBrk="1" hangingPunct="1"/>
            <a:r>
              <a:rPr lang="zh-CN" altLang="en-US" sz="4000">
                <a:effectLst>
                  <a:outerShdw blurRad="38100" dist="38100" dir="2700000">
                    <a:srgbClr val="FFFFFF"/>
                  </a:outerShdw>
                </a:effectLst>
              </a:rPr>
              <a:t>法律和法规</a:t>
            </a:r>
            <a:endParaRPr lang="zh-CN" altLang="en-US" sz="4000">
              <a:effectLst>
                <a:outerShdw blurRad="38100" dist="38100" dir="2700000">
                  <a:srgbClr val="FFFFFF"/>
                </a:outerShdw>
              </a:effectLst>
            </a:endParaRPr>
          </a:p>
        </p:txBody>
      </p:sp>
      <p:sp>
        <p:nvSpPr>
          <p:cNvPr id="39939" name="Rectangle 3"/>
          <p:cNvSpPr>
            <a:spLocks noGrp="1"/>
          </p:cNvSpPr>
          <p:nvPr>
            <p:ph type="body"/>
          </p:nvPr>
        </p:nvSpPr>
        <p:spPr>
          <a:xfrm>
            <a:off x="1403350" y="1143000"/>
            <a:ext cx="7561263" cy="5715000"/>
          </a:xfrm>
        </p:spPr>
        <p:txBody>
          <a:bodyPr wrap="square" anchor="t"/>
          <a:p>
            <a:pPr marL="1905" lvl="0" indent="-1905">
              <a:buFont typeface="Wingdings" panose="05000000000000000000" pitchFamily="2" charset="2"/>
              <a:buNone/>
            </a:pPr>
            <a:r>
              <a:rPr lang="zh-CN" altLang="en-US" dirty="0">
                <a:effectLst>
                  <a:outerShdw blurRad="38100" dist="38100" dir="2700000">
                    <a:srgbClr val="FFFFFF"/>
                  </a:outerShdw>
                </a:effectLst>
              </a:rPr>
              <a:t>国防科技工业计量监督管理暂行规定</a:t>
            </a:r>
            <a:endParaRPr lang="zh-CN" altLang="en-US" dirty="0">
              <a:effectLst>
                <a:outerShdw blurRad="38100" dist="38100" dir="2700000">
                  <a:srgbClr val="FFFFFF"/>
                </a:outerShdw>
              </a:effectLst>
            </a:endParaRPr>
          </a:p>
          <a:p>
            <a:pPr marL="1905" lvl="0" indent="-1905">
              <a:lnSpc>
                <a:spcPct val="100000"/>
              </a:lnSpc>
              <a:buFont typeface="Wingdings" panose="05000000000000000000" pitchFamily="2" charset="2"/>
              <a:buChar char="Ø"/>
            </a:pPr>
            <a:r>
              <a:rPr lang="zh-CN" altLang="en-US" b="1" dirty="0">
                <a:effectLst>
                  <a:outerShdw blurRad="38100" dist="38100" dir="2700000">
                    <a:srgbClr val="FFFFFF"/>
                  </a:outerShdw>
                </a:effectLst>
              </a:rPr>
              <a:t>八章四十四条</a:t>
            </a:r>
            <a:endParaRPr lang="zh-CN" altLang="en-US" b="1" dirty="0">
              <a:effectLst>
                <a:outerShdw blurRad="38100" dist="38100" dir="2700000">
                  <a:srgbClr val="FFFFFF"/>
                </a:outerShdw>
              </a:effectLst>
            </a:endParaRPr>
          </a:p>
          <a:p>
            <a:pPr marL="1905" lvl="0" indent="-1905">
              <a:lnSpc>
                <a:spcPct val="100000"/>
              </a:lnSpc>
              <a:buFont typeface="Wingdings" panose="05000000000000000000" pitchFamily="2" charset="2"/>
              <a:buNone/>
            </a:pPr>
            <a:r>
              <a:rPr lang="zh-CN" altLang="en-US" b="1" dirty="0">
                <a:effectLst>
                  <a:outerShdw blurRad="38100" dist="38100" dir="2700000">
                    <a:srgbClr val="FFFFFF"/>
                  </a:outerShdw>
                </a:effectLst>
              </a:rPr>
              <a:t>第一章 总则</a:t>
            </a:r>
            <a:endParaRPr lang="zh-CN" altLang="en-US" b="1" dirty="0">
              <a:effectLst>
                <a:outerShdw blurRad="38100" dist="38100" dir="2700000">
                  <a:srgbClr val="FFFFFF"/>
                </a:outerShdw>
              </a:effectLst>
            </a:endParaRPr>
          </a:p>
          <a:p>
            <a:pPr marL="1905" lvl="0" indent="-1905">
              <a:lnSpc>
                <a:spcPct val="100000"/>
              </a:lnSpc>
              <a:buFont typeface="Wingdings" panose="05000000000000000000" pitchFamily="2" charset="2"/>
              <a:buNone/>
            </a:pPr>
            <a:r>
              <a:rPr lang="zh-CN" altLang="en-US" b="1" dirty="0">
                <a:effectLst>
                  <a:outerShdw blurRad="38100" dist="38100" dir="2700000">
                    <a:srgbClr val="FFFFFF"/>
                  </a:outerShdw>
                </a:effectLst>
              </a:rPr>
              <a:t>第二章 计量管理机构</a:t>
            </a:r>
            <a:endParaRPr lang="zh-CN" altLang="en-US" b="1" dirty="0">
              <a:effectLst>
                <a:outerShdw blurRad="38100" dist="38100" dir="2700000">
                  <a:srgbClr val="FFFFFF"/>
                </a:outerShdw>
              </a:effectLst>
            </a:endParaRPr>
          </a:p>
          <a:p>
            <a:pPr marL="1905" lvl="0" indent="-1905">
              <a:lnSpc>
                <a:spcPct val="100000"/>
              </a:lnSpc>
              <a:buFont typeface="Wingdings" panose="05000000000000000000" pitchFamily="2" charset="2"/>
              <a:buNone/>
            </a:pPr>
            <a:r>
              <a:rPr lang="zh-CN" altLang="en-US" b="1" dirty="0">
                <a:effectLst>
                  <a:outerShdw blurRad="38100" dist="38100" dir="2700000">
                    <a:srgbClr val="FFFFFF"/>
                  </a:outerShdw>
                </a:effectLst>
              </a:rPr>
              <a:t>第三章 计量技术机构</a:t>
            </a:r>
            <a:endParaRPr lang="zh-CN" altLang="en-US" b="1" dirty="0">
              <a:effectLst>
                <a:outerShdw blurRad="38100" dist="38100" dir="2700000">
                  <a:srgbClr val="FFFFFF"/>
                </a:outerShdw>
              </a:effectLst>
            </a:endParaRPr>
          </a:p>
          <a:p>
            <a:pPr marL="1905" lvl="0" indent="-1905">
              <a:lnSpc>
                <a:spcPct val="100000"/>
              </a:lnSpc>
              <a:buFont typeface="Wingdings" panose="05000000000000000000" pitchFamily="2" charset="2"/>
              <a:buNone/>
            </a:pPr>
            <a:r>
              <a:rPr lang="zh-CN" altLang="en-US" b="1" dirty="0">
                <a:effectLst>
                  <a:outerShdw blurRad="38100" dist="38100" dir="2700000">
                    <a:srgbClr val="FFFFFF"/>
                  </a:outerShdw>
                </a:effectLst>
              </a:rPr>
              <a:t>第四章 计量标准器具</a:t>
            </a:r>
            <a:endParaRPr lang="zh-CN" altLang="en-US" b="1" dirty="0">
              <a:effectLst>
                <a:outerShdw blurRad="38100" dist="38100" dir="2700000">
                  <a:srgbClr val="FFFFFF"/>
                </a:outerShdw>
              </a:effectLst>
            </a:endParaRPr>
          </a:p>
          <a:p>
            <a:pPr marL="1905" lvl="0" indent="-1905">
              <a:lnSpc>
                <a:spcPct val="100000"/>
              </a:lnSpc>
              <a:buFont typeface="Wingdings" panose="05000000000000000000" pitchFamily="2" charset="2"/>
              <a:buNone/>
            </a:pPr>
            <a:r>
              <a:rPr lang="zh-CN" altLang="en-US" b="1" dirty="0">
                <a:effectLst>
                  <a:outerShdw blurRad="38100" dist="38100" dir="2700000">
                    <a:srgbClr val="FFFFFF"/>
                  </a:outerShdw>
                </a:effectLst>
              </a:rPr>
              <a:t>第五章 计量检定与校准</a:t>
            </a:r>
            <a:endParaRPr lang="zh-CN" altLang="en-US" b="1" dirty="0">
              <a:effectLst>
                <a:outerShdw blurRad="38100" dist="38100" dir="2700000">
                  <a:srgbClr val="FFFFFF"/>
                </a:outerShdw>
              </a:effectLst>
            </a:endParaRPr>
          </a:p>
          <a:p>
            <a:pPr marL="1905" lvl="0" indent="-1905">
              <a:lnSpc>
                <a:spcPct val="100000"/>
              </a:lnSpc>
              <a:buFont typeface="Wingdings" panose="05000000000000000000" pitchFamily="2" charset="2"/>
              <a:buNone/>
            </a:pPr>
            <a:r>
              <a:rPr lang="zh-CN" altLang="en-US" b="1" dirty="0">
                <a:effectLst>
                  <a:outerShdw blurRad="38100" dist="38100" dir="2700000">
                    <a:srgbClr val="FFFFFF"/>
                  </a:outerShdw>
                </a:effectLst>
              </a:rPr>
              <a:t>第六章 计量保证</a:t>
            </a:r>
            <a:endParaRPr lang="zh-CN" altLang="en-US" b="1" dirty="0">
              <a:effectLst>
                <a:outerShdw blurRad="38100" dist="38100" dir="2700000">
                  <a:srgbClr val="FFFFFF"/>
                </a:outerShdw>
              </a:effectLst>
            </a:endParaRPr>
          </a:p>
          <a:p>
            <a:pPr marL="1905" lvl="0" indent="-1905">
              <a:lnSpc>
                <a:spcPct val="100000"/>
              </a:lnSpc>
              <a:buFont typeface="Wingdings" panose="05000000000000000000" pitchFamily="2" charset="2"/>
              <a:buNone/>
            </a:pPr>
            <a:r>
              <a:rPr lang="zh-CN" altLang="en-US" b="1" dirty="0">
                <a:effectLst>
                  <a:outerShdw blurRad="38100" dist="38100" dir="2700000">
                    <a:srgbClr val="FFFFFF"/>
                  </a:outerShdw>
                </a:effectLst>
              </a:rPr>
              <a:t>第七章 计量监督</a:t>
            </a:r>
            <a:endParaRPr lang="zh-CN" altLang="en-US" b="1" dirty="0">
              <a:effectLst>
                <a:outerShdw blurRad="38100" dist="38100" dir="2700000">
                  <a:srgbClr val="FFFFFF"/>
                </a:outerShdw>
              </a:effectLst>
            </a:endParaRPr>
          </a:p>
          <a:p>
            <a:pPr marL="1905" lvl="0" indent="-1905">
              <a:lnSpc>
                <a:spcPct val="100000"/>
              </a:lnSpc>
              <a:buFont typeface="Wingdings" panose="05000000000000000000" pitchFamily="2" charset="2"/>
              <a:buNone/>
            </a:pPr>
            <a:r>
              <a:rPr lang="zh-CN" altLang="en-US" b="1" dirty="0">
                <a:effectLst>
                  <a:outerShdw blurRad="38100" dist="38100" dir="2700000">
                    <a:srgbClr val="FFFFFF"/>
                  </a:outerShdw>
                </a:effectLst>
              </a:rPr>
              <a:t>第八章 附则</a:t>
            </a:r>
            <a:endParaRPr lang="zh-CN" altLang="en-US" b="1" dirty="0">
              <a:effectLst>
                <a:outerShdw blurRad="38100" dist="38100" dir="2700000">
                  <a:srgbClr val="FFFFFF"/>
                </a:outerShdw>
              </a:effectLst>
            </a:endParaRPr>
          </a:p>
        </p:txBody>
      </p:sp>
      <p:sp>
        <p:nvSpPr>
          <p:cNvPr id="39940" name="下弧形箭头 3">
            <a:hlinkClick r:id="rId1" action="ppaction://hlinksldjump"/>
          </p:cNvPr>
          <p:cNvSpPr/>
          <p:nvPr/>
        </p:nvSpPr>
        <p:spPr>
          <a:xfrm>
            <a:off x="8072438" y="500063"/>
            <a:ext cx="500062" cy="285750"/>
          </a:xfrm>
          <a:prstGeom prst="curvedUpArrow">
            <a:avLst>
              <a:gd name="adj1" fmla="val 24991"/>
              <a:gd name="adj2" fmla="val 49995"/>
              <a:gd name="adj3" fmla="val 25000"/>
            </a:avLst>
          </a:prstGeom>
          <a:solidFill>
            <a:schemeClr val="accent1"/>
          </a:solidFill>
          <a:ln w="12700" cap="sq" cmpd="sng">
            <a:solidFill>
              <a:schemeClr val="tx1"/>
            </a:solidFill>
            <a:prstDash val="solid"/>
            <a:miter/>
            <a:headEnd type="none" w="med" len="med"/>
            <a:tailEnd type="none" w="med" len="med"/>
          </a:ln>
        </p:spPr>
        <p:txBody>
          <a:bodyPr wrap="none" anchor="t"/>
          <a:p>
            <a:pPr lvl="0" eaLnBrk="0" hangingPunct="0"/>
            <a:endParaRPr lang="zh-CN" altLang="en-US" sz="2400" dirty="0">
              <a:latin typeface="Times New Roman" panose="02020603050405020304" pitchFamily="2" charset="0"/>
              <a:ea typeface="宋体" panose="02010600030101010101" pitchFamily="2" charset="-122"/>
            </a:endParaRPr>
          </a:p>
        </p:txBody>
      </p:sp>
    </p:spTree>
  </p:cSld>
  <p:clrMapOvr>
    <a:masterClrMapping/>
  </p:clrMapOvr>
  <p:transition>
    <p:wipe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Rectangle 2"/>
          <p:cNvSpPr>
            <a:spLocks noGrp="1"/>
          </p:cNvSpPr>
          <p:nvPr>
            <p:ph type="title"/>
          </p:nvPr>
        </p:nvSpPr>
        <p:spPr>
          <a:xfrm>
            <a:off x="828675" y="188913"/>
            <a:ext cx="8229600" cy="685800"/>
          </a:xfrm>
        </p:spPr>
        <p:txBody>
          <a:bodyPr wrap="square" anchor="ctr"/>
          <a:p>
            <a:pPr lvl="0" eaLnBrk="1" hangingPunct="1"/>
            <a:r>
              <a:rPr lang="zh-CN" altLang="en-US" sz="4000">
                <a:effectLst>
                  <a:outerShdw blurRad="38100" dist="38100" dir="2700000">
                    <a:srgbClr val="FFFFFF"/>
                  </a:outerShdw>
                </a:effectLst>
              </a:rPr>
              <a:t>法律和法规</a:t>
            </a:r>
            <a:endParaRPr lang="zh-CN" altLang="en-US" sz="4000">
              <a:effectLst>
                <a:outerShdw blurRad="38100" dist="38100" dir="2700000">
                  <a:srgbClr val="FFFFFF"/>
                </a:outerShdw>
              </a:effectLst>
            </a:endParaRPr>
          </a:p>
        </p:txBody>
      </p:sp>
      <p:sp>
        <p:nvSpPr>
          <p:cNvPr id="40963" name="Rectangle 3"/>
          <p:cNvSpPr>
            <a:spLocks noGrp="1"/>
          </p:cNvSpPr>
          <p:nvPr>
            <p:ph type="body"/>
          </p:nvPr>
        </p:nvSpPr>
        <p:spPr>
          <a:xfrm>
            <a:off x="1403350" y="1143000"/>
            <a:ext cx="7561263" cy="5715000"/>
          </a:xfrm>
        </p:spPr>
        <p:txBody>
          <a:bodyPr wrap="square" anchor="t"/>
          <a:p>
            <a:pPr marL="1905" lvl="0" indent="-1905">
              <a:buFont typeface="Wingdings" panose="05000000000000000000" pitchFamily="2" charset="2"/>
              <a:buNone/>
            </a:pPr>
            <a:r>
              <a:rPr lang="zh-CN" altLang="en-US">
                <a:effectLst>
                  <a:outerShdw blurRad="38100" dist="38100" dir="2700000">
                    <a:srgbClr val="FFFFFF"/>
                  </a:outerShdw>
                </a:effectLst>
              </a:rPr>
              <a:t>国防科技工业计量标准器具管理办法</a:t>
            </a:r>
            <a:endParaRPr lang="zh-CN" altLang="en-US">
              <a:effectLst>
                <a:outerShdw blurRad="38100" dist="38100" dir="2700000">
                  <a:srgbClr val="FFFFFF"/>
                </a:outerShdw>
              </a:effectLst>
            </a:endParaRPr>
          </a:p>
          <a:p>
            <a:pPr marL="1905" lvl="0" indent="-1905">
              <a:buFont typeface="Wingdings" panose="05000000000000000000" pitchFamily="2" charset="2"/>
              <a:buChar char="Ø"/>
            </a:pPr>
            <a:r>
              <a:rPr lang="zh-CN" altLang="en-US" sz="2400" b="1">
                <a:effectLst>
                  <a:outerShdw blurRad="38100" dist="38100" dir="2700000">
                    <a:srgbClr val="FFFFFF"/>
                  </a:outerShdw>
                </a:effectLst>
              </a:rPr>
              <a:t>目的：加强国防科技工业计量标准器具的监督、管理、保证量值传递和量值溯源准确可靠。</a:t>
            </a:r>
            <a:endParaRPr lang="zh-CN" altLang="en-US" sz="2400" b="1">
              <a:effectLst>
                <a:outerShdw blurRad="38100" dist="38100" dir="2700000">
                  <a:srgbClr val="FFFFFF"/>
                </a:outerShdw>
              </a:effectLst>
            </a:endParaRPr>
          </a:p>
          <a:p>
            <a:pPr marL="1905" lvl="0" indent="-1905">
              <a:buFont typeface="Wingdings" panose="05000000000000000000" pitchFamily="2" charset="2"/>
              <a:buChar char="Ø"/>
            </a:pPr>
            <a:r>
              <a:rPr lang="zh-CN" altLang="en-US" sz="2400" b="1">
                <a:effectLst>
                  <a:outerShdw blurRad="38100" dist="38100" dir="2700000">
                    <a:srgbClr val="FFFFFF"/>
                  </a:outerShdw>
                </a:effectLst>
              </a:rPr>
              <a:t>依据 ：国防科技工业计量监督管理暂行规定。</a:t>
            </a:r>
            <a:endParaRPr lang="zh-CN" altLang="en-US" sz="2400" b="1">
              <a:effectLst>
                <a:outerShdw blurRad="38100" dist="38100" dir="2700000">
                  <a:srgbClr val="FFFFFF"/>
                </a:outerShdw>
              </a:effectLst>
            </a:endParaRPr>
          </a:p>
          <a:p>
            <a:pPr marL="1905" lvl="0" indent="-1905">
              <a:buFont typeface="Wingdings" panose="05000000000000000000" pitchFamily="2" charset="2"/>
              <a:buChar char="Ø"/>
            </a:pPr>
            <a:r>
              <a:rPr lang="zh-CN" altLang="en-US" sz="2400" b="1">
                <a:effectLst>
                  <a:outerShdw blurRad="38100" dist="38100" dir="2700000">
                    <a:srgbClr val="FFFFFF"/>
                  </a:outerShdw>
                </a:effectLst>
              </a:rPr>
              <a:t>计量标准器具（适用范围）：各计量技术机构依法建立的检定装置和标准装置。</a:t>
            </a:r>
            <a:endParaRPr lang="zh-CN" altLang="en-US" sz="2400" b="1">
              <a:effectLst>
                <a:outerShdw blurRad="38100" dist="38100" dir="2700000">
                  <a:srgbClr val="FFFFFF"/>
                </a:outerShdw>
              </a:effectLst>
            </a:endParaRPr>
          </a:p>
          <a:p>
            <a:pPr marL="1905" lvl="0" indent="-1905">
              <a:buFont typeface="Wingdings" panose="05000000000000000000" pitchFamily="2" charset="2"/>
              <a:buChar char="Ø"/>
            </a:pPr>
            <a:r>
              <a:rPr lang="zh-CN" altLang="en-US" sz="2400" b="1">
                <a:effectLst>
                  <a:outerShdw blurRad="38100" dist="38100" dir="2700000">
                    <a:srgbClr val="FFFFFF"/>
                  </a:outerShdw>
                </a:effectLst>
              </a:rPr>
              <a:t>国防最高计量标准须经</a:t>
            </a:r>
            <a:r>
              <a:rPr lang="zh-CN" altLang="en-US" sz="2400" b="1">
                <a:solidFill>
                  <a:srgbClr val="C00000"/>
                </a:solidFill>
                <a:effectLst>
                  <a:outerShdw blurRad="38100" dist="38100" dir="2700000">
                    <a:srgbClr val="000000"/>
                  </a:outerShdw>
                </a:effectLst>
              </a:rPr>
              <a:t>国防科技工业计量管理机构</a:t>
            </a:r>
            <a:r>
              <a:rPr lang="zh-CN" altLang="en-US" sz="2400" b="1">
                <a:effectLst>
                  <a:outerShdw blurRad="38100" dist="38100" dir="2700000">
                    <a:srgbClr val="FFFFFF"/>
                  </a:outerShdw>
                </a:effectLst>
              </a:rPr>
              <a:t>审查，由</a:t>
            </a:r>
            <a:r>
              <a:rPr lang="zh-CN" altLang="en-US" sz="2400" b="1">
                <a:solidFill>
                  <a:srgbClr val="C00000"/>
                </a:solidFill>
                <a:effectLst>
                  <a:outerShdw blurRad="38100" dist="38100" dir="2700000">
                    <a:srgbClr val="000000"/>
                  </a:outerShdw>
                </a:effectLst>
              </a:rPr>
              <a:t>国务院计量行政部门</a:t>
            </a:r>
            <a:r>
              <a:rPr lang="zh-CN" altLang="en-US" sz="2400" b="1">
                <a:effectLst>
                  <a:outerShdw blurRad="38100" dist="38100" dir="2700000">
                    <a:srgbClr val="FFFFFF"/>
                  </a:outerShdw>
                </a:effectLst>
              </a:rPr>
              <a:t>组织考核合格后使用。</a:t>
            </a:r>
            <a:endParaRPr lang="zh-CN" altLang="en-US" sz="2400" b="1">
              <a:effectLst>
                <a:outerShdw blurRad="38100" dist="38100" dir="2700000">
                  <a:srgbClr val="FFFFFF"/>
                </a:outerShdw>
              </a:effectLst>
            </a:endParaRPr>
          </a:p>
          <a:p>
            <a:pPr marL="1905" lvl="0" indent="-1905">
              <a:buFont typeface="Wingdings" panose="05000000000000000000" pitchFamily="2" charset="2"/>
              <a:buChar char="Ø"/>
            </a:pPr>
            <a:r>
              <a:rPr lang="zh-CN" altLang="en-US" sz="2400" b="1">
                <a:effectLst>
                  <a:outerShdw blurRad="38100" dist="38100" dir="2700000">
                    <a:srgbClr val="FFFFFF"/>
                  </a:outerShdw>
                </a:effectLst>
              </a:rPr>
              <a:t>国防科技工业区域实验室建立的</a:t>
            </a:r>
            <a:r>
              <a:rPr lang="zh-CN" altLang="en-US" sz="2400" b="1">
                <a:solidFill>
                  <a:srgbClr val="C00000"/>
                </a:solidFill>
                <a:effectLst>
                  <a:outerShdw blurRad="38100" dist="38100" dir="2700000">
                    <a:srgbClr val="000000"/>
                  </a:outerShdw>
                </a:effectLst>
              </a:rPr>
              <a:t>最高计量标准器具、校准装置和测试系统</a:t>
            </a:r>
            <a:r>
              <a:rPr lang="zh-CN" altLang="en-US" sz="2400" b="1">
                <a:effectLst>
                  <a:outerShdw blurRad="38100" dist="38100" dir="2700000">
                    <a:srgbClr val="FFFFFF"/>
                  </a:outerShdw>
                </a:effectLst>
              </a:rPr>
              <a:t>，由</a:t>
            </a:r>
            <a:r>
              <a:rPr lang="zh-CN" altLang="en-US" sz="2400" b="1">
                <a:solidFill>
                  <a:srgbClr val="C00000"/>
                </a:solidFill>
                <a:effectLst>
                  <a:outerShdw blurRad="38100" dist="38100" dir="2700000">
                    <a:srgbClr val="000000"/>
                  </a:outerShdw>
                </a:effectLst>
              </a:rPr>
              <a:t>国防科技工业计量管理机构</a:t>
            </a:r>
            <a:r>
              <a:rPr lang="zh-CN" altLang="en-US" sz="2400" b="1">
                <a:effectLst>
                  <a:outerShdw blurRad="38100" dist="38100" dir="2700000">
                    <a:srgbClr val="FFFFFF"/>
                  </a:outerShdw>
                </a:effectLst>
              </a:rPr>
              <a:t>组织考核合格后使用。</a:t>
            </a:r>
            <a:endParaRPr lang="zh-CN" altLang="en-US" sz="2400" b="1">
              <a:effectLst>
                <a:outerShdw blurRad="38100" dist="38100" dir="2700000">
                  <a:srgbClr val="FFFFFF"/>
                </a:outerShdw>
              </a:effectLst>
            </a:endParaRPr>
          </a:p>
        </p:txBody>
      </p:sp>
      <p:sp>
        <p:nvSpPr>
          <p:cNvPr id="40964" name="下弧形箭头 3">
            <a:hlinkClick r:id="rId1" action="ppaction://hlinksldjump"/>
          </p:cNvPr>
          <p:cNvSpPr/>
          <p:nvPr/>
        </p:nvSpPr>
        <p:spPr>
          <a:xfrm>
            <a:off x="8072438" y="500063"/>
            <a:ext cx="500062" cy="285750"/>
          </a:xfrm>
          <a:prstGeom prst="curvedUpArrow">
            <a:avLst>
              <a:gd name="adj1" fmla="val 24991"/>
              <a:gd name="adj2" fmla="val 49995"/>
              <a:gd name="adj3" fmla="val 25000"/>
            </a:avLst>
          </a:prstGeom>
          <a:solidFill>
            <a:schemeClr val="accent1"/>
          </a:solidFill>
          <a:ln w="12700" cap="sq" cmpd="sng">
            <a:solidFill>
              <a:schemeClr val="tx1"/>
            </a:solidFill>
            <a:prstDash val="solid"/>
            <a:bevel/>
            <a:headEnd type="none" w="med" len="med"/>
            <a:tailEnd type="none" w="med" len="med"/>
          </a:ln>
        </p:spPr>
        <p:txBody>
          <a:bodyPr wrap="none" anchor="t"/>
          <a:p>
            <a:pPr lvl="0" eaLnBrk="0" hangingPunct="0"/>
            <a:endParaRPr lang="zh-CN" altLang="en-US" sz="2400" dirty="0">
              <a:latin typeface="Times New Roman" panose="02020603050405020304" pitchFamily="2" charset="0"/>
              <a:ea typeface="宋体" panose="02010600030101010101" pitchFamily="2" charset="-122"/>
            </a:endParaRPr>
          </a:p>
        </p:txBody>
      </p:sp>
    </p:spTree>
  </p:cSld>
  <p:clrMapOvr>
    <a:masterClrMapping/>
  </p:clrMapOvr>
  <p:transition>
    <p:wipe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Rectangle 2"/>
          <p:cNvSpPr>
            <a:spLocks noGrp="1"/>
          </p:cNvSpPr>
          <p:nvPr>
            <p:ph type="title"/>
          </p:nvPr>
        </p:nvSpPr>
        <p:spPr>
          <a:xfrm>
            <a:off x="828675" y="188913"/>
            <a:ext cx="8229600" cy="685800"/>
          </a:xfrm>
        </p:spPr>
        <p:txBody>
          <a:bodyPr wrap="square" anchor="ctr"/>
          <a:p>
            <a:pPr lvl="0" eaLnBrk="1" hangingPunct="1"/>
            <a:r>
              <a:rPr lang="zh-CN" altLang="en-US" sz="4000">
                <a:effectLst>
                  <a:outerShdw blurRad="38100" dist="38100" dir="2700000">
                    <a:srgbClr val="FFFFFF"/>
                  </a:outerShdw>
                </a:effectLst>
              </a:rPr>
              <a:t>法律和法规</a:t>
            </a:r>
            <a:endParaRPr lang="zh-CN" altLang="en-US" sz="4000">
              <a:effectLst>
                <a:outerShdw blurRad="38100" dist="38100" dir="2700000">
                  <a:srgbClr val="FFFFFF"/>
                </a:outerShdw>
              </a:effectLst>
            </a:endParaRPr>
          </a:p>
        </p:txBody>
      </p:sp>
      <p:sp>
        <p:nvSpPr>
          <p:cNvPr id="41987" name="Rectangle 3"/>
          <p:cNvSpPr>
            <a:spLocks noGrp="1"/>
          </p:cNvSpPr>
          <p:nvPr>
            <p:ph type="body"/>
          </p:nvPr>
        </p:nvSpPr>
        <p:spPr>
          <a:xfrm>
            <a:off x="1403350" y="1143000"/>
            <a:ext cx="7561263" cy="5715000"/>
          </a:xfrm>
        </p:spPr>
        <p:txBody>
          <a:bodyPr wrap="square" anchor="t"/>
          <a:p>
            <a:pPr marL="1905" lvl="0" indent="-1905">
              <a:buFont typeface="Wingdings" panose="05000000000000000000" pitchFamily="2" charset="2"/>
              <a:buNone/>
            </a:pPr>
            <a:r>
              <a:rPr lang="zh-CN" altLang="en-US">
                <a:effectLst>
                  <a:outerShdw blurRad="38100" dist="38100" dir="2700000">
                    <a:srgbClr val="FFFFFF"/>
                  </a:outerShdw>
                </a:effectLst>
              </a:rPr>
              <a:t>国防科技工业专用测试设备计量管理办法</a:t>
            </a:r>
            <a:endParaRPr lang="zh-CN" altLang="en-US">
              <a:effectLst>
                <a:outerShdw blurRad="38100" dist="38100" dir="2700000">
                  <a:srgbClr val="FFFFFF"/>
                </a:outerShdw>
              </a:effectLst>
            </a:endParaRPr>
          </a:p>
          <a:p>
            <a:pPr marL="1905" lvl="0" indent="-1905">
              <a:buFont typeface="Wingdings" panose="05000000000000000000" pitchFamily="2" charset="2"/>
              <a:buChar char="Ø"/>
            </a:pPr>
            <a:r>
              <a:rPr lang="zh-CN" altLang="en-US" sz="2400" b="1">
                <a:effectLst>
                  <a:outerShdw blurRad="38100" dist="38100" dir="2700000">
                    <a:srgbClr val="FFFFFF"/>
                  </a:outerShdw>
                </a:effectLst>
              </a:rPr>
              <a:t>目的：加强国防科技工业专用测试设备的计量管理，确保其技术状态、性能指标和量值受控，测量结果准确可靠。</a:t>
            </a:r>
            <a:endParaRPr lang="zh-CN" altLang="en-US" sz="2400" b="1">
              <a:effectLst>
                <a:outerShdw blurRad="38100" dist="38100" dir="2700000">
                  <a:srgbClr val="FFFFFF"/>
                </a:outerShdw>
              </a:effectLst>
            </a:endParaRPr>
          </a:p>
          <a:p>
            <a:pPr marL="1905" lvl="0" indent="-1905">
              <a:buFont typeface="Wingdings" panose="05000000000000000000" pitchFamily="2" charset="2"/>
              <a:buChar char="Ø"/>
            </a:pPr>
            <a:r>
              <a:rPr lang="zh-CN" altLang="en-US" sz="2400" b="1">
                <a:effectLst>
                  <a:outerShdw blurRad="38100" dist="38100" dir="2700000">
                    <a:srgbClr val="FFFFFF"/>
                  </a:outerShdw>
                </a:effectLst>
              </a:rPr>
              <a:t>依据 ：国防科技工业计量监督管理暂行规定。</a:t>
            </a:r>
            <a:endParaRPr lang="zh-CN" altLang="en-US" sz="2400" b="1">
              <a:effectLst>
                <a:outerShdw blurRad="38100" dist="38100" dir="2700000">
                  <a:srgbClr val="FFFFFF"/>
                </a:outerShdw>
              </a:effectLst>
            </a:endParaRPr>
          </a:p>
          <a:p>
            <a:pPr marL="1905" lvl="0" indent="-1905">
              <a:buFont typeface="Wingdings" panose="05000000000000000000" pitchFamily="2" charset="2"/>
              <a:buChar char="Ø"/>
            </a:pPr>
            <a:r>
              <a:rPr lang="zh-CN" altLang="en-US" sz="2400" b="1">
                <a:effectLst>
                  <a:outerShdw blurRad="38100" dist="38100" dir="2700000">
                    <a:srgbClr val="FFFFFF"/>
                  </a:outerShdw>
                </a:effectLst>
              </a:rPr>
              <a:t>专用测试设备（适用范围）：为保证国防科技工业产品符合技术指标和性能要求，在</a:t>
            </a:r>
            <a:r>
              <a:rPr lang="zh-CN" altLang="en-US" sz="2400" b="1">
                <a:solidFill>
                  <a:srgbClr val="C00000"/>
                </a:solidFill>
                <a:effectLst>
                  <a:outerShdw blurRad="38100" dist="38100" dir="2700000">
                    <a:srgbClr val="000000"/>
                  </a:outerShdw>
                </a:effectLst>
              </a:rPr>
              <a:t>科研、生产、服务</a:t>
            </a:r>
            <a:r>
              <a:rPr lang="zh-CN" altLang="en-US" sz="2400" b="1">
                <a:effectLst>
                  <a:outerShdw blurRad="38100" dist="38100" dir="2700000">
                    <a:srgbClr val="FFFFFF"/>
                  </a:outerShdw>
                </a:effectLst>
              </a:rPr>
              <a:t>过程中，用于</a:t>
            </a:r>
            <a:r>
              <a:rPr lang="zh-CN" altLang="en-US" sz="2400" b="1">
                <a:solidFill>
                  <a:srgbClr val="C00000"/>
                </a:solidFill>
                <a:effectLst>
                  <a:outerShdw blurRad="38100" dist="38100" dir="2700000">
                    <a:srgbClr val="000000"/>
                  </a:outerShdw>
                </a:effectLst>
              </a:rPr>
              <a:t>质量控制、性能评定、产品验证</a:t>
            </a:r>
            <a:r>
              <a:rPr lang="zh-CN" altLang="en-US" sz="2400" b="1">
                <a:effectLst>
                  <a:outerShdw blurRad="38100" dist="38100" dir="2700000">
                    <a:srgbClr val="FFFFFF"/>
                  </a:outerShdw>
                </a:effectLst>
              </a:rPr>
              <a:t>而专门研制或配置的非通用测试设备。</a:t>
            </a:r>
            <a:endParaRPr lang="zh-CN" altLang="en-US" sz="2400" b="1">
              <a:effectLst>
                <a:outerShdw blurRad="38100" dist="38100" dir="2700000">
                  <a:srgbClr val="FFFFFF"/>
                </a:outerShdw>
              </a:effectLst>
            </a:endParaRPr>
          </a:p>
        </p:txBody>
      </p:sp>
      <p:sp>
        <p:nvSpPr>
          <p:cNvPr id="41988" name="下弧形箭头 3">
            <a:hlinkClick r:id="rId1" action="ppaction://hlinksldjump"/>
          </p:cNvPr>
          <p:cNvSpPr/>
          <p:nvPr/>
        </p:nvSpPr>
        <p:spPr>
          <a:xfrm>
            <a:off x="8072438" y="500063"/>
            <a:ext cx="500062" cy="285750"/>
          </a:xfrm>
          <a:prstGeom prst="curvedUpArrow">
            <a:avLst>
              <a:gd name="adj1" fmla="val 24991"/>
              <a:gd name="adj2" fmla="val 49995"/>
              <a:gd name="adj3" fmla="val 25000"/>
            </a:avLst>
          </a:prstGeom>
          <a:solidFill>
            <a:schemeClr val="accent1"/>
          </a:solidFill>
          <a:ln w="12700" cap="sq" cmpd="sng">
            <a:solidFill>
              <a:schemeClr val="tx1"/>
            </a:solidFill>
            <a:prstDash val="solid"/>
            <a:bevel/>
            <a:headEnd type="none" w="med" len="med"/>
            <a:tailEnd type="none" w="med" len="med"/>
          </a:ln>
        </p:spPr>
        <p:txBody>
          <a:bodyPr wrap="none" anchor="t"/>
          <a:p>
            <a:pPr lvl="0" eaLnBrk="0" hangingPunct="0"/>
            <a:endParaRPr lang="zh-CN" altLang="en-US" sz="2400" dirty="0">
              <a:latin typeface="Times New Roman" panose="02020603050405020304" pitchFamily="2" charset="0"/>
              <a:ea typeface="宋体" panose="02010600030101010101" pitchFamily="2" charset="-122"/>
            </a:endParaRPr>
          </a:p>
        </p:txBody>
      </p:sp>
    </p:spTree>
  </p:cSld>
  <p:clrMapOvr>
    <a:masterClrMapping/>
  </p:clrMapOvr>
  <p:transition>
    <p:wipe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2"/>
          <p:cNvSpPr>
            <a:spLocks noGrp="1"/>
          </p:cNvSpPr>
          <p:nvPr>
            <p:ph type="title"/>
          </p:nvPr>
        </p:nvSpPr>
        <p:spPr>
          <a:xfrm>
            <a:off x="1044575" y="188913"/>
            <a:ext cx="8229600" cy="685800"/>
          </a:xfrm>
        </p:spPr>
        <p:txBody>
          <a:bodyPr wrap="square" anchor="ctr"/>
          <a:p>
            <a:pPr lvl="0" eaLnBrk="1" hangingPunct="1"/>
            <a:r>
              <a:rPr lang="zh-CN" altLang="en-US" sz="4000">
                <a:effectLst>
                  <a:outerShdw blurRad="38100" dist="38100" dir="2700000">
                    <a:srgbClr val="FFFFFF"/>
                  </a:outerShdw>
                </a:effectLst>
              </a:rPr>
              <a:t>法律和法规</a:t>
            </a:r>
            <a:endParaRPr lang="zh-CN" altLang="en-US" sz="4000">
              <a:effectLst>
                <a:outerShdw blurRad="38100" dist="38100" dir="2700000">
                  <a:srgbClr val="FFFFFF"/>
                </a:outerShdw>
              </a:effectLst>
            </a:endParaRPr>
          </a:p>
        </p:txBody>
      </p:sp>
      <p:sp>
        <p:nvSpPr>
          <p:cNvPr id="43011" name="Rectangle 3"/>
          <p:cNvSpPr>
            <a:spLocks noGrp="1"/>
          </p:cNvSpPr>
          <p:nvPr>
            <p:ph type="body"/>
          </p:nvPr>
        </p:nvSpPr>
        <p:spPr>
          <a:xfrm>
            <a:off x="1403350" y="1143000"/>
            <a:ext cx="7561263" cy="5715000"/>
          </a:xfrm>
        </p:spPr>
        <p:txBody>
          <a:bodyPr wrap="square" anchor="t"/>
          <a:p>
            <a:pPr marL="1905" lvl="0" indent="-1905">
              <a:buFont typeface="Wingdings" panose="05000000000000000000" pitchFamily="2" charset="2"/>
              <a:buNone/>
            </a:pPr>
            <a:r>
              <a:rPr lang="zh-CN" altLang="en-US">
                <a:effectLst>
                  <a:outerShdw blurRad="38100" dist="38100" dir="2700000">
                    <a:srgbClr val="FFFFFF"/>
                  </a:outerShdw>
                </a:effectLst>
              </a:rPr>
              <a:t>国防专用标准物质管理办法</a:t>
            </a:r>
            <a:endParaRPr lang="zh-CN" altLang="en-US">
              <a:effectLst>
                <a:outerShdw blurRad="38100" dist="38100" dir="2700000">
                  <a:srgbClr val="FFFFFF"/>
                </a:outerShdw>
              </a:effectLst>
            </a:endParaRPr>
          </a:p>
          <a:p>
            <a:pPr marL="1905" lvl="0" indent="-1905">
              <a:buFont typeface="Wingdings" panose="05000000000000000000" pitchFamily="2" charset="2"/>
              <a:buChar char="Ø"/>
            </a:pPr>
            <a:r>
              <a:rPr lang="zh-CN" altLang="en-US" sz="2400" b="1">
                <a:effectLst>
                  <a:outerShdw blurRad="38100" dist="38100" dir="2700000">
                    <a:srgbClr val="FFFFFF"/>
                  </a:outerShdw>
                </a:effectLst>
              </a:rPr>
              <a:t>目的：满足国防科技工业产品科研、生产中国防专用标准物质管理的特殊需要。</a:t>
            </a:r>
            <a:endParaRPr lang="zh-CN" altLang="en-US" sz="2400" b="1">
              <a:effectLst>
                <a:outerShdw blurRad="38100" dist="38100" dir="2700000">
                  <a:srgbClr val="FFFFFF"/>
                </a:outerShdw>
              </a:effectLst>
            </a:endParaRPr>
          </a:p>
          <a:p>
            <a:pPr marL="1905" lvl="0" indent="-1905">
              <a:buFont typeface="Wingdings" panose="05000000000000000000" pitchFamily="2" charset="2"/>
              <a:buChar char="Ø"/>
            </a:pPr>
            <a:r>
              <a:rPr lang="zh-CN" altLang="en-US" sz="2400" b="1">
                <a:effectLst>
                  <a:outerShdw blurRad="38100" dist="38100" dir="2700000">
                    <a:srgbClr val="FFFFFF"/>
                  </a:outerShdw>
                </a:effectLst>
              </a:rPr>
              <a:t>依据 ：国防科技工业计量监督管理暂行规定。</a:t>
            </a:r>
            <a:endParaRPr lang="zh-CN" altLang="en-US" sz="2400" b="1">
              <a:effectLst>
                <a:outerShdw blurRad="38100" dist="38100" dir="2700000">
                  <a:srgbClr val="FFFFFF"/>
                </a:outerShdw>
              </a:effectLst>
            </a:endParaRPr>
          </a:p>
          <a:p>
            <a:pPr marL="1905" lvl="0" indent="-1905">
              <a:buFont typeface="Wingdings" panose="05000000000000000000" pitchFamily="2" charset="2"/>
              <a:buChar char="Ø"/>
            </a:pPr>
            <a:r>
              <a:rPr lang="zh-CN" altLang="en-US" sz="2400" b="1">
                <a:effectLst>
                  <a:outerShdw blurRad="38100" dist="38100" dir="2700000">
                    <a:srgbClr val="FFFFFF"/>
                  </a:outerShdw>
                </a:effectLst>
              </a:rPr>
              <a:t>国防专用标准物质（适用范围）：国防科技工业组织研制、审批和公布的，用于国防科技工业量值传递和溯源特殊需要的标准物质。</a:t>
            </a:r>
            <a:endParaRPr lang="zh-CN" altLang="en-US" sz="2400" b="1">
              <a:effectLst>
                <a:outerShdw blurRad="38100" dist="38100" dir="2700000">
                  <a:srgbClr val="FFFFFF"/>
                </a:outerShdw>
              </a:effectLst>
            </a:endParaRPr>
          </a:p>
        </p:txBody>
      </p:sp>
      <p:sp>
        <p:nvSpPr>
          <p:cNvPr id="43012" name="下弧形箭头 3">
            <a:hlinkClick r:id="rId1" action="ppaction://hlinksldjump"/>
          </p:cNvPr>
          <p:cNvSpPr/>
          <p:nvPr/>
        </p:nvSpPr>
        <p:spPr>
          <a:xfrm>
            <a:off x="8072438" y="500063"/>
            <a:ext cx="500062" cy="285750"/>
          </a:xfrm>
          <a:prstGeom prst="curvedUpArrow">
            <a:avLst>
              <a:gd name="adj1" fmla="val 24991"/>
              <a:gd name="adj2" fmla="val 49995"/>
              <a:gd name="adj3" fmla="val 25000"/>
            </a:avLst>
          </a:prstGeom>
          <a:solidFill>
            <a:schemeClr val="accent1"/>
          </a:solidFill>
          <a:ln w="12700" cap="sq" cmpd="sng">
            <a:solidFill>
              <a:schemeClr val="tx1"/>
            </a:solidFill>
            <a:prstDash val="solid"/>
            <a:bevel/>
            <a:headEnd type="none" w="med" len="med"/>
            <a:tailEnd type="none" w="med" len="med"/>
          </a:ln>
        </p:spPr>
        <p:txBody>
          <a:bodyPr wrap="none" anchor="t"/>
          <a:p>
            <a:pPr lvl="0" eaLnBrk="0" hangingPunct="0"/>
            <a:endParaRPr lang="zh-CN" altLang="en-US" sz="2400" dirty="0">
              <a:latin typeface="Times New Roman" panose="02020603050405020304" pitchFamily="2" charset="0"/>
              <a:ea typeface="宋体" panose="02010600030101010101" pitchFamily="2" charset="-122"/>
            </a:endParaRPr>
          </a:p>
        </p:txBody>
      </p:sp>
    </p:spTree>
  </p:cSld>
  <p:clrMapOvr>
    <a:masterClrMapping/>
  </p:clrMapOvr>
  <p:transition>
    <p:wipe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Rectangle 2"/>
          <p:cNvSpPr>
            <a:spLocks noGrp="1"/>
          </p:cNvSpPr>
          <p:nvPr>
            <p:ph type="title"/>
          </p:nvPr>
        </p:nvSpPr>
        <p:spPr>
          <a:xfrm>
            <a:off x="1044575" y="188913"/>
            <a:ext cx="8229600" cy="685800"/>
          </a:xfrm>
        </p:spPr>
        <p:txBody>
          <a:bodyPr wrap="square" anchor="ctr"/>
          <a:p>
            <a:pPr lvl="0" eaLnBrk="1" hangingPunct="1"/>
            <a:r>
              <a:rPr lang="zh-CN" altLang="en-US" sz="4000">
                <a:effectLst>
                  <a:outerShdw blurRad="38100" dist="38100" dir="2700000">
                    <a:srgbClr val="FFFFFF"/>
                  </a:outerShdw>
                </a:effectLst>
              </a:rPr>
              <a:t>法律和法规</a:t>
            </a:r>
            <a:endParaRPr lang="zh-CN" altLang="en-US" sz="4000">
              <a:effectLst>
                <a:outerShdw blurRad="38100" dist="38100" dir="2700000">
                  <a:srgbClr val="FFFFFF"/>
                </a:outerShdw>
              </a:effectLst>
            </a:endParaRPr>
          </a:p>
        </p:txBody>
      </p:sp>
      <p:sp>
        <p:nvSpPr>
          <p:cNvPr id="44035" name="Rectangle 3"/>
          <p:cNvSpPr>
            <a:spLocks noGrp="1"/>
          </p:cNvSpPr>
          <p:nvPr>
            <p:ph type="body"/>
          </p:nvPr>
        </p:nvSpPr>
        <p:spPr>
          <a:xfrm>
            <a:off x="1403350" y="1143000"/>
            <a:ext cx="7561263" cy="5715000"/>
          </a:xfrm>
        </p:spPr>
        <p:txBody>
          <a:bodyPr wrap="square" anchor="t"/>
          <a:p>
            <a:pPr marL="1905" lvl="0" indent="-1905">
              <a:buFont typeface="Wingdings" panose="05000000000000000000" pitchFamily="2" charset="2"/>
              <a:buNone/>
            </a:pPr>
            <a:r>
              <a:rPr lang="zh-CN" altLang="en-US">
                <a:effectLst>
                  <a:outerShdw blurRad="38100" dist="38100" dir="2700000">
                    <a:srgbClr val="FFFFFF"/>
                  </a:outerShdw>
                </a:effectLst>
              </a:rPr>
              <a:t>国防科技工业计量检定人员管理办法</a:t>
            </a:r>
            <a:endParaRPr lang="zh-CN" altLang="en-US">
              <a:effectLst>
                <a:outerShdw blurRad="38100" dist="38100" dir="2700000">
                  <a:srgbClr val="FFFFFF"/>
                </a:outerShdw>
              </a:effectLst>
            </a:endParaRPr>
          </a:p>
          <a:p>
            <a:pPr marL="1905" lvl="0" indent="-1905">
              <a:buFont typeface="Wingdings" panose="05000000000000000000" pitchFamily="2" charset="2"/>
              <a:buChar char="Ø"/>
            </a:pPr>
            <a:r>
              <a:rPr lang="zh-CN" altLang="en-US" sz="2400" b="1">
                <a:solidFill>
                  <a:srgbClr val="C00000"/>
                </a:solidFill>
                <a:effectLst>
                  <a:outerShdw blurRad="38100" dist="38100" dir="2700000">
                    <a:srgbClr val="000000"/>
                  </a:outerShdw>
                </a:effectLst>
              </a:rPr>
              <a:t>计量检定人员的条件</a:t>
            </a:r>
            <a:r>
              <a:rPr lang="zh-CN" altLang="en-US" sz="2400" b="1">
                <a:effectLst>
                  <a:outerShdw blurRad="38100" dist="38100" dir="2700000">
                    <a:srgbClr val="FFFFFF"/>
                  </a:outerShdw>
                </a:effectLst>
              </a:rPr>
              <a:t>：</a:t>
            </a:r>
            <a:endParaRPr lang="zh-CN" altLang="en-US" sz="2400" b="1">
              <a:effectLst>
                <a:outerShdw blurRad="38100" dist="38100" dir="2700000">
                  <a:srgbClr val="FFFFFF"/>
                </a:outerShdw>
              </a:effectLst>
            </a:endParaRPr>
          </a:p>
          <a:p>
            <a:pPr marL="1905" lvl="0" indent="-1905">
              <a:buFont typeface="Wingdings" panose="05000000000000000000" pitchFamily="2" charset="2"/>
              <a:buChar char="Ø"/>
            </a:pPr>
            <a:r>
              <a:rPr lang="zh-CN" altLang="en-US" sz="2400">
                <a:effectLst>
                  <a:outerShdw blurRad="38100" dist="38100" dir="2700000">
                    <a:srgbClr val="FFFFFF"/>
                  </a:outerShdw>
                </a:effectLst>
              </a:rPr>
              <a:t>具有中专（高中）以上或相当的文化程度。</a:t>
            </a:r>
            <a:endParaRPr lang="zh-CN" altLang="en-US" sz="2400">
              <a:effectLst>
                <a:outerShdw blurRad="38100" dist="38100" dir="2700000">
                  <a:srgbClr val="FFFFFF"/>
                </a:outerShdw>
              </a:effectLst>
            </a:endParaRPr>
          </a:p>
          <a:p>
            <a:pPr marL="1905" lvl="0" indent="-1905">
              <a:buFont typeface="Wingdings" panose="05000000000000000000" pitchFamily="2" charset="2"/>
              <a:buChar char="Ø"/>
            </a:pPr>
            <a:r>
              <a:rPr lang="zh-CN" altLang="en-US" sz="2400">
                <a:effectLst>
                  <a:outerShdw blurRad="38100" dist="38100" dir="2700000">
                    <a:srgbClr val="FFFFFF"/>
                  </a:outerShdw>
                </a:effectLst>
              </a:rPr>
              <a:t>熟悉计量法律、法规。</a:t>
            </a:r>
            <a:endParaRPr lang="zh-CN" altLang="en-US" sz="2400">
              <a:effectLst>
                <a:outerShdw blurRad="38100" dist="38100" dir="2700000">
                  <a:srgbClr val="FFFFFF"/>
                </a:outerShdw>
              </a:effectLst>
            </a:endParaRPr>
          </a:p>
          <a:p>
            <a:pPr marL="1905" lvl="0" indent="-1905">
              <a:buFont typeface="Wingdings" panose="05000000000000000000" pitchFamily="2" charset="2"/>
              <a:buChar char="Ø"/>
            </a:pPr>
            <a:r>
              <a:rPr lang="zh-CN" altLang="en-US" sz="2400">
                <a:effectLst>
                  <a:outerShdw blurRad="38100" dist="38100" dir="2700000">
                    <a:srgbClr val="FFFFFF"/>
                  </a:outerShdw>
                </a:effectLst>
              </a:rPr>
              <a:t>具有所从事计量专业的基础理论和专业知识。</a:t>
            </a:r>
            <a:endParaRPr lang="zh-CN" altLang="en-US" sz="2400">
              <a:effectLst>
                <a:outerShdw blurRad="38100" dist="38100" dir="2700000">
                  <a:srgbClr val="FFFFFF"/>
                </a:outerShdw>
              </a:effectLst>
            </a:endParaRPr>
          </a:p>
          <a:p>
            <a:pPr marL="1905" lvl="0" indent="-1905">
              <a:buFont typeface="Wingdings" panose="05000000000000000000" pitchFamily="2" charset="2"/>
              <a:buChar char="Ø"/>
            </a:pPr>
            <a:r>
              <a:rPr lang="zh-CN" altLang="en-US" sz="2400">
                <a:effectLst>
                  <a:outerShdw blurRad="38100" dist="38100" dir="2700000">
                    <a:srgbClr val="FFFFFF"/>
                  </a:outerShdw>
                </a:effectLst>
              </a:rPr>
              <a:t>熟悉掌握所从事检定项目的操作技能。</a:t>
            </a:r>
            <a:endParaRPr lang="zh-CN" altLang="en-US" sz="2400">
              <a:effectLst>
                <a:outerShdw blurRad="38100" dist="38100" dir="2700000">
                  <a:srgbClr val="FFFFFF"/>
                </a:outerShdw>
              </a:effectLst>
            </a:endParaRPr>
          </a:p>
          <a:p>
            <a:pPr marL="1905" lvl="0" indent="-1905">
              <a:buFont typeface="Wingdings" panose="05000000000000000000" pitchFamily="2" charset="2"/>
              <a:buChar char="Ø"/>
            </a:pPr>
            <a:r>
              <a:rPr lang="zh-CN" altLang="en-US" sz="2400" b="1">
                <a:solidFill>
                  <a:srgbClr val="FF0000"/>
                </a:solidFill>
                <a:effectLst>
                  <a:outerShdw blurRad="38100" dist="38100" dir="2700000">
                    <a:srgbClr val="000000"/>
                  </a:outerShdw>
                </a:effectLst>
              </a:rPr>
              <a:t>计量检定人员的职责</a:t>
            </a:r>
            <a:r>
              <a:rPr lang="zh-CN" altLang="en-US" sz="2400" b="1">
                <a:effectLst>
                  <a:outerShdw blurRad="38100" dist="38100" dir="2700000">
                    <a:srgbClr val="FFFFFF"/>
                  </a:outerShdw>
                </a:effectLst>
              </a:rPr>
              <a:t>：</a:t>
            </a:r>
            <a:endParaRPr lang="zh-CN" altLang="en-US" sz="2400" b="1">
              <a:effectLst>
                <a:outerShdw blurRad="38100" dist="38100" dir="2700000">
                  <a:srgbClr val="FFFFFF"/>
                </a:outerShdw>
              </a:effectLst>
            </a:endParaRPr>
          </a:p>
          <a:p>
            <a:pPr marL="1905" lvl="0" indent="-1905">
              <a:buFont typeface="Wingdings" panose="05000000000000000000" pitchFamily="2" charset="2"/>
              <a:buChar char="Ø"/>
            </a:pPr>
            <a:r>
              <a:rPr lang="zh-CN" altLang="en-US" sz="2400">
                <a:effectLst>
                  <a:outerShdw blurRad="38100" dist="38100" dir="2700000">
                    <a:srgbClr val="FFFFFF"/>
                  </a:outerShdw>
                </a:effectLst>
              </a:rPr>
              <a:t>正确使用测量器具，并负责维护、保养，使其保持良好的技术状态。</a:t>
            </a:r>
            <a:endParaRPr lang="zh-CN" altLang="en-US" sz="2400">
              <a:effectLst>
                <a:outerShdw blurRad="38100" dist="38100" dir="2700000">
                  <a:srgbClr val="FFFFFF"/>
                </a:outerShdw>
              </a:effectLst>
            </a:endParaRPr>
          </a:p>
          <a:p>
            <a:pPr marL="1905" lvl="0" indent="-1905">
              <a:buFont typeface="Wingdings" panose="05000000000000000000" pitchFamily="2" charset="2"/>
              <a:buChar char="Ø"/>
            </a:pPr>
            <a:r>
              <a:rPr lang="zh-CN" altLang="en-US" sz="2400">
                <a:effectLst>
                  <a:outerShdw blurRad="38100" dist="38100" dir="2700000">
                    <a:srgbClr val="FFFFFF"/>
                  </a:outerShdw>
                </a:effectLst>
              </a:rPr>
              <a:t>执行计量技术法规，进行计量检定工作。</a:t>
            </a:r>
            <a:endParaRPr lang="zh-CN" altLang="en-US" sz="2400">
              <a:effectLst>
                <a:outerShdw blurRad="38100" dist="38100" dir="2700000">
                  <a:srgbClr val="FFFFFF"/>
                </a:outerShdw>
              </a:effectLst>
            </a:endParaRPr>
          </a:p>
          <a:p>
            <a:pPr marL="1905" lvl="0" indent="-1905">
              <a:buFont typeface="Wingdings" panose="05000000000000000000" pitchFamily="2" charset="2"/>
              <a:buChar char="Ø"/>
            </a:pPr>
            <a:r>
              <a:rPr lang="zh-CN" altLang="en-US" sz="2400">
                <a:effectLst>
                  <a:outerShdw blurRad="38100" dist="38100" dir="2700000">
                    <a:srgbClr val="FFFFFF"/>
                  </a:outerShdw>
                </a:effectLst>
              </a:rPr>
              <a:t>保证检定数据正确，维护数据的公正性。</a:t>
            </a:r>
            <a:endParaRPr lang="zh-CN" altLang="en-US" sz="2400">
              <a:effectLst>
                <a:outerShdw blurRad="38100" dist="38100" dir="2700000">
                  <a:srgbClr val="FFFFFF"/>
                </a:outerShdw>
              </a:effectLst>
            </a:endParaRPr>
          </a:p>
          <a:p>
            <a:pPr marL="1905" lvl="0" indent="-1905">
              <a:buFont typeface="Wingdings" panose="05000000000000000000" pitchFamily="2" charset="2"/>
              <a:buChar char="Ø"/>
            </a:pPr>
            <a:r>
              <a:rPr lang="zh-CN" altLang="en-US" sz="2400">
                <a:effectLst>
                  <a:outerShdw blurRad="38100" dist="38100" dir="2700000">
                    <a:srgbClr val="FFFFFF"/>
                  </a:outerShdw>
                </a:effectLst>
              </a:rPr>
              <a:t>保证检定原始数据和有关技术资料的完整、遵守保密规定。</a:t>
            </a:r>
            <a:endParaRPr lang="zh-CN" altLang="en-US" sz="2400">
              <a:effectLst>
                <a:outerShdw blurRad="38100" dist="38100" dir="2700000">
                  <a:srgbClr val="FFFFFF"/>
                </a:outerShdw>
              </a:effectLst>
            </a:endParaRPr>
          </a:p>
        </p:txBody>
      </p:sp>
      <p:sp>
        <p:nvSpPr>
          <p:cNvPr id="44036" name="下弧形箭头 3">
            <a:hlinkClick r:id="rId1" action="ppaction://hlinksldjump"/>
          </p:cNvPr>
          <p:cNvSpPr/>
          <p:nvPr/>
        </p:nvSpPr>
        <p:spPr>
          <a:xfrm>
            <a:off x="8072438" y="500063"/>
            <a:ext cx="500062" cy="285750"/>
          </a:xfrm>
          <a:prstGeom prst="curvedUpArrow">
            <a:avLst>
              <a:gd name="adj1" fmla="val 24991"/>
              <a:gd name="adj2" fmla="val 49995"/>
              <a:gd name="adj3" fmla="val 25000"/>
            </a:avLst>
          </a:prstGeom>
          <a:solidFill>
            <a:schemeClr val="accent1"/>
          </a:solidFill>
          <a:ln w="12700" cap="sq" cmpd="sng">
            <a:solidFill>
              <a:schemeClr val="tx1"/>
            </a:solidFill>
            <a:prstDash val="solid"/>
            <a:bevel/>
            <a:headEnd type="none" w="med" len="med"/>
            <a:tailEnd type="none" w="med" len="med"/>
          </a:ln>
        </p:spPr>
        <p:txBody>
          <a:bodyPr wrap="none" anchor="t"/>
          <a:p>
            <a:pPr lvl="0" eaLnBrk="0" hangingPunct="0"/>
            <a:endParaRPr lang="zh-CN" altLang="en-US" sz="2400" dirty="0">
              <a:latin typeface="Times New Roman" panose="02020603050405020304" pitchFamily="2" charset="0"/>
              <a:ea typeface="宋体" panose="02010600030101010101" pitchFamily="2" charset="-122"/>
            </a:endParaRPr>
          </a:p>
        </p:txBody>
      </p:sp>
    </p:spTree>
  </p:cSld>
  <p:clrMapOvr>
    <a:masterClrMapping/>
  </p:clrMapOvr>
  <p:transition>
    <p:wipe di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2"/>
          <p:cNvSpPr>
            <a:spLocks noGrp="1"/>
          </p:cNvSpPr>
          <p:nvPr>
            <p:ph type="title"/>
          </p:nvPr>
        </p:nvSpPr>
        <p:spPr>
          <a:xfrm>
            <a:off x="1044575" y="188913"/>
            <a:ext cx="8229600" cy="685800"/>
          </a:xfrm>
        </p:spPr>
        <p:txBody>
          <a:bodyPr wrap="square" anchor="ctr"/>
          <a:p>
            <a:pPr lvl="0" eaLnBrk="1" hangingPunct="1"/>
            <a:r>
              <a:rPr lang="zh-CN" altLang="en-US" sz="4000">
                <a:effectLst>
                  <a:outerShdw blurRad="38100" dist="38100" dir="2700000">
                    <a:srgbClr val="FFFFFF"/>
                  </a:outerShdw>
                </a:effectLst>
              </a:rPr>
              <a:t>法律和法规</a:t>
            </a:r>
            <a:endParaRPr lang="zh-CN" altLang="en-US" sz="4000">
              <a:effectLst>
                <a:outerShdw blurRad="38100" dist="38100" dir="2700000">
                  <a:srgbClr val="FFFFFF"/>
                </a:outerShdw>
              </a:effectLst>
            </a:endParaRPr>
          </a:p>
        </p:txBody>
      </p:sp>
      <p:sp>
        <p:nvSpPr>
          <p:cNvPr id="45059" name="Rectangle 3"/>
          <p:cNvSpPr>
            <a:spLocks noGrp="1"/>
          </p:cNvSpPr>
          <p:nvPr>
            <p:ph type="body"/>
          </p:nvPr>
        </p:nvSpPr>
        <p:spPr>
          <a:xfrm>
            <a:off x="323850" y="1052513"/>
            <a:ext cx="8351838" cy="5715000"/>
          </a:xfrm>
        </p:spPr>
        <p:txBody>
          <a:bodyPr wrap="square" anchor="t"/>
          <a:p>
            <a:pPr marL="1905" lvl="0" indent="-1905">
              <a:buFont typeface="Wingdings" panose="05000000000000000000" pitchFamily="2" charset="2"/>
              <a:buNone/>
            </a:pPr>
            <a:r>
              <a:rPr lang="zh-CN" altLang="en-US" sz="1600" b="1" dirty="0">
                <a:effectLst>
                  <a:outerShdw blurRad="38100" dist="38100" dir="2700000">
                    <a:srgbClr val="FFFFFF"/>
                  </a:outerShdw>
                </a:effectLst>
              </a:rPr>
              <a:t>国防军工计量技术规范JJF</a:t>
            </a:r>
            <a:r>
              <a:rPr lang="en-US" altLang="x-none" sz="1600" b="1" dirty="0">
                <a:effectLst>
                  <a:outerShdw blurRad="38100" dist="38100" dir="2700000">
                    <a:srgbClr val="FFFFFF"/>
                  </a:outerShdw>
                </a:effectLst>
              </a:rPr>
              <a:t>7</a:t>
            </a:r>
            <a:r>
              <a:rPr lang="zh-CN" altLang="en-US" sz="1600" b="1" dirty="0">
                <a:effectLst>
                  <a:outerShdw blurRad="38100" dist="38100" dir="2700000">
                    <a:srgbClr val="FFFFFF"/>
                  </a:outerShdw>
                </a:effectLst>
              </a:rPr>
              <a:t>-2015</a:t>
            </a:r>
            <a:endParaRPr lang="zh-CN" altLang="en-US" sz="1600" b="1" dirty="0">
              <a:effectLst>
                <a:outerShdw blurRad="38100" dist="38100" dir="2700000">
                  <a:srgbClr val="FFFFFF"/>
                </a:outerShdw>
              </a:effectLst>
            </a:endParaRPr>
          </a:p>
          <a:p>
            <a:pPr marL="1905" lvl="0" indent="-1905">
              <a:buFont typeface="Wingdings" panose="05000000000000000000" pitchFamily="2" charset="2"/>
              <a:buNone/>
            </a:pPr>
            <a:r>
              <a:rPr lang="zh-CN" altLang="en-US" sz="1600" b="1" dirty="0">
                <a:effectLst>
                  <a:outerShdw blurRad="38100" dist="38100" dir="2700000">
                    <a:srgbClr val="FFFFFF"/>
                  </a:outerShdw>
                </a:effectLst>
              </a:rPr>
              <a:t>    </a:t>
            </a:r>
            <a:r>
              <a:rPr lang="zh-CN" altLang="en-US" sz="2000" b="1" dirty="0">
                <a:effectLst>
                  <a:outerShdw blurRad="38100" dist="38100" dir="2700000">
                    <a:srgbClr val="FFFFFF"/>
                  </a:outerShdw>
                </a:effectLst>
              </a:rPr>
              <a:t>《武器装备科研生产单位计量工作通用要求》</a:t>
            </a:r>
            <a:endParaRPr lang="zh-CN" altLang="en-US" sz="2000" b="1" dirty="0">
              <a:effectLst>
                <a:outerShdw blurRad="38100" dist="38100" dir="2700000">
                  <a:srgbClr val="FFFFFF"/>
                </a:outerShdw>
              </a:effectLst>
            </a:endParaRPr>
          </a:p>
          <a:p>
            <a:pPr marL="1905" lvl="0" indent="-1905">
              <a:buFont typeface="Wingdings" panose="05000000000000000000" pitchFamily="2" charset="2"/>
              <a:buNone/>
            </a:pPr>
            <a:r>
              <a:rPr lang="zh-CN" altLang="en-US" sz="2000" b="1" dirty="0">
                <a:effectLst>
                  <a:outerShdw blurRad="38100" dist="38100" dir="2700000">
                    <a:srgbClr val="FFFFFF"/>
                  </a:outerShdw>
                </a:effectLst>
              </a:rPr>
              <a:t>         7项12</a:t>
            </a:r>
            <a:r>
              <a:rPr lang="en-US" altLang="x-none" sz="2000" b="1" dirty="0">
                <a:effectLst>
                  <a:outerShdw blurRad="38100" dist="38100" dir="2700000">
                    <a:srgbClr val="FFFFFF"/>
                  </a:outerShdw>
                </a:effectLst>
              </a:rPr>
              <a:t>0</a:t>
            </a:r>
            <a:r>
              <a:rPr lang="zh-CN" altLang="en-US" sz="2000" b="1" dirty="0">
                <a:effectLst>
                  <a:outerShdw blurRad="38100" dist="38100" dir="2700000">
                    <a:srgbClr val="FFFFFF"/>
                  </a:outerShdw>
                </a:effectLst>
              </a:rPr>
              <a:t>个检查要点</a:t>
            </a:r>
            <a:endParaRPr lang="zh-CN" altLang="en-US" sz="2000" b="1" dirty="0">
              <a:effectLst>
                <a:outerShdw blurRad="38100" dist="38100" dir="2700000">
                  <a:srgbClr val="FFFFFF"/>
                </a:outerShdw>
              </a:effectLst>
            </a:endParaRPr>
          </a:p>
          <a:p>
            <a:pPr marL="1905" lvl="0" indent="-1905">
              <a:buFont typeface="Wingdings" panose="05000000000000000000" pitchFamily="2" charset="2"/>
              <a:buNone/>
            </a:pPr>
            <a:r>
              <a:rPr lang="zh-CN" altLang="en-US" sz="1600" b="1" dirty="0">
                <a:effectLst>
                  <a:outerShdw blurRad="38100" dist="38100" dir="2700000">
                    <a:srgbClr val="FFFFFF"/>
                  </a:outerShdw>
                </a:effectLst>
                <a:sym typeface="Arial" panose="020B0604020202020204" pitchFamily="34" charset="0"/>
              </a:rPr>
              <a:t>国防军工计量技术规范JJF</a:t>
            </a:r>
            <a:r>
              <a:rPr lang="en-US" altLang="x-none" sz="1600" b="1" dirty="0">
                <a:effectLst>
                  <a:outerShdw blurRad="38100" dist="38100" dir="2700000">
                    <a:srgbClr val="FFFFFF"/>
                  </a:outerShdw>
                </a:effectLst>
                <a:sym typeface="Arial" panose="020B0604020202020204" pitchFamily="34" charset="0"/>
              </a:rPr>
              <a:t>8</a:t>
            </a:r>
            <a:r>
              <a:rPr lang="zh-CN" altLang="en-US" sz="1600" b="1" dirty="0">
                <a:effectLst>
                  <a:outerShdw blurRad="38100" dist="38100" dir="2700000">
                    <a:srgbClr val="FFFFFF"/>
                  </a:outerShdw>
                </a:effectLst>
                <a:sym typeface="Arial" panose="020B0604020202020204" pitchFamily="34" charset="0"/>
              </a:rPr>
              <a:t>-2015</a:t>
            </a:r>
            <a:endParaRPr lang="zh-CN" altLang="en-US" sz="1600" b="1" dirty="0">
              <a:effectLst>
                <a:outerShdw blurRad="38100" dist="38100" dir="2700000">
                  <a:srgbClr val="FFFFFF"/>
                </a:outerShdw>
              </a:effectLst>
              <a:sym typeface="Arial" panose="020B0604020202020204" pitchFamily="34" charset="0"/>
            </a:endParaRPr>
          </a:p>
          <a:p>
            <a:pPr marL="1905" lvl="0" indent="-1905">
              <a:buFont typeface="Wingdings" panose="05000000000000000000" pitchFamily="2" charset="2"/>
              <a:buNone/>
            </a:pPr>
            <a:r>
              <a:rPr lang="zh-CN" altLang="en-US" sz="2000" b="1" dirty="0">
                <a:effectLst>
                  <a:outerShdw blurRad="38100" dist="38100" dir="2700000">
                    <a:srgbClr val="FFFFFF"/>
                  </a:outerShdw>
                </a:effectLst>
              </a:rPr>
              <a:t>    《武器装备科研生产单位计量监督检查工作程序》</a:t>
            </a:r>
            <a:endParaRPr lang="zh-CN" altLang="en-US" sz="2000" b="1" dirty="0">
              <a:effectLst>
                <a:outerShdw blurRad="38100" dist="38100" dir="2700000">
                  <a:srgbClr val="FFFFFF"/>
                </a:outerShdw>
              </a:effectLst>
            </a:endParaRPr>
          </a:p>
          <a:p>
            <a:pPr marL="1905" lvl="0" indent="-1905">
              <a:buFont typeface="Wingdings" panose="05000000000000000000" pitchFamily="2" charset="2"/>
              <a:buNone/>
            </a:pPr>
            <a:r>
              <a:rPr lang="zh-CN" altLang="en-US" sz="2000" b="1" dirty="0">
                <a:effectLst>
                  <a:outerShdw blurRad="38100" dist="38100" dir="2700000">
                    <a:srgbClr val="FFFFFF"/>
                  </a:outerShdw>
                </a:effectLst>
              </a:rPr>
              <a:t>         </a:t>
            </a:r>
            <a:endParaRPr lang="zh-CN" altLang="en-US" sz="2000" b="1" dirty="0">
              <a:effectLst>
                <a:outerShdw blurRad="38100" dist="38100" dir="2700000">
                  <a:srgbClr val="FFFFFF"/>
                </a:outerShdw>
              </a:effectLst>
            </a:endParaRPr>
          </a:p>
          <a:p>
            <a:pPr marL="1905" lvl="0" indent="-1905">
              <a:buFont typeface="Wingdings" panose="05000000000000000000" pitchFamily="2" charset="2"/>
              <a:buNone/>
            </a:pPr>
            <a:r>
              <a:rPr lang="zh-CN" altLang="en-US" sz="1600" b="1" dirty="0">
                <a:solidFill>
                  <a:srgbClr val="FF3300"/>
                </a:solidFill>
                <a:effectLst>
                  <a:outerShdw blurRad="38100" dist="38100" dir="2700000">
                    <a:srgbClr val="000000"/>
                  </a:outerShdw>
                </a:effectLst>
              </a:rPr>
              <a:t>计量综合管理</a:t>
            </a:r>
            <a:r>
              <a:rPr lang="zh-CN" altLang="en-US" sz="1600" b="1" dirty="0">
                <a:effectLst>
                  <a:outerShdw blurRad="38100" dist="38100" dir="2700000">
                    <a:srgbClr val="FFFFFF"/>
                  </a:outerShdw>
                </a:effectLst>
              </a:rPr>
              <a:t>【组织管理、管理制度、测量人员、计量标准器具(含标准物质)管理】4-19</a:t>
            </a:r>
            <a:endParaRPr lang="zh-CN" altLang="en-US" sz="1600" b="1" dirty="0">
              <a:effectLst>
                <a:outerShdw blurRad="38100" dist="38100" dir="2700000">
                  <a:srgbClr val="FFFFFF"/>
                </a:outerShdw>
              </a:effectLst>
            </a:endParaRPr>
          </a:p>
          <a:p>
            <a:pPr marL="1905" lvl="0" indent="-1905">
              <a:buFont typeface="Wingdings" panose="05000000000000000000" pitchFamily="2" charset="2"/>
              <a:buNone/>
            </a:pPr>
            <a:r>
              <a:rPr lang="zh-CN" altLang="en-US" sz="1600" b="1" dirty="0">
                <a:solidFill>
                  <a:srgbClr val="FF3300"/>
                </a:solidFill>
                <a:effectLst>
                  <a:outerShdw blurRad="38100" dist="38100" dir="2700000">
                    <a:srgbClr val="000000"/>
                  </a:outerShdw>
                </a:effectLst>
              </a:rPr>
              <a:t>测量设备管理</a:t>
            </a:r>
            <a:r>
              <a:rPr lang="zh-CN" altLang="en-US" sz="1600" b="1" dirty="0">
                <a:effectLst>
                  <a:outerShdw blurRad="38100" dist="38100" dir="2700000">
                    <a:srgbClr val="FFFFFF"/>
                  </a:outerShdw>
                </a:effectLst>
              </a:rPr>
              <a:t>【一般要求、专用测试设备管理(含有量值准确度要求的 工装)】</a:t>
            </a:r>
            <a:r>
              <a:rPr lang="en-US" altLang="x-none" sz="1600" b="1" dirty="0">
                <a:effectLst>
                  <a:outerShdw blurRad="38100" dist="38100" dir="2700000">
                    <a:srgbClr val="FFFFFF"/>
                  </a:outerShdw>
                </a:effectLst>
              </a:rPr>
              <a:t>2</a:t>
            </a:r>
            <a:r>
              <a:rPr lang="zh-CN" altLang="en-US" sz="1600" b="1" dirty="0">
                <a:effectLst>
                  <a:outerShdw blurRad="38100" dist="38100" dir="2700000">
                    <a:srgbClr val="FFFFFF"/>
                  </a:outerShdw>
                </a:effectLst>
              </a:rPr>
              <a:t>-2</a:t>
            </a:r>
            <a:r>
              <a:rPr lang="en-US" altLang="x-none" sz="1600" b="1" dirty="0">
                <a:effectLst>
                  <a:outerShdw blurRad="38100" dist="38100" dir="2700000">
                    <a:srgbClr val="FFFFFF"/>
                  </a:outerShdw>
                </a:effectLst>
              </a:rPr>
              <a:t>6</a:t>
            </a:r>
            <a:endParaRPr lang="en-US" altLang="x-none" sz="1600" b="1" dirty="0">
              <a:effectLst>
                <a:outerShdw blurRad="38100" dist="38100" dir="2700000">
                  <a:srgbClr val="FFFFFF"/>
                </a:outerShdw>
              </a:effectLst>
            </a:endParaRPr>
          </a:p>
          <a:p>
            <a:pPr marL="1905" lvl="0" indent="-1905">
              <a:buFont typeface="Wingdings" panose="05000000000000000000" pitchFamily="2" charset="2"/>
              <a:buNone/>
            </a:pPr>
            <a:r>
              <a:rPr lang="zh-CN" altLang="en-US" sz="1600" b="1" dirty="0">
                <a:solidFill>
                  <a:srgbClr val="FF3300"/>
                </a:solidFill>
                <a:effectLst>
                  <a:outerShdw blurRad="38100" dist="38100" dir="2700000">
                    <a:srgbClr val="000000"/>
                  </a:outerShdw>
                </a:effectLst>
              </a:rPr>
              <a:t>科研生产过程计量保证</a:t>
            </a:r>
            <a:r>
              <a:rPr lang="zh-CN" altLang="en-US" sz="1600" b="1" dirty="0">
                <a:effectLst>
                  <a:outerShdw blurRad="38100" dist="38100" dir="2700000">
                    <a:srgbClr val="FFFFFF"/>
                  </a:outerShdw>
                </a:effectLst>
              </a:rPr>
              <a:t>【型号的计量组织管理、计量保证大纲、研制阶段计量控制、</a:t>
            </a:r>
            <a:endParaRPr lang="zh-CN" altLang="en-US" sz="1600" b="1" dirty="0">
              <a:effectLst>
                <a:outerShdw blurRad="38100" dist="38100" dir="2700000">
                  <a:srgbClr val="FFFFFF"/>
                </a:outerShdw>
              </a:effectLst>
            </a:endParaRPr>
          </a:p>
          <a:p>
            <a:pPr marL="1905" lvl="0" indent="-1905">
              <a:buFont typeface="Wingdings" panose="05000000000000000000" pitchFamily="2" charset="2"/>
              <a:buNone/>
            </a:pPr>
            <a:r>
              <a:rPr lang="zh-CN" altLang="en-US" sz="1600" b="1" dirty="0">
                <a:effectLst>
                  <a:outerShdw blurRad="38100" dist="38100" dir="2700000">
                    <a:srgbClr val="FFFFFF"/>
                  </a:outerShdw>
                </a:effectLst>
              </a:rPr>
              <a:t>                       试验阶 段计量控制、生产阶段计量控制、产品检测和校准管理、</a:t>
            </a:r>
            <a:endParaRPr lang="zh-CN" altLang="en-US" sz="1600" b="1" dirty="0">
              <a:effectLst>
                <a:outerShdw blurRad="38100" dist="38100" dir="2700000">
                  <a:srgbClr val="FFFFFF"/>
                </a:outerShdw>
              </a:effectLst>
            </a:endParaRPr>
          </a:p>
          <a:p>
            <a:pPr marL="1905" lvl="0" indent="-1905">
              <a:buFont typeface="Wingdings" panose="05000000000000000000" pitchFamily="2" charset="2"/>
              <a:buNone/>
            </a:pPr>
            <a:r>
              <a:rPr lang="zh-CN" altLang="en-US" sz="1600" b="1" dirty="0">
                <a:effectLst>
                  <a:outerShdw blurRad="38100" dist="38100" dir="2700000">
                    <a:srgbClr val="FFFFFF"/>
                  </a:outerShdw>
                </a:effectLst>
              </a:rPr>
              <a:t>                       校准和测试软件控制】7-31</a:t>
            </a:r>
            <a:endParaRPr lang="zh-CN" altLang="en-US" sz="1600" b="1" dirty="0">
              <a:effectLst>
                <a:outerShdw blurRad="38100" dist="38100" dir="2700000">
                  <a:srgbClr val="FFFFFF"/>
                </a:outerShdw>
              </a:effectLst>
            </a:endParaRPr>
          </a:p>
          <a:p>
            <a:pPr marL="1905" lvl="0" indent="-1905">
              <a:buFont typeface="Wingdings" panose="05000000000000000000" pitchFamily="2" charset="2"/>
              <a:buNone/>
            </a:pPr>
            <a:r>
              <a:rPr lang="zh-CN" altLang="en-US" sz="1600" b="1" dirty="0">
                <a:solidFill>
                  <a:srgbClr val="FF3300"/>
                </a:solidFill>
                <a:effectLst>
                  <a:outerShdw blurRad="38100" dist="38100" dir="2700000">
                    <a:srgbClr val="000000"/>
                  </a:outerShdw>
                </a:effectLst>
              </a:rPr>
              <a:t>计量技术文件控制</a:t>
            </a:r>
            <a:r>
              <a:rPr lang="zh-CN" altLang="en-US" sz="1600" b="1" dirty="0">
                <a:effectLst>
                  <a:outerShdw blurRad="38100" dist="38100" dir="2700000">
                    <a:srgbClr val="FFFFFF"/>
                  </a:outerShdw>
                </a:effectLst>
              </a:rPr>
              <a:t>【一般要求、通用计量技术规范、自编计量技术规范】3-14</a:t>
            </a:r>
            <a:endParaRPr lang="zh-CN" altLang="en-US" sz="1600" b="1" dirty="0">
              <a:effectLst>
                <a:outerShdw blurRad="38100" dist="38100" dir="2700000">
                  <a:srgbClr val="FFFFFF"/>
                </a:outerShdw>
              </a:effectLst>
            </a:endParaRPr>
          </a:p>
          <a:p>
            <a:pPr marL="1905" lvl="0" indent="-1905">
              <a:buFont typeface="Wingdings" panose="05000000000000000000" pitchFamily="2" charset="2"/>
              <a:buNone/>
            </a:pPr>
            <a:r>
              <a:rPr lang="zh-CN" altLang="en-US" sz="1600" b="1" dirty="0">
                <a:solidFill>
                  <a:srgbClr val="FF3300"/>
                </a:solidFill>
                <a:effectLst>
                  <a:outerShdw blurRad="38100" dist="38100" dir="2700000">
                    <a:srgbClr val="000000"/>
                  </a:outerShdw>
                </a:effectLst>
              </a:rPr>
              <a:t>计量技术记录控制</a:t>
            </a:r>
            <a:r>
              <a:rPr lang="zh-CN" altLang="en-US" sz="1600" b="1" dirty="0">
                <a:effectLst>
                  <a:outerShdw blurRad="38100" dist="38100" dir="2700000">
                    <a:srgbClr val="FFFFFF"/>
                  </a:outerShdw>
                </a:effectLst>
              </a:rPr>
              <a:t>1-10</a:t>
            </a:r>
            <a:endParaRPr lang="zh-CN" altLang="en-US" sz="1600" b="1" dirty="0">
              <a:effectLst>
                <a:outerShdw blurRad="38100" dist="38100" dir="2700000">
                  <a:srgbClr val="FFFFFF"/>
                </a:outerShdw>
              </a:effectLst>
            </a:endParaRPr>
          </a:p>
          <a:p>
            <a:pPr marL="1905" lvl="0" indent="-1905">
              <a:buFont typeface="Wingdings" panose="05000000000000000000" pitchFamily="2" charset="2"/>
              <a:buNone/>
            </a:pPr>
            <a:r>
              <a:rPr lang="zh-CN" altLang="en-US" sz="1600" b="1" dirty="0">
                <a:solidFill>
                  <a:srgbClr val="FF3300"/>
                </a:solidFill>
                <a:effectLst>
                  <a:outerShdw blurRad="38100" dist="38100" dir="2700000">
                    <a:srgbClr val="000000"/>
                  </a:outerShdw>
                </a:effectLst>
              </a:rPr>
              <a:t>计量确认与标识</a:t>
            </a:r>
            <a:r>
              <a:rPr lang="zh-CN" altLang="en-US" sz="1600" b="1" dirty="0">
                <a:effectLst>
                  <a:outerShdw blurRad="38100" dist="38100" dir="2700000">
                    <a:srgbClr val="FFFFFF"/>
                  </a:outerShdw>
                </a:effectLst>
              </a:rPr>
              <a:t>【计量确认、标识管理】2-7</a:t>
            </a:r>
            <a:endParaRPr lang="zh-CN" altLang="en-US" sz="1600" b="1" dirty="0">
              <a:effectLst>
                <a:outerShdw blurRad="38100" dist="38100" dir="2700000">
                  <a:srgbClr val="FFFFFF"/>
                </a:outerShdw>
              </a:effectLst>
            </a:endParaRPr>
          </a:p>
          <a:p>
            <a:pPr marL="1905" lvl="0" indent="-1905">
              <a:buFont typeface="Wingdings" panose="05000000000000000000" pitchFamily="2" charset="2"/>
              <a:buNone/>
            </a:pPr>
            <a:r>
              <a:rPr lang="zh-CN" altLang="en-US" sz="1600" b="1" dirty="0">
                <a:solidFill>
                  <a:srgbClr val="FF3300"/>
                </a:solidFill>
                <a:effectLst>
                  <a:outerShdw blurRad="38100" dist="38100" dir="2700000">
                    <a:srgbClr val="000000"/>
                  </a:outerShdw>
                </a:effectLst>
              </a:rPr>
              <a:t>计量工作有效性</a:t>
            </a:r>
            <a:r>
              <a:rPr lang="zh-CN" altLang="en-US" sz="1600" b="1" dirty="0">
                <a:effectLst>
                  <a:outerShdw blurRad="38100" dist="38100" dir="2700000">
                    <a:srgbClr val="FFFFFF"/>
                  </a:outerShdw>
                </a:effectLst>
              </a:rPr>
              <a:t>【计量工作符合性、证书/报告的规范性】2-13</a:t>
            </a:r>
            <a:endParaRPr lang="zh-CN" altLang="en-US" sz="1600" b="1" dirty="0">
              <a:effectLst>
                <a:outerShdw blurRad="38100" dist="38100" dir="2700000">
                  <a:srgbClr val="FFFFFF"/>
                </a:outerShdw>
              </a:effectLst>
            </a:endParaRPr>
          </a:p>
        </p:txBody>
      </p:sp>
      <p:sp>
        <p:nvSpPr>
          <p:cNvPr id="45060" name="下弧形箭头 3">
            <a:hlinkClick r:id="rId1" action="ppaction://hlinksldjump"/>
          </p:cNvPr>
          <p:cNvSpPr/>
          <p:nvPr/>
        </p:nvSpPr>
        <p:spPr>
          <a:xfrm>
            <a:off x="8072438" y="500063"/>
            <a:ext cx="500062" cy="285750"/>
          </a:xfrm>
          <a:prstGeom prst="curvedUpArrow">
            <a:avLst>
              <a:gd name="adj1" fmla="val 24991"/>
              <a:gd name="adj2" fmla="val 49995"/>
              <a:gd name="adj3" fmla="val 25000"/>
            </a:avLst>
          </a:prstGeom>
          <a:solidFill>
            <a:schemeClr val="accent1"/>
          </a:solidFill>
          <a:ln w="12700" cap="sq" cmpd="sng">
            <a:solidFill>
              <a:schemeClr val="tx1"/>
            </a:solidFill>
            <a:prstDash val="solid"/>
            <a:bevel/>
            <a:headEnd type="none" w="med" len="med"/>
            <a:tailEnd type="none" w="med" len="med"/>
          </a:ln>
        </p:spPr>
        <p:txBody>
          <a:bodyPr wrap="none" anchor="t"/>
          <a:p>
            <a:pPr lvl="0" eaLnBrk="0" hangingPunct="0"/>
            <a:endParaRPr lang="zh-CN" altLang="en-US" sz="2400" dirty="0">
              <a:latin typeface="Times New Roman" panose="02020603050405020304" pitchFamily="2" charset="0"/>
              <a:ea typeface="宋体" panose="02010600030101010101" pitchFamily="2" charset="-122"/>
            </a:endParaRPr>
          </a:p>
        </p:txBody>
      </p:sp>
    </p:spTree>
  </p:cSld>
  <p:clrMapOvr>
    <a:masterClrMapping/>
  </p:clrMapOvr>
  <p:transition>
    <p:wipe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标题 46081"/>
          <p:cNvSpPr>
            <a:spLocks noGrp="1"/>
          </p:cNvSpPr>
          <p:nvPr>
            <p:ph type="title"/>
          </p:nvPr>
        </p:nvSpPr>
        <p:spPr/>
        <p:txBody>
          <a:bodyPr anchor="ctr"/>
          <a:p>
            <a:r>
              <a:rPr lang="zh-CN" altLang="en-US" sz="3600" dirty="0">
                <a:effectLst>
                  <a:outerShdw blurRad="38100" dist="38100" dir="2700000">
                    <a:srgbClr val="FFFFFF"/>
                  </a:outerShdw>
                </a:effectLst>
              </a:rPr>
              <a:t>    法律和法规</a:t>
            </a:r>
            <a:endParaRPr lang="zh-CN" altLang="en-US" sz="3600" dirty="0">
              <a:effectLst>
                <a:outerShdw blurRad="38100" dist="38100" dir="2700000">
                  <a:srgbClr val="FFFFFF"/>
                </a:outerShdw>
              </a:effectLst>
            </a:endParaRPr>
          </a:p>
        </p:txBody>
      </p:sp>
      <p:sp>
        <p:nvSpPr>
          <p:cNvPr id="46083" name="文本占位符 46082"/>
          <p:cNvSpPr>
            <a:spLocks noGrp="1"/>
          </p:cNvSpPr>
          <p:nvPr>
            <p:ph type="body" idx="1"/>
          </p:nvPr>
        </p:nvSpPr>
        <p:spPr/>
        <p:txBody>
          <a:bodyPr/>
          <a:p>
            <a:pPr marL="1905" indent="-344805">
              <a:lnSpc>
                <a:spcPct val="90000"/>
              </a:lnSpc>
              <a:buNone/>
            </a:pPr>
            <a:r>
              <a:rPr lang="zh-CN" altLang="en-US" dirty="0"/>
              <a:t>三级计量技术机构行政许可</a:t>
            </a:r>
            <a:endParaRPr lang="zh-CN" altLang="en-US" dirty="0"/>
          </a:p>
          <a:p>
            <a:pPr marL="1905" indent="-1905">
              <a:lnSpc>
                <a:spcPct val="90000"/>
              </a:lnSpc>
            </a:pPr>
            <a:r>
              <a:rPr lang="zh-CN" altLang="en-US" sz="2000" dirty="0"/>
              <a:t>国防军工计量技术机构设置行政许可及监督检查通用要求；</a:t>
            </a:r>
            <a:endParaRPr lang="zh-CN" altLang="en-US" sz="2000" dirty="0"/>
          </a:p>
          <a:p>
            <a:pPr marL="1905" indent="-1905">
              <a:lnSpc>
                <a:spcPct val="90000"/>
              </a:lnSpc>
            </a:pPr>
            <a:r>
              <a:rPr lang="zh-CN" altLang="en-US" sz="2000" dirty="0"/>
              <a:t>安徽省国防计量管理机构将三级计量技术机构行政许可工作与企业最高计量标准考核工作同时进行；</a:t>
            </a:r>
            <a:endParaRPr lang="zh-CN" altLang="en-US" sz="2000" dirty="0"/>
          </a:p>
          <a:p>
            <a:pPr marL="1905" indent="-1905">
              <a:lnSpc>
                <a:spcPct val="90000"/>
              </a:lnSpc>
            </a:pPr>
            <a:r>
              <a:rPr lang="zh-CN" altLang="en-US" sz="2000" dirty="0"/>
              <a:t>安徽省三级国防计量技术机构设置行政许可审查标准</a:t>
            </a:r>
            <a:endParaRPr lang="zh-CN" altLang="en-US" sz="2000" dirty="0"/>
          </a:p>
          <a:p>
            <a:pPr marL="1905" indent="-344805">
              <a:lnSpc>
                <a:spcPct val="90000"/>
              </a:lnSpc>
              <a:buNone/>
            </a:pPr>
            <a:r>
              <a:rPr lang="zh-CN" altLang="en-US" sz="2000" dirty="0"/>
              <a:t>     三个方面17条53项57个评分点，其中：</a:t>
            </a:r>
            <a:endParaRPr lang="zh-CN" altLang="en-US" sz="2000" dirty="0"/>
          </a:p>
          <a:p>
            <a:pPr marL="1905" indent="-344805">
              <a:lnSpc>
                <a:spcPct val="90000"/>
              </a:lnSpc>
              <a:buNone/>
            </a:pPr>
            <a:r>
              <a:rPr lang="zh-CN" altLang="en-US" sz="2000" dirty="0"/>
              <a:t>     1组织管理：        9条21项25个评分点</a:t>
            </a:r>
            <a:endParaRPr lang="zh-CN" altLang="en-US" sz="2000" dirty="0"/>
          </a:p>
          <a:p>
            <a:pPr marL="1905" indent="-344805">
              <a:lnSpc>
                <a:spcPct val="90000"/>
              </a:lnSpc>
              <a:buNone/>
            </a:pPr>
            <a:r>
              <a:rPr lang="zh-CN" altLang="en-US" sz="2000" dirty="0"/>
              <a:t>     2计量检定能力： 6条17项17个评分点</a:t>
            </a:r>
            <a:endParaRPr lang="zh-CN" altLang="en-US" sz="2000" dirty="0"/>
          </a:p>
          <a:p>
            <a:pPr marL="1905" indent="-344805">
              <a:lnSpc>
                <a:spcPct val="90000"/>
              </a:lnSpc>
              <a:buNone/>
            </a:pPr>
            <a:r>
              <a:rPr lang="zh-CN" altLang="en-US" sz="2000" dirty="0"/>
              <a:t>     3计量保障能力：12条15项15个评分点</a:t>
            </a:r>
            <a:endParaRPr lang="zh-CN" altLang="en-US" sz="2000" dirty="0"/>
          </a:p>
          <a:p>
            <a:pPr marL="1905" indent="-344805">
              <a:lnSpc>
                <a:spcPct val="90000"/>
              </a:lnSpc>
              <a:buNone/>
            </a:pPr>
            <a:endParaRPr lang="zh-CN" altLang="en-US" sz="2000" dirty="0"/>
          </a:p>
          <a:p>
            <a:pPr marL="1905" indent="-1905">
              <a:lnSpc>
                <a:spcPct val="90000"/>
              </a:lnSpc>
            </a:pPr>
            <a:endParaRPr lang="zh-CN" altLang="en-US" sz="2000" dirty="0"/>
          </a:p>
        </p:txBody>
      </p:sp>
    </p:spTree>
  </p:cSld>
  <p:clrMapOvr>
    <a:masterClrMapping/>
  </p:clrMapOvr>
  <p:transition>
    <p:wipe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2"/>
          <p:cNvSpPr>
            <a:spLocks noGrp="1"/>
          </p:cNvSpPr>
          <p:nvPr>
            <p:ph type="title"/>
          </p:nvPr>
        </p:nvSpPr>
        <p:spPr>
          <a:xfrm>
            <a:off x="1257300" y="469900"/>
            <a:ext cx="6488113" cy="623888"/>
          </a:xfrm>
        </p:spPr>
        <p:txBody>
          <a:bodyPr vert="horz" wrap="square" anchor="ctr"/>
          <a:p>
            <a:pPr lvl="0" eaLnBrk="1" hangingPunct="1">
              <a:lnSpc>
                <a:spcPct val="120000"/>
              </a:lnSpc>
            </a:pPr>
            <a:r>
              <a:rPr lang="zh-CN" altLang="en-US" sz="2400" dirty="0"/>
              <a:t> 第一节 计量概述</a:t>
            </a:r>
            <a:endParaRPr lang="zh-CN" altLang="en-US" sz="2400" dirty="0"/>
          </a:p>
        </p:txBody>
      </p:sp>
      <p:sp>
        <p:nvSpPr>
          <p:cNvPr id="6147" name="Rectangle 3"/>
          <p:cNvSpPr>
            <a:spLocks noGrp="1"/>
          </p:cNvSpPr>
          <p:nvPr>
            <p:ph type="body"/>
          </p:nvPr>
        </p:nvSpPr>
        <p:spPr>
          <a:xfrm>
            <a:off x="323850" y="1268413"/>
            <a:ext cx="7991475" cy="4897437"/>
          </a:xfrm>
        </p:spPr>
        <p:txBody>
          <a:bodyPr vert="horz" wrap="square" anchor="t"/>
          <a:p>
            <a:pPr lvl="0" eaLnBrk="1" hangingPunct="1">
              <a:lnSpc>
                <a:spcPct val="120000"/>
              </a:lnSpc>
              <a:buNone/>
            </a:pPr>
            <a:r>
              <a:rPr lang="zh-CN" altLang="en-US" sz="2000" dirty="0"/>
              <a:t>   </a:t>
            </a:r>
            <a:r>
              <a:rPr lang="zh-CN" altLang="en-US" sz="2000" dirty="0">
                <a:solidFill>
                  <a:schemeClr val="hlink"/>
                </a:solidFill>
              </a:rPr>
              <a:t>计量：实现单位统一和量值准确可靠的活动。</a:t>
            </a:r>
            <a:endParaRPr lang="zh-CN" altLang="en-US" sz="2000" dirty="0">
              <a:solidFill>
                <a:schemeClr val="hlink"/>
              </a:solidFill>
            </a:endParaRPr>
          </a:p>
          <a:p>
            <a:pPr lvl="0" eaLnBrk="1" hangingPunct="1">
              <a:lnSpc>
                <a:spcPct val="120000"/>
              </a:lnSpc>
              <a:buNone/>
            </a:pPr>
            <a:r>
              <a:rPr lang="zh-CN" altLang="en-US" sz="2000" dirty="0"/>
              <a:t>            过去在我国称为“度量衡”，其原始含义是关于长度、容积和质量的测量，主要器具是尺、斗、秤。</a:t>
            </a:r>
            <a:endParaRPr lang="zh-CN" altLang="en-US" sz="2000" dirty="0"/>
          </a:p>
          <a:p>
            <a:pPr lvl="0" eaLnBrk="1" hangingPunct="1">
              <a:lnSpc>
                <a:spcPct val="120000"/>
              </a:lnSpc>
              <a:buNone/>
            </a:pPr>
            <a:r>
              <a:rPr lang="zh-CN" altLang="en-US" sz="2000" dirty="0"/>
              <a:t>            我国从50年代开始，逐渐以“计量”取代了“度量衡”。</a:t>
            </a:r>
            <a:endParaRPr lang="zh-CN" altLang="en-US" sz="2000" dirty="0"/>
          </a:p>
          <a:p>
            <a:pPr lvl="0" eaLnBrk="1" hangingPunct="1">
              <a:lnSpc>
                <a:spcPct val="120000"/>
              </a:lnSpc>
              <a:buNone/>
            </a:pPr>
            <a:r>
              <a:rPr lang="zh-CN" altLang="en-US" sz="2000" dirty="0"/>
              <a:t>            十一届三中全会后，逐步建立健全了计量法律体系、计量管理体系、计量保证体系。到目前为止，建立了长度、热工、力学、电磁、时间频率、无线电、电离辐射、光学、声学和化学等十大专业各类国家计量基准、标准，形成了不同专业、不同量限、不同准确度等级的计量标准网络。</a:t>
            </a:r>
            <a:endParaRPr lang="zh-CN" altLang="en-US" sz="2000" dirty="0"/>
          </a:p>
          <a:p>
            <a:pPr marL="1905" lvl="0" indent="-1905" eaLnBrk="1" hangingPunct="1">
              <a:lnSpc>
                <a:spcPct val="120000"/>
              </a:lnSpc>
            </a:pPr>
            <a:r>
              <a:rPr lang="zh-CN" altLang="en-US" sz="2000" dirty="0">
                <a:solidFill>
                  <a:schemeClr val="hlink"/>
                </a:solidFill>
              </a:rPr>
              <a:t>     </a:t>
            </a:r>
            <a:r>
              <a:rPr lang="zh-CN" altLang="en-US" sz="2000" dirty="0">
                <a:solidFill>
                  <a:schemeClr val="hlink"/>
                </a:solidFill>
                <a:sym typeface="+mn-ea"/>
              </a:rPr>
              <a:t>计量工作</a:t>
            </a:r>
            <a:endParaRPr lang="zh-CN" altLang="en-US" sz="2000" dirty="0"/>
          </a:p>
          <a:p>
            <a:pPr marL="1905" lvl="0" indent="-344805" eaLnBrk="1" hangingPunct="1">
              <a:lnSpc>
                <a:spcPct val="120000"/>
              </a:lnSpc>
              <a:buNone/>
            </a:pPr>
            <a:r>
              <a:rPr lang="zh-CN" altLang="en-US" sz="2000" dirty="0">
                <a:sym typeface="+mn-ea"/>
              </a:rPr>
              <a:t>        旨在实现计量单位统一、量值准确可靠而开展的一切活动。</a:t>
            </a:r>
            <a:endParaRPr lang="zh-CN" altLang="en-US" sz="2000" dirty="0">
              <a:solidFill>
                <a:schemeClr val="hlink"/>
              </a:solidFill>
            </a:endParaRPr>
          </a:p>
        </p:txBody>
      </p:sp>
    </p:spTree>
  </p:cSld>
  <p:clrMapOvr>
    <a:masterClrMapping/>
  </p:clrMapOvr>
  <p:transition>
    <p:wipe di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Rectangle 2"/>
          <p:cNvSpPr>
            <a:spLocks noGrp="1"/>
          </p:cNvSpPr>
          <p:nvPr>
            <p:ph type="title"/>
          </p:nvPr>
        </p:nvSpPr>
        <p:spPr>
          <a:xfrm>
            <a:off x="250825" y="58738"/>
            <a:ext cx="8642350" cy="849312"/>
          </a:xfrm>
        </p:spPr>
        <p:txBody>
          <a:bodyPr wrap="square" anchor="ctr"/>
          <a:p>
            <a:pPr lvl="0" eaLnBrk="1" hangingPunct="1"/>
            <a:r>
              <a:rPr lang="zh-CN" altLang="en-US" dirty="0">
                <a:solidFill>
                  <a:srgbClr val="FF3300"/>
                </a:solidFill>
                <a:ea typeface="隶书" panose="02010509060101010101" pitchFamily="1" charset="-122"/>
              </a:rPr>
              <a:t>技术法规体系 </a:t>
            </a:r>
            <a:endParaRPr lang="en-US" altLang="x-none" dirty="0">
              <a:solidFill>
                <a:srgbClr val="FF3300"/>
              </a:solidFill>
              <a:ea typeface="隶书" panose="02010509060101010101" pitchFamily="1" charset="-122"/>
            </a:endParaRPr>
          </a:p>
        </p:txBody>
      </p:sp>
      <p:grpSp>
        <p:nvGrpSpPr>
          <p:cNvPr id="47107" name="组合 24578"/>
          <p:cNvGrpSpPr/>
          <p:nvPr/>
        </p:nvGrpSpPr>
        <p:grpSpPr>
          <a:xfrm>
            <a:off x="1847850" y="1566863"/>
            <a:ext cx="6053138" cy="835025"/>
            <a:chOff x="0" y="0"/>
            <a:chExt cx="3813" cy="526"/>
          </a:xfrm>
        </p:grpSpPr>
        <p:pic>
          <p:nvPicPr>
            <p:cNvPr id="47108" name="AutoShape 20"/>
            <p:cNvPicPr/>
            <p:nvPr/>
          </p:nvPicPr>
          <p:blipFill>
            <a:blip r:embed="rId1"/>
            <a:stretch>
              <a:fillRect/>
            </a:stretch>
          </p:blipFill>
          <p:spPr>
            <a:xfrm>
              <a:off x="0" y="0"/>
              <a:ext cx="3813" cy="526"/>
            </a:xfrm>
            <a:prstGeom prst="rect">
              <a:avLst/>
            </a:prstGeom>
            <a:noFill/>
            <a:ln w="9525">
              <a:noFill/>
            </a:ln>
          </p:spPr>
        </p:pic>
        <p:sp>
          <p:nvSpPr>
            <p:cNvPr id="47109" name="文本框 24580"/>
            <p:cNvSpPr txBox="1"/>
            <p:nvPr/>
          </p:nvSpPr>
          <p:spPr>
            <a:xfrm>
              <a:off x="102" y="87"/>
              <a:ext cx="3608" cy="320"/>
            </a:xfrm>
            <a:prstGeom prst="rect">
              <a:avLst/>
            </a:prstGeom>
            <a:noFill/>
            <a:ln w="9525">
              <a:noFill/>
            </a:ln>
          </p:spPr>
          <p:txBody>
            <a:bodyPr wrap="none" anchor="ctr"/>
            <a:p>
              <a:pPr lvl="0" eaLnBrk="0" hangingPunct="0"/>
              <a:endParaRPr lang="zh-CN" altLang="en-US" sz="2400" dirty="0">
                <a:latin typeface="Times New Roman" panose="02020603050405020304" pitchFamily="2" charset="0"/>
                <a:ea typeface="宋体" panose="02010600030101010101" pitchFamily="2" charset="-122"/>
              </a:endParaRPr>
            </a:p>
          </p:txBody>
        </p:sp>
      </p:grpSp>
      <p:pic>
        <p:nvPicPr>
          <p:cNvPr id="47110" name="Rectangle 21"/>
          <p:cNvPicPr/>
          <p:nvPr/>
        </p:nvPicPr>
        <p:blipFill>
          <a:blip r:embed="rId2"/>
          <a:stretch>
            <a:fillRect/>
          </a:stretch>
        </p:blipFill>
        <p:spPr>
          <a:xfrm>
            <a:off x="1920875" y="1547813"/>
            <a:ext cx="6053138" cy="798512"/>
          </a:xfrm>
          <a:prstGeom prst="rect">
            <a:avLst/>
          </a:prstGeom>
          <a:noFill/>
          <a:ln w="9525">
            <a:noFill/>
          </a:ln>
        </p:spPr>
      </p:pic>
      <p:grpSp>
        <p:nvGrpSpPr>
          <p:cNvPr id="47111" name="组合 24582"/>
          <p:cNvGrpSpPr/>
          <p:nvPr/>
        </p:nvGrpSpPr>
        <p:grpSpPr>
          <a:xfrm>
            <a:off x="2073275" y="5297488"/>
            <a:ext cx="5980113" cy="1268412"/>
            <a:chOff x="0" y="0"/>
            <a:chExt cx="3767" cy="799"/>
          </a:xfrm>
        </p:grpSpPr>
        <p:pic>
          <p:nvPicPr>
            <p:cNvPr id="47112" name="AutoShape 22"/>
            <p:cNvPicPr/>
            <p:nvPr/>
          </p:nvPicPr>
          <p:blipFill>
            <a:blip r:embed="rId3"/>
            <a:stretch>
              <a:fillRect/>
            </a:stretch>
          </p:blipFill>
          <p:spPr>
            <a:xfrm>
              <a:off x="0" y="0"/>
              <a:ext cx="3767" cy="799"/>
            </a:xfrm>
            <a:prstGeom prst="rect">
              <a:avLst/>
            </a:prstGeom>
            <a:noFill/>
            <a:ln w="9525">
              <a:noFill/>
            </a:ln>
          </p:spPr>
        </p:pic>
        <p:sp>
          <p:nvSpPr>
            <p:cNvPr id="47113" name="文本框 24584"/>
            <p:cNvSpPr txBox="1"/>
            <p:nvPr/>
          </p:nvSpPr>
          <p:spPr>
            <a:xfrm>
              <a:off x="143" y="128"/>
              <a:ext cx="3482" cy="510"/>
            </a:xfrm>
            <a:prstGeom prst="rect">
              <a:avLst/>
            </a:prstGeom>
            <a:noFill/>
            <a:ln w="9525">
              <a:noFill/>
            </a:ln>
          </p:spPr>
          <p:txBody>
            <a:bodyPr wrap="none" anchor="ctr"/>
            <a:p>
              <a:pPr lvl="0" algn="ctr" eaLnBrk="0" hangingPunct="0"/>
              <a:endParaRPr lang="zh-CN" altLang="en-US" sz="2400" dirty="0">
                <a:latin typeface="Times New Roman" panose="02020603050405020304" pitchFamily="2" charset="0"/>
                <a:ea typeface="宋体" panose="02010600030101010101" pitchFamily="2" charset="-122"/>
              </a:endParaRPr>
            </a:p>
          </p:txBody>
        </p:sp>
      </p:grpSp>
      <p:grpSp>
        <p:nvGrpSpPr>
          <p:cNvPr id="47114" name="组合 24585"/>
          <p:cNvGrpSpPr/>
          <p:nvPr/>
        </p:nvGrpSpPr>
        <p:grpSpPr>
          <a:xfrm>
            <a:off x="2000250" y="4310063"/>
            <a:ext cx="6053138" cy="804862"/>
            <a:chOff x="0" y="0"/>
            <a:chExt cx="3813" cy="507"/>
          </a:xfrm>
        </p:grpSpPr>
        <p:pic>
          <p:nvPicPr>
            <p:cNvPr id="47115" name="AutoShape 24"/>
            <p:cNvPicPr/>
            <p:nvPr/>
          </p:nvPicPr>
          <p:blipFill>
            <a:blip r:embed="rId4"/>
            <a:stretch>
              <a:fillRect/>
            </a:stretch>
          </p:blipFill>
          <p:spPr>
            <a:xfrm>
              <a:off x="0" y="0"/>
              <a:ext cx="3813" cy="507"/>
            </a:xfrm>
            <a:prstGeom prst="rect">
              <a:avLst/>
            </a:prstGeom>
            <a:noFill/>
            <a:ln w="9525">
              <a:noFill/>
            </a:ln>
          </p:spPr>
        </p:pic>
        <p:sp>
          <p:nvSpPr>
            <p:cNvPr id="47116" name="文本框 24587"/>
            <p:cNvSpPr txBox="1"/>
            <p:nvPr/>
          </p:nvSpPr>
          <p:spPr>
            <a:xfrm>
              <a:off x="99" y="84"/>
              <a:ext cx="3616" cy="306"/>
            </a:xfrm>
            <a:prstGeom prst="rect">
              <a:avLst/>
            </a:prstGeom>
            <a:noFill/>
            <a:ln w="9525">
              <a:noFill/>
            </a:ln>
          </p:spPr>
          <p:txBody>
            <a:bodyPr wrap="none" anchor="ctr"/>
            <a:p>
              <a:pPr lvl="0" eaLnBrk="0" hangingPunct="0"/>
              <a:endParaRPr lang="zh-CN" altLang="en-US" sz="2400" dirty="0">
                <a:latin typeface="Times New Roman" panose="02020603050405020304" pitchFamily="2" charset="0"/>
                <a:ea typeface="宋体" panose="02010600030101010101" pitchFamily="2" charset="-122"/>
              </a:endParaRPr>
            </a:p>
          </p:txBody>
        </p:sp>
      </p:grpSp>
      <p:grpSp>
        <p:nvGrpSpPr>
          <p:cNvPr id="47117" name="组合 24588"/>
          <p:cNvGrpSpPr/>
          <p:nvPr/>
        </p:nvGrpSpPr>
        <p:grpSpPr>
          <a:xfrm>
            <a:off x="2322513" y="5480050"/>
            <a:ext cx="5400675" cy="1000125"/>
            <a:chOff x="0" y="0"/>
            <a:chExt cx="3402" cy="630"/>
          </a:xfrm>
        </p:grpSpPr>
        <p:pic>
          <p:nvPicPr>
            <p:cNvPr id="47118" name="Rectangle 25"/>
            <p:cNvPicPr/>
            <p:nvPr/>
          </p:nvPicPr>
          <p:blipFill>
            <a:blip r:embed="rId5"/>
            <a:stretch>
              <a:fillRect/>
            </a:stretch>
          </p:blipFill>
          <p:spPr>
            <a:xfrm>
              <a:off x="0" y="0"/>
              <a:ext cx="3402" cy="630"/>
            </a:xfrm>
            <a:prstGeom prst="rect">
              <a:avLst/>
            </a:prstGeom>
            <a:noFill/>
            <a:ln w="9525">
              <a:noFill/>
            </a:ln>
          </p:spPr>
        </p:pic>
        <p:sp>
          <p:nvSpPr>
            <p:cNvPr id="47119" name="文本框 24590"/>
            <p:cNvSpPr txBox="1"/>
            <p:nvPr/>
          </p:nvSpPr>
          <p:spPr>
            <a:xfrm>
              <a:off x="73" y="52"/>
              <a:ext cx="3264" cy="523"/>
            </a:xfrm>
            <a:prstGeom prst="rect">
              <a:avLst/>
            </a:prstGeom>
            <a:noFill/>
            <a:ln w="9525">
              <a:noFill/>
            </a:ln>
          </p:spPr>
          <p:txBody>
            <a:bodyPr anchor="t">
              <a:spAutoFit/>
            </a:bodyPr>
            <a:p>
              <a:pPr lvl="0" algn="ctr" eaLnBrk="0" hangingPunct="0"/>
              <a:r>
                <a:rPr lang="zh-CN" altLang="en-US" sz="2400" dirty="0">
                  <a:latin typeface="Times New Roman" panose="02020603050405020304" pitchFamily="2" charset="0"/>
                  <a:ea typeface="宋体" panose="02010600030101010101" pitchFamily="2" charset="-122"/>
                </a:rPr>
                <a:t>检定系统表或计量器具等级图、检定规程和校准规范</a:t>
              </a:r>
              <a:endParaRPr lang="zh-CN" altLang="en-US" sz="2400" dirty="0">
                <a:latin typeface="Times New Roman" panose="02020603050405020304" pitchFamily="2" charset="0"/>
                <a:ea typeface="隶书" panose="02010509060101010101" pitchFamily="1" charset="-122"/>
              </a:endParaRPr>
            </a:p>
          </p:txBody>
        </p:sp>
      </p:grpSp>
      <p:grpSp>
        <p:nvGrpSpPr>
          <p:cNvPr id="47120" name="组合 24591"/>
          <p:cNvGrpSpPr/>
          <p:nvPr/>
        </p:nvGrpSpPr>
        <p:grpSpPr>
          <a:xfrm>
            <a:off x="1127125" y="1554163"/>
            <a:ext cx="939800" cy="841375"/>
            <a:chOff x="0" y="0"/>
            <a:chExt cx="592" cy="530"/>
          </a:xfrm>
        </p:grpSpPr>
        <p:pic>
          <p:nvPicPr>
            <p:cNvPr id="47121" name="Oval 26"/>
            <p:cNvPicPr/>
            <p:nvPr/>
          </p:nvPicPr>
          <p:blipFill>
            <a:blip r:embed="rId6"/>
            <a:stretch>
              <a:fillRect/>
            </a:stretch>
          </p:blipFill>
          <p:spPr>
            <a:xfrm>
              <a:off x="0" y="0"/>
              <a:ext cx="592" cy="530"/>
            </a:xfrm>
            <a:prstGeom prst="rect">
              <a:avLst/>
            </a:prstGeom>
            <a:noFill/>
            <a:ln w="9525">
              <a:noFill/>
            </a:ln>
          </p:spPr>
        </p:pic>
        <p:sp>
          <p:nvSpPr>
            <p:cNvPr id="47122" name="文本框 24593"/>
            <p:cNvSpPr txBox="1"/>
            <p:nvPr/>
          </p:nvSpPr>
          <p:spPr>
            <a:xfrm>
              <a:off x="172" y="95"/>
              <a:ext cx="318" cy="317"/>
            </a:xfrm>
            <a:prstGeom prst="rect">
              <a:avLst/>
            </a:prstGeom>
            <a:noFill/>
            <a:ln w="9525">
              <a:noFill/>
            </a:ln>
          </p:spPr>
          <p:txBody>
            <a:bodyPr wrap="none" lIns="36000" anchor="ctr"/>
            <a:p>
              <a:pPr lvl="0" eaLnBrk="0" hangingPunct="0"/>
              <a:r>
                <a:rPr lang="en-US" altLang="x-none" sz="3200" dirty="0">
                  <a:solidFill>
                    <a:schemeClr val="bg1"/>
                  </a:solidFill>
                  <a:latin typeface="华文中宋" panose="02010600040101010101" pitchFamily="2" charset="-122"/>
                  <a:ea typeface="华文中宋" panose="02010600040101010101" pitchFamily="2" charset="-122"/>
                </a:rPr>
                <a:t>1</a:t>
              </a:r>
              <a:endParaRPr lang="zh-CN" altLang="en-US" sz="3200" dirty="0">
                <a:solidFill>
                  <a:schemeClr val="bg1"/>
                </a:solidFill>
                <a:latin typeface="华文中宋" panose="02010600040101010101" pitchFamily="2" charset="-122"/>
                <a:ea typeface="华文中宋" panose="02010600040101010101" pitchFamily="2" charset="-122"/>
              </a:endParaRPr>
            </a:p>
          </p:txBody>
        </p:sp>
      </p:grpSp>
      <p:grpSp>
        <p:nvGrpSpPr>
          <p:cNvPr id="47123" name="组合 24594"/>
          <p:cNvGrpSpPr/>
          <p:nvPr/>
        </p:nvGrpSpPr>
        <p:grpSpPr>
          <a:xfrm>
            <a:off x="1127125" y="4297363"/>
            <a:ext cx="939800" cy="841375"/>
            <a:chOff x="0" y="0"/>
            <a:chExt cx="592" cy="530"/>
          </a:xfrm>
        </p:grpSpPr>
        <p:pic>
          <p:nvPicPr>
            <p:cNvPr id="47124" name="Oval 27"/>
            <p:cNvPicPr/>
            <p:nvPr/>
          </p:nvPicPr>
          <p:blipFill>
            <a:blip r:embed="rId7"/>
            <a:stretch>
              <a:fillRect/>
            </a:stretch>
          </p:blipFill>
          <p:spPr>
            <a:xfrm>
              <a:off x="0" y="0"/>
              <a:ext cx="592" cy="530"/>
            </a:xfrm>
            <a:prstGeom prst="rect">
              <a:avLst/>
            </a:prstGeom>
            <a:noFill/>
            <a:ln w="9525">
              <a:noFill/>
            </a:ln>
          </p:spPr>
        </p:pic>
        <p:sp>
          <p:nvSpPr>
            <p:cNvPr id="47125" name="文本框 24596"/>
            <p:cNvSpPr txBox="1"/>
            <p:nvPr/>
          </p:nvSpPr>
          <p:spPr>
            <a:xfrm>
              <a:off x="172" y="95"/>
              <a:ext cx="318" cy="317"/>
            </a:xfrm>
            <a:prstGeom prst="rect">
              <a:avLst/>
            </a:prstGeom>
            <a:noFill/>
            <a:ln w="9525">
              <a:noFill/>
            </a:ln>
          </p:spPr>
          <p:txBody>
            <a:bodyPr wrap="none" lIns="36000" anchor="ctr"/>
            <a:p>
              <a:pPr lvl="0" eaLnBrk="0" hangingPunct="0"/>
              <a:r>
                <a:rPr lang="en-US" altLang="x-none" sz="3200" dirty="0">
                  <a:solidFill>
                    <a:schemeClr val="bg1"/>
                  </a:solidFill>
                  <a:latin typeface="华文中宋" panose="02010600040101010101" pitchFamily="2" charset="-122"/>
                  <a:ea typeface="华文中宋" panose="02010600040101010101" pitchFamily="2" charset="-122"/>
                </a:rPr>
                <a:t>2</a:t>
              </a:r>
              <a:endParaRPr lang="zh-CN" altLang="en-US" sz="3200" dirty="0">
                <a:solidFill>
                  <a:schemeClr val="bg1"/>
                </a:solidFill>
                <a:latin typeface="华文中宋" panose="02010600040101010101" pitchFamily="2" charset="-122"/>
                <a:ea typeface="华文中宋" panose="02010600040101010101" pitchFamily="2" charset="-122"/>
              </a:endParaRPr>
            </a:p>
          </p:txBody>
        </p:sp>
      </p:grpSp>
      <p:sp>
        <p:nvSpPr>
          <p:cNvPr id="47126" name="圆角矩形 14"/>
          <p:cNvSpPr/>
          <p:nvPr/>
        </p:nvSpPr>
        <p:spPr>
          <a:xfrm>
            <a:off x="11658600" y="762000"/>
            <a:ext cx="46038" cy="76200"/>
          </a:xfrm>
          <a:prstGeom prst="roundRect">
            <a:avLst>
              <a:gd name="adj" fmla="val 16667"/>
            </a:avLst>
          </a:prstGeom>
          <a:solidFill>
            <a:schemeClr val="hlink">
              <a:alpha val="50000"/>
            </a:schemeClr>
          </a:solidFill>
          <a:ln w="9525">
            <a:noFill/>
          </a:ln>
        </p:spPr>
        <p:txBody>
          <a:bodyPr lIns="0" tIns="0" rIns="0" bIns="0" anchor="ctr">
            <a:spAutoFit/>
          </a:bodyPr>
          <a:p>
            <a:pPr lvl="0" algn="ctr" eaLnBrk="0" hangingPunct="0"/>
            <a:endParaRPr lang="zh-CN" altLang="en-US" sz="2400" dirty="0">
              <a:latin typeface="Times New Roman" panose="02020603050405020304" pitchFamily="2" charset="0"/>
              <a:ea typeface="宋体" panose="02010600030101010101" pitchFamily="2" charset="-122"/>
            </a:endParaRPr>
          </a:p>
        </p:txBody>
      </p:sp>
      <p:sp>
        <p:nvSpPr>
          <p:cNvPr id="47127" name="矩形 15"/>
          <p:cNvSpPr/>
          <p:nvPr/>
        </p:nvSpPr>
        <p:spPr>
          <a:xfrm>
            <a:off x="2057400" y="3200400"/>
            <a:ext cx="5638800" cy="461963"/>
          </a:xfrm>
          <a:prstGeom prst="rect">
            <a:avLst/>
          </a:prstGeom>
          <a:noFill/>
          <a:ln w="9525">
            <a:noFill/>
          </a:ln>
        </p:spPr>
        <p:txBody>
          <a:bodyPr anchor="t">
            <a:spAutoFit/>
          </a:bodyPr>
          <a:p>
            <a:pPr lvl="0" eaLnBrk="0" hangingPunct="0"/>
            <a:r>
              <a:rPr lang="zh-CN" altLang="en-US" sz="2400" dirty="0">
                <a:latin typeface="Times New Roman" panose="02020603050405020304" pitchFamily="2" charset="0"/>
                <a:ea typeface="宋体" panose="02010600030101010101" pitchFamily="2" charset="-122"/>
              </a:rPr>
              <a:t>强制管理计量器具目录基础规范</a:t>
            </a:r>
            <a:endParaRPr lang="en-US" altLang="x-none" sz="2400" dirty="0">
              <a:latin typeface="Times New Roman" panose="02020603050405020304" pitchFamily="2" charset="0"/>
              <a:ea typeface="宋体" panose="02010600030101010101" pitchFamily="2" charset="-122"/>
            </a:endParaRPr>
          </a:p>
        </p:txBody>
      </p:sp>
      <p:sp>
        <p:nvSpPr>
          <p:cNvPr id="47128" name="矩形 16"/>
          <p:cNvSpPr/>
          <p:nvPr/>
        </p:nvSpPr>
        <p:spPr>
          <a:xfrm>
            <a:off x="2197100" y="4445000"/>
            <a:ext cx="4094163" cy="517525"/>
          </a:xfrm>
          <a:prstGeom prst="rect">
            <a:avLst/>
          </a:prstGeom>
          <a:noFill/>
          <a:ln w="9525">
            <a:noFill/>
          </a:ln>
        </p:spPr>
        <p:txBody>
          <a:bodyPr wrap="none" anchor="t">
            <a:spAutoFit/>
          </a:bodyPr>
          <a:p>
            <a:pPr lvl="0" eaLnBrk="0" hangingPunct="0"/>
            <a:r>
              <a:rPr lang="zh-CN" altLang="en-US" sz="2800" dirty="0">
                <a:solidFill>
                  <a:schemeClr val="accent1"/>
                </a:solidFill>
                <a:latin typeface="Times New Roman" panose="02020603050405020304" pitchFamily="2" charset="0"/>
                <a:ea typeface="宋体" panose="02010600030101010101" pitchFamily="2" charset="-122"/>
              </a:rPr>
              <a:t>量传与溯源专用技术法规</a:t>
            </a:r>
            <a:endParaRPr lang="zh-CN" altLang="en-US" sz="2800" dirty="0">
              <a:solidFill>
                <a:schemeClr val="accent1"/>
              </a:solidFill>
              <a:latin typeface="Times New Roman" panose="02020603050405020304" pitchFamily="2" charset="0"/>
              <a:ea typeface="宋体" panose="02010600030101010101" pitchFamily="2" charset="-122"/>
            </a:endParaRPr>
          </a:p>
        </p:txBody>
      </p:sp>
      <p:grpSp>
        <p:nvGrpSpPr>
          <p:cNvPr id="47129" name="组合 24600"/>
          <p:cNvGrpSpPr/>
          <p:nvPr/>
        </p:nvGrpSpPr>
        <p:grpSpPr>
          <a:xfrm>
            <a:off x="1920875" y="2554288"/>
            <a:ext cx="5980113" cy="1268412"/>
            <a:chOff x="0" y="0"/>
            <a:chExt cx="3767" cy="799"/>
          </a:xfrm>
        </p:grpSpPr>
        <p:pic>
          <p:nvPicPr>
            <p:cNvPr id="47130" name="AutoShape 22"/>
            <p:cNvPicPr/>
            <p:nvPr/>
          </p:nvPicPr>
          <p:blipFill>
            <a:blip r:embed="rId8"/>
            <a:stretch>
              <a:fillRect/>
            </a:stretch>
          </p:blipFill>
          <p:spPr>
            <a:xfrm>
              <a:off x="0" y="0"/>
              <a:ext cx="3767" cy="799"/>
            </a:xfrm>
            <a:prstGeom prst="rect">
              <a:avLst/>
            </a:prstGeom>
            <a:noFill/>
            <a:ln w="9525">
              <a:noFill/>
            </a:ln>
          </p:spPr>
        </p:pic>
        <p:sp>
          <p:nvSpPr>
            <p:cNvPr id="47131" name="文本框 24602"/>
            <p:cNvSpPr txBox="1"/>
            <p:nvPr/>
          </p:nvSpPr>
          <p:spPr>
            <a:xfrm>
              <a:off x="143" y="128"/>
              <a:ext cx="3482" cy="510"/>
            </a:xfrm>
            <a:prstGeom prst="rect">
              <a:avLst/>
            </a:prstGeom>
            <a:noFill/>
            <a:ln w="9525">
              <a:noFill/>
            </a:ln>
          </p:spPr>
          <p:txBody>
            <a:bodyPr wrap="none" anchor="ctr"/>
            <a:p>
              <a:pPr lvl="0" algn="ctr" eaLnBrk="0" hangingPunct="0"/>
              <a:endParaRPr lang="zh-CN" altLang="en-US" sz="2400" dirty="0">
                <a:latin typeface="Times New Roman" panose="02020603050405020304" pitchFamily="2" charset="0"/>
                <a:ea typeface="宋体" panose="02010600030101010101" pitchFamily="2" charset="-122"/>
              </a:endParaRPr>
            </a:p>
          </p:txBody>
        </p:sp>
      </p:grpSp>
      <p:sp>
        <p:nvSpPr>
          <p:cNvPr id="47132" name="矩形 18"/>
          <p:cNvSpPr/>
          <p:nvPr/>
        </p:nvSpPr>
        <p:spPr>
          <a:xfrm>
            <a:off x="2133600" y="2819400"/>
            <a:ext cx="5638800" cy="822325"/>
          </a:xfrm>
          <a:prstGeom prst="rect">
            <a:avLst/>
          </a:prstGeom>
          <a:noFill/>
          <a:ln w="9525">
            <a:noFill/>
          </a:ln>
        </p:spPr>
        <p:txBody>
          <a:bodyPr anchor="t">
            <a:spAutoFit/>
          </a:bodyPr>
          <a:p>
            <a:pPr lvl="0" eaLnBrk="0" hangingPunct="0"/>
            <a:r>
              <a:rPr lang="zh-CN" altLang="en-US" sz="2400" dirty="0">
                <a:latin typeface="Times New Roman" panose="02020603050405020304" pitchFamily="2" charset="0"/>
                <a:ea typeface="宋体" panose="02010600030101010101" pitchFamily="2" charset="-122"/>
              </a:rPr>
              <a:t>强制管理计量器具目录、名词术语等基础规范</a:t>
            </a:r>
            <a:endParaRPr lang="en-US" altLang="x-none" sz="2400" dirty="0">
              <a:latin typeface="Times New Roman" panose="02020603050405020304" pitchFamily="2" charset="0"/>
              <a:ea typeface="宋体" panose="02010600030101010101" pitchFamily="2" charset="-122"/>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47107"/>
                                        </p:tgtEl>
                                        <p:attrNameLst>
                                          <p:attrName>style.visibility</p:attrName>
                                        </p:attrNameLst>
                                      </p:cBhvr>
                                      <p:to>
                                        <p:strVal val="visible"/>
                                      </p:to>
                                    </p:set>
                                    <p:animEffect transition="in" filter="blinds(horizontal)">
                                      <p:cBhvr>
                                        <p:cTn id="7" dur="500"/>
                                        <p:tgtEl>
                                          <p:spTgt spid="47107"/>
                                        </p:tgtEl>
                                      </p:cBhvr>
                                    </p:animEffect>
                                  </p:childTnLst>
                                </p:cTn>
                              </p:par>
                              <p:par>
                                <p:cTn id="8" presetID="3" presetClass="entr" presetSubtype="10" fill="hold" nodeType="withEffect">
                                  <p:stCondLst>
                                    <p:cond delay="0"/>
                                  </p:stCondLst>
                                  <p:childTnLst>
                                    <p:set>
                                      <p:cBhvr>
                                        <p:cTn id="9" dur="1" fill="hold">
                                          <p:stCondLst>
                                            <p:cond delay="0"/>
                                          </p:stCondLst>
                                        </p:cTn>
                                        <p:tgtEl>
                                          <p:spTgt spid="47110"/>
                                        </p:tgtEl>
                                        <p:attrNameLst>
                                          <p:attrName>style.visibility</p:attrName>
                                        </p:attrNameLst>
                                      </p:cBhvr>
                                      <p:to>
                                        <p:strVal val="visible"/>
                                      </p:to>
                                    </p:set>
                                    <p:animEffect transition="in" filter="blinds(horizontal)">
                                      <p:cBhvr>
                                        <p:cTn id="10" dur="500"/>
                                        <p:tgtEl>
                                          <p:spTgt spid="47110"/>
                                        </p:tgtEl>
                                      </p:cBhvr>
                                    </p:animEffect>
                                  </p:childTnLst>
                                </p:cTn>
                              </p:par>
                              <p:par>
                                <p:cTn id="11" presetID="3" presetClass="entr" presetSubtype="10" fill="hold" nodeType="withEffect">
                                  <p:stCondLst>
                                    <p:cond delay="0"/>
                                  </p:stCondLst>
                                  <p:childTnLst>
                                    <p:set>
                                      <p:cBhvr>
                                        <p:cTn id="12" dur="1" fill="hold">
                                          <p:stCondLst>
                                            <p:cond delay="0"/>
                                          </p:stCondLst>
                                        </p:cTn>
                                        <p:tgtEl>
                                          <p:spTgt spid="47111"/>
                                        </p:tgtEl>
                                        <p:attrNameLst>
                                          <p:attrName>style.visibility</p:attrName>
                                        </p:attrNameLst>
                                      </p:cBhvr>
                                      <p:to>
                                        <p:strVal val="visible"/>
                                      </p:to>
                                    </p:set>
                                    <p:animEffect transition="in" filter="blinds(horizontal)">
                                      <p:cBhvr>
                                        <p:cTn id="13" dur="500"/>
                                        <p:tgtEl>
                                          <p:spTgt spid="47111"/>
                                        </p:tgtEl>
                                      </p:cBhvr>
                                    </p:animEffect>
                                  </p:childTnLst>
                                </p:cTn>
                              </p:par>
                              <p:par>
                                <p:cTn id="14" presetID="3" presetClass="entr" presetSubtype="10" fill="hold" nodeType="withEffect">
                                  <p:stCondLst>
                                    <p:cond delay="0"/>
                                  </p:stCondLst>
                                  <p:childTnLst>
                                    <p:set>
                                      <p:cBhvr>
                                        <p:cTn id="15" dur="1" fill="hold">
                                          <p:stCondLst>
                                            <p:cond delay="0"/>
                                          </p:stCondLst>
                                        </p:cTn>
                                        <p:tgtEl>
                                          <p:spTgt spid="47114"/>
                                        </p:tgtEl>
                                        <p:attrNameLst>
                                          <p:attrName>style.visibility</p:attrName>
                                        </p:attrNameLst>
                                      </p:cBhvr>
                                      <p:to>
                                        <p:strVal val="visible"/>
                                      </p:to>
                                    </p:set>
                                    <p:animEffect transition="in" filter="blinds(horizontal)">
                                      <p:cBhvr>
                                        <p:cTn id="16" dur="500"/>
                                        <p:tgtEl>
                                          <p:spTgt spid="47114"/>
                                        </p:tgtEl>
                                      </p:cBhvr>
                                    </p:animEffect>
                                  </p:childTnLst>
                                </p:cTn>
                              </p:par>
                              <p:par>
                                <p:cTn id="17" presetID="3" presetClass="entr" presetSubtype="10" fill="hold" nodeType="withEffect">
                                  <p:stCondLst>
                                    <p:cond delay="0"/>
                                  </p:stCondLst>
                                  <p:childTnLst>
                                    <p:set>
                                      <p:cBhvr>
                                        <p:cTn id="18" dur="1" fill="hold">
                                          <p:stCondLst>
                                            <p:cond delay="0"/>
                                          </p:stCondLst>
                                        </p:cTn>
                                        <p:tgtEl>
                                          <p:spTgt spid="47117"/>
                                        </p:tgtEl>
                                        <p:attrNameLst>
                                          <p:attrName>style.visibility</p:attrName>
                                        </p:attrNameLst>
                                      </p:cBhvr>
                                      <p:to>
                                        <p:strVal val="visible"/>
                                      </p:to>
                                    </p:set>
                                    <p:animEffect transition="in" filter="blinds(horizontal)">
                                      <p:cBhvr>
                                        <p:cTn id="19" dur="500"/>
                                        <p:tgtEl>
                                          <p:spTgt spid="47117"/>
                                        </p:tgtEl>
                                      </p:cBhvr>
                                    </p:animEffect>
                                  </p:childTnLst>
                                </p:cTn>
                              </p:par>
                              <p:par>
                                <p:cTn id="20" presetID="3" presetClass="entr" presetSubtype="10" fill="hold" nodeType="withEffect">
                                  <p:stCondLst>
                                    <p:cond delay="0"/>
                                  </p:stCondLst>
                                  <p:childTnLst>
                                    <p:set>
                                      <p:cBhvr>
                                        <p:cTn id="21" dur="1" fill="hold">
                                          <p:stCondLst>
                                            <p:cond delay="0"/>
                                          </p:stCondLst>
                                        </p:cTn>
                                        <p:tgtEl>
                                          <p:spTgt spid="47120"/>
                                        </p:tgtEl>
                                        <p:attrNameLst>
                                          <p:attrName>style.visibility</p:attrName>
                                        </p:attrNameLst>
                                      </p:cBhvr>
                                      <p:to>
                                        <p:strVal val="visible"/>
                                      </p:to>
                                    </p:set>
                                    <p:animEffect transition="in" filter="blinds(horizontal)">
                                      <p:cBhvr>
                                        <p:cTn id="22" dur="500"/>
                                        <p:tgtEl>
                                          <p:spTgt spid="47120"/>
                                        </p:tgtEl>
                                      </p:cBhvr>
                                    </p:animEffect>
                                  </p:childTnLst>
                                </p:cTn>
                              </p:par>
                              <p:par>
                                <p:cTn id="23" presetID="3" presetClass="entr" presetSubtype="10" fill="hold" nodeType="withEffect">
                                  <p:stCondLst>
                                    <p:cond delay="0"/>
                                  </p:stCondLst>
                                  <p:childTnLst>
                                    <p:set>
                                      <p:cBhvr>
                                        <p:cTn id="24" dur="1" fill="hold">
                                          <p:stCondLst>
                                            <p:cond delay="0"/>
                                          </p:stCondLst>
                                        </p:cTn>
                                        <p:tgtEl>
                                          <p:spTgt spid="47123"/>
                                        </p:tgtEl>
                                        <p:attrNameLst>
                                          <p:attrName>style.visibility</p:attrName>
                                        </p:attrNameLst>
                                      </p:cBhvr>
                                      <p:to>
                                        <p:strVal val="visible"/>
                                      </p:to>
                                    </p:set>
                                    <p:animEffect transition="in" filter="blinds(horizontal)">
                                      <p:cBhvr>
                                        <p:cTn id="25" dur="500"/>
                                        <p:tgtEl>
                                          <p:spTgt spid="47123"/>
                                        </p:tgtEl>
                                      </p:cBhvr>
                                    </p:animEffect>
                                  </p:childTnLst>
                                </p:cTn>
                              </p:par>
                              <p:par>
                                <p:cTn id="26" presetID="3" presetClass="entr" presetSubtype="10" fill="hold" nodeType="withEffect">
                                  <p:stCondLst>
                                    <p:cond delay="0"/>
                                  </p:stCondLst>
                                  <p:childTnLst>
                                    <p:set>
                                      <p:cBhvr>
                                        <p:cTn id="27" dur="1" fill="hold">
                                          <p:stCondLst>
                                            <p:cond delay="0"/>
                                          </p:stCondLst>
                                        </p:cTn>
                                        <p:tgtEl>
                                          <p:spTgt spid="47129"/>
                                        </p:tgtEl>
                                        <p:attrNameLst>
                                          <p:attrName>style.visibility</p:attrName>
                                        </p:attrNameLst>
                                      </p:cBhvr>
                                      <p:to>
                                        <p:strVal val="visible"/>
                                      </p:to>
                                    </p:set>
                                    <p:animEffect transition="in" filter="blinds(horizontal)">
                                      <p:cBhvr>
                                        <p:cTn id="28" dur="500"/>
                                        <p:tgtEl>
                                          <p:spTgt spid="47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Rectangle 2"/>
          <p:cNvSpPr>
            <a:spLocks noGrp="1"/>
          </p:cNvSpPr>
          <p:nvPr>
            <p:ph type="title"/>
          </p:nvPr>
        </p:nvSpPr>
        <p:spPr>
          <a:xfrm>
            <a:off x="250825" y="58738"/>
            <a:ext cx="8642350" cy="849312"/>
          </a:xfrm>
        </p:spPr>
        <p:txBody>
          <a:bodyPr wrap="square" anchor="ctr"/>
          <a:p>
            <a:pPr lvl="0"/>
            <a:r>
              <a:rPr lang="zh-CN" altLang="en-US">
                <a:ea typeface="仿宋_GB2312" pitchFamily="1" charset="-122"/>
              </a:rPr>
              <a:t>国防计量量值传递体系</a:t>
            </a:r>
            <a:endParaRPr lang="zh-CN" altLang="en-US">
              <a:ea typeface="仿宋_GB2312" pitchFamily="1" charset="-122"/>
            </a:endParaRPr>
          </a:p>
        </p:txBody>
      </p:sp>
      <p:pic>
        <p:nvPicPr>
          <p:cNvPr id="48131" name="Picture 10" descr="E:\源码\素材\新建文件夹\2008325152522_05.png"/>
          <p:cNvPicPr>
            <a:picLocks noChangeAspect="1"/>
          </p:cNvPicPr>
          <p:nvPr/>
        </p:nvPicPr>
        <p:blipFill>
          <a:blip r:embed="rId1"/>
          <a:srcRect t="36377" r="1122" b="40186"/>
          <a:stretch>
            <a:fillRect/>
          </a:stretch>
        </p:blipFill>
        <p:spPr>
          <a:xfrm>
            <a:off x="4284663" y="1844675"/>
            <a:ext cx="3024187" cy="636588"/>
          </a:xfrm>
          <a:prstGeom prst="rect">
            <a:avLst/>
          </a:prstGeom>
          <a:noFill/>
          <a:ln w="9525">
            <a:noFill/>
          </a:ln>
        </p:spPr>
      </p:pic>
      <p:sp>
        <p:nvSpPr>
          <p:cNvPr id="48132" name="L 形 6"/>
          <p:cNvSpPr/>
          <p:nvPr/>
        </p:nvSpPr>
        <p:spPr>
          <a:xfrm>
            <a:off x="1774825" y="4238625"/>
            <a:ext cx="3786188" cy="520700"/>
          </a:xfrm>
          <a:custGeom>
            <a:avLst/>
            <a:gdLst/>
            <a:ahLst/>
            <a:cxnLst>
              <a:cxn ang="0">
                <a:pos x="3786188" y="445456"/>
              </a:cxn>
              <a:cxn ang="5898240">
                <a:pos x="1893094" y="520700"/>
              </a:cxn>
              <a:cxn ang="11796480">
                <a:pos x="0" y="260350"/>
              </a:cxn>
              <a:cxn ang="17694720">
                <a:pos x="75246" y="0"/>
              </a:cxn>
            </a:cxnLst>
            <a:pathLst>
              <a:path w="3786188" h="520700">
                <a:moveTo>
                  <a:pt x="0" y="0"/>
                </a:moveTo>
                <a:lnTo>
                  <a:pt x="150493" y="0"/>
                </a:lnTo>
                <a:lnTo>
                  <a:pt x="150493" y="370212"/>
                </a:lnTo>
                <a:lnTo>
                  <a:pt x="3786188" y="370212"/>
                </a:lnTo>
                <a:lnTo>
                  <a:pt x="3786188" y="520700"/>
                </a:lnTo>
                <a:lnTo>
                  <a:pt x="0" y="520700"/>
                </a:lnTo>
                <a:close/>
              </a:path>
            </a:pathLst>
          </a:custGeom>
          <a:gradFill rotWithShape="0">
            <a:gsLst>
              <a:gs pos="0">
                <a:srgbClr val="03D4A8">
                  <a:alpha val="100000"/>
                </a:srgbClr>
              </a:gs>
              <a:gs pos="25000">
                <a:srgbClr val="21D6E0">
                  <a:alpha val="100000"/>
                </a:srgbClr>
              </a:gs>
              <a:gs pos="75000">
                <a:srgbClr val="0087E6">
                  <a:alpha val="100000"/>
                </a:srgbClr>
              </a:gs>
              <a:gs pos="100000">
                <a:srgbClr val="005CBF">
                  <a:alpha val="100000"/>
                </a:srgbClr>
              </a:gs>
              <a:gs pos="100000">
                <a:srgbClr val="005CBF">
                  <a:alpha val="100000"/>
                </a:srgbClr>
              </a:gs>
              <a:gs pos="100000">
                <a:srgbClr val="005CBF">
                  <a:alpha val="100000"/>
                </a:srgbClr>
              </a:gs>
            </a:gsLst>
            <a:lin ang="0"/>
            <a:tileRect/>
          </a:gradFill>
          <a:ln w="9525" cap="flat" cmpd="sng">
            <a:solidFill>
              <a:schemeClr val="tx1"/>
            </a:solidFill>
            <a:prstDash val="solid"/>
            <a:bevel/>
            <a:headEnd type="none" w="med" len="med"/>
            <a:tailEnd type="none" w="med" len="med"/>
          </a:ln>
        </p:spPr>
        <p:txBody>
          <a:bodyPr/>
          <a:p>
            <a:endParaRPr lang="zh-CN" altLang="en-US"/>
          </a:p>
        </p:txBody>
      </p:sp>
      <p:sp>
        <p:nvSpPr>
          <p:cNvPr id="48133" name="L 形 4"/>
          <p:cNvSpPr/>
          <p:nvPr/>
        </p:nvSpPr>
        <p:spPr>
          <a:xfrm rot="5400000">
            <a:off x="3384550" y="912813"/>
            <a:ext cx="593725" cy="3821112"/>
          </a:xfrm>
          <a:custGeom>
            <a:avLst/>
            <a:gdLst/>
            <a:ahLst/>
            <a:cxnLst>
              <a:cxn ang="0">
                <a:pos x="593725" y="3741214"/>
              </a:cxn>
              <a:cxn ang="5898240">
                <a:pos x="296863" y="3821113"/>
              </a:cxn>
              <a:cxn ang="11796480">
                <a:pos x="0" y="1910557"/>
              </a:cxn>
              <a:cxn ang="17694720">
                <a:pos x="85800" y="0"/>
              </a:cxn>
            </a:cxnLst>
            <a:pathLst>
              <a:path w="548645" h="3791710">
                <a:moveTo>
                  <a:pt x="0" y="0"/>
                </a:moveTo>
                <a:lnTo>
                  <a:pt x="158569" y="0"/>
                </a:lnTo>
                <a:lnTo>
                  <a:pt x="158569" y="3633146"/>
                </a:lnTo>
                <a:lnTo>
                  <a:pt x="548645" y="3633146"/>
                </a:lnTo>
                <a:lnTo>
                  <a:pt x="548645" y="3791710"/>
                </a:lnTo>
                <a:lnTo>
                  <a:pt x="0" y="3791710"/>
                </a:lnTo>
                <a:close/>
              </a:path>
            </a:pathLst>
          </a:custGeom>
          <a:gradFill rotWithShape="0">
            <a:gsLst>
              <a:gs pos="0">
                <a:srgbClr val="03D4A8">
                  <a:alpha val="100000"/>
                </a:srgbClr>
              </a:gs>
              <a:gs pos="25000">
                <a:srgbClr val="21D6E0">
                  <a:alpha val="100000"/>
                </a:srgbClr>
              </a:gs>
              <a:gs pos="75000">
                <a:srgbClr val="0087E6">
                  <a:alpha val="100000"/>
                </a:srgbClr>
              </a:gs>
              <a:gs pos="100000">
                <a:srgbClr val="005CBF">
                  <a:alpha val="100000"/>
                </a:srgbClr>
              </a:gs>
              <a:gs pos="100000">
                <a:srgbClr val="005CBF">
                  <a:alpha val="100000"/>
                </a:srgbClr>
              </a:gs>
              <a:gs pos="100000">
                <a:srgbClr val="005CBF">
                  <a:alpha val="100000"/>
                </a:srgbClr>
              </a:gs>
            </a:gsLst>
            <a:lin ang="0"/>
            <a:tileRect/>
          </a:gradFill>
          <a:ln w="9525" cap="flat" cmpd="sng">
            <a:solidFill>
              <a:schemeClr val="tx1"/>
            </a:solidFill>
            <a:prstDash val="solid"/>
            <a:bevel/>
            <a:headEnd type="none" w="med" len="med"/>
            <a:tailEnd type="none" w="med" len="med"/>
          </a:ln>
        </p:spPr>
        <p:txBody>
          <a:bodyPr/>
          <a:p>
            <a:endParaRPr lang="zh-CN" altLang="en-US"/>
          </a:p>
        </p:txBody>
      </p:sp>
      <p:sp>
        <p:nvSpPr>
          <p:cNvPr id="48134" name="L 形 5"/>
          <p:cNvSpPr/>
          <p:nvPr/>
        </p:nvSpPr>
        <p:spPr>
          <a:xfrm>
            <a:off x="1774825" y="3200400"/>
            <a:ext cx="3786188" cy="519113"/>
          </a:xfrm>
          <a:custGeom>
            <a:avLst/>
            <a:gdLst/>
            <a:ahLst/>
            <a:cxnLst>
              <a:cxn ang="0">
                <a:pos x="3786188" y="444098"/>
              </a:cxn>
              <a:cxn ang="5898240">
                <a:pos x="1893094" y="519113"/>
              </a:cxn>
              <a:cxn ang="11796480">
                <a:pos x="0" y="259557"/>
              </a:cxn>
              <a:cxn ang="17694720">
                <a:pos x="75017" y="0"/>
              </a:cxn>
            </a:cxnLst>
            <a:pathLst>
              <a:path w="3786188" h="519113">
                <a:moveTo>
                  <a:pt x="0" y="0"/>
                </a:moveTo>
                <a:lnTo>
                  <a:pt x="150034" y="0"/>
                </a:lnTo>
                <a:lnTo>
                  <a:pt x="150034" y="369084"/>
                </a:lnTo>
                <a:lnTo>
                  <a:pt x="3786188" y="369084"/>
                </a:lnTo>
                <a:lnTo>
                  <a:pt x="3786188" y="519113"/>
                </a:lnTo>
                <a:lnTo>
                  <a:pt x="0" y="519113"/>
                </a:lnTo>
                <a:close/>
              </a:path>
            </a:pathLst>
          </a:custGeom>
          <a:gradFill rotWithShape="0">
            <a:gsLst>
              <a:gs pos="0">
                <a:srgbClr val="03D4A8">
                  <a:alpha val="100000"/>
                </a:srgbClr>
              </a:gs>
              <a:gs pos="25000">
                <a:srgbClr val="21D6E0">
                  <a:alpha val="100000"/>
                </a:srgbClr>
              </a:gs>
              <a:gs pos="75000">
                <a:srgbClr val="0087E6">
                  <a:alpha val="100000"/>
                </a:srgbClr>
              </a:gs>
              <a:gs pos="100000">
                <a:srgbClr val="005CBF">
                  <a:alpha val="100000"/>
                </a:srgbClr>
              </a:gs>
              <a:gs pos="100000">
                <a:srgbClr val="005CBF">
                  <a:alpha val="100000"/>
                </a:srgbClr>
              </a:gs>
              <a:gs pos="100000">
                <a:srgbClr val="005CBF">
                  <a:alpha val="100000"/>
                </a:srgbClr>
              </a:gs>
            </a:gsLst>
            <a:lin ang="0"/>
            <a:tileRect/>
          </a:gradFill>
          <a:ln w="9525" cap="flat" cmpd="sng">
            <a:solidFill>
              <a:schemeClr val="tx1"/>
            </a:solidFill>
            <a:prstDash val="solid"/>
            <a:bevel/>
            <a:headEnd type="none" w="med" len="med"/>
            <a:tailEnd type="none" w="med" len="med"/>
          </a:ln>
        </p:spPr>
        <p:txBody>
          <a:bodyPr/>
          <a:p>
            <a:endParaRPr lang="zh-CN" altLang="en-US"/>
          </a:p>
        </p:txBody>
      </p:sp>
      <p:sp>
        <p:nvSpPr>
          <p:cNvPr id="48135" name="圆角矩形 27"/>
          <p:cNvSpPr/>
          <p:nvPr/>
        </p:nvSpPr>
        <p:spPr>
          <a:xfrm>
            <a:off x="684213" y="3100388"/>
            <a:ext cx="2303462" cy="1160462"/>
          </a:xfrm>
          <a:prstGeom prst="roundRect">
            <a:avLst>
              <a:gd name="adj" fmla="val 16667"/>
            </a:avLst>
          </a:prstGeom>
          <a:gradFill rotWithShape="0">
            <a:gsLst>
              <a:gs pos="0">
                <a:srgbClr val="E53725"/>
              </a:gs>
              <a:gs pos="100000">
                <a:srgbClr val="BC0000"/>
              </a:gs>
            </a:gsLst>
            <a:lin ang="5400000"/>
            <a:tileRect/>
          </a:gradFill>
          <a:ln w="9525" cap="flat" cmpd="sng">
            <a:solidFill>
              <a:schemeClr val="tx1"/>
            </a:solidFill>
            <a:prstDash val="solid"/>
            <a:miter/>
            <a:headEnd type="none" w="med" len="med"/>
            <a:tailEnd type="none" w="med" len="med"/>
          </a:ln>
        </p:spPr>
        <p:txBody>
          <a:bodyPr anchor="t"/>
          <a:p>
            <a:pPr lvl="0" eaLnBrk="0" hangingPunct="0"/>
            <a:endParaRPr lang="zh-CN" altLang="en-US" sz="2400" b="1" dirty="0">
              <a:latin typeface="Times New Roman" panose="02020603050405020304" pitchFamily="2" charset="0"/>
              <a:ea typeface="宋体" panose="02010600030101010101" pitchFamily="2" charset="-122"/>
            </a:endParaRPr>
          </a:p>
        </p:txBody>
      </p:sp>
      <p:pic>
        <p:nvPicPr>
          <p:cNvPr id="48136" name="Picture 10" descr="E:\源码\素材\新建文件夹\2008325152522_05.png"/>
          <p:cNvPicPr>
            <a:picLocks noChangeAspect="1"/>
          </p:cNvPicPr>
          <p:nvPr/>
        </p:nvPicPr>
        <p:blipFill>
          <a:blip r:embed="rId1"/>
          <a:srcRect t="36377" r="1122" b="40186"/>
          <a:stretch>
            <a:fillRect/>
          </a:stretch>
        </p:blipFill>
        <p:spPr>
          <a:xfrm>
            <a:off x="4284663" y="2886075"/>
            <a:ext cx="3024187" cy="636588"/>
          </a:xfrm>
          <a:prstGeom prst="rect">
            <a:avLst/>
          </a:prstGeom>
          <a:noFill/>
          <a:ln w="9525">
            <a:noFill/>
          </a:ln>
        </p:spPr>
      </p:pic>
      <p:pic>
        <p:nvPicPr>
          <p:cNvPr id="48137" name="Picture 10" descr="E:\源码\素材\新建文件夹\2008325152522_05.png"/>
          <p:cNvPicPr>
            <a:picLocks noChangeAspect="1"/>
          </p:cNvPicPr>
          <p:nvPr/>
        </p:nvPicPr>
        <p:blipFill>
          <a:blip r:embed="rId1"/>
          <a:srcRect t="36377" r="1122" b="40186"/>
          <a:stretch>
            <a:fillRect/>
          </a:stretch>
        </p:blipFill>
        <p:spPr>
          <a:xfrm>
            <a:off x="4284663" y="3933825"/>
            <a:ext cx="3024187" cy="636588"/>
          </a:xfrm>
          <a:prstGeom prst="rect">
            <a:avLst/>
          </a:prstGeom>
          <a:noFill/>
          <a:ln w="9525">
            <a:noFill/>
          </a:ln>
        </p:spPr>
      </p:pic>
      <p:pic>
        <p:nvPicPr>
          <p:cNvPr id="48138" name="Picture 10" descr="E:\源码\素材\新建文件夹\2008325152522_05.png"/>
          <p:cNvPicPr>
            <a:picLocks noChangeAspect="1"/>
          </p:cNvPicPr>
          <p:nvPr/>
        </p:nvPicPr>
        <p:blipFill>
          <a:blip r:embed="rId1"/>
          <a:srcRect t="36377" r="1122" b="40186"/>
          <a:stretch>
            <a:fillRect/>
          </a:stretch>
        </p:blipFill>
        <p:spPr>
          <a:xfrm>
            <a:off x="4284663" y="4957763"/>
            <a:ext cx="3024187" cy="636587"/>
          </a:xfrm>
          <a:prstGeom prst="rect">
            <a:avLst/>
          </a:prstGeom>
          <a:noFill/>
          <a:ln w="9525">
            <a:noFill/>
          </a:ln>
        </p:spPr>
      </p:pic>
      <p:sp>
        <p:nvSpPr>
          <p:cNvPr id="48139" name="下箭头 11"/>
          <p:cNvSpPr/>
          <p:nvPr/>
        </p:nvSpPr>
        <p:spPr>
          <a:xfrm>
            <a:off x="5487988" y="2455863"/>
            <a:ext cx="290512" cy="446087"/>
          </a:xfrm>
          <a:prstGeom prst="downArrow">
            <a:avLst>
              <a:gd name="adj1" fmla="val 50000"/>
              <a:gd name="adj2" fmla="val 53885"/>
            </a:avLst>
          </a:prstGeom>
          <a:gradFill rotWithShape="0">
            <a:gsLst>
              <a:gs pos="0">
                <a:srgbClr val="03D4A8">
                  <a:alpha val="100000"/>
                </a:srgbClr>
              </a:gs>
              <a:gs pos="25000">
                <a:srgbClr val="21D6E0">
                  <a:alpha val="100000"/>
                </a:srgbClr>
              </a:gs>
              <a:gs pos="75000">
                <a:srgbClr val="0087E6">
                  <a:alpha val="100000"/>
                </a:srgbClr>
              </a:gs>
              <a:gs pos="100000">
                <a:srgbClr val="005CBF">
                  <a:alpha val="100000"/>
                </a:srgbClr>
              </a:gs>
              <a:gs pos="100000">
                <a:srgbClr val="005CBF">
                  <a:alpha val="100000"/>
                </a:srgbClr>
              </a:gs>
              <a:gs pos="100000">
                <a:srgbClr val="005CBF">
                  <a:alpha val="100000"/>
                </a:srgbClr>
              </a:gs>
            </a:gsLst>
            <a:lin ang="5400000"/>
            <a:tileRect/>
          </a:gradFill>
          <a:ln w="9525" cap="flat" cmpd="sng">
            <a:solidFill>
              <a:schemeClr val="tx1"/>
            </a:solidFill>
            <a:prstDash val="solid"/>
            <a:bevel/>
            <a:headEnd type="none" w="med" len="med"/>
            <a:tailEnd type="none" w="med" len="med"/>
          </a:ln>
        </p:spPr>
        <p:txBody>
          <a:bodyPr anchor="t"/>
          <a:p>
            <a:pPr lvl="0" eaLnBrk="0" hangingPunct="0"/>
            <a:endParaRPr lang="zh-CN" altLang="en-US" sz="2400" b="1" dirty="0">
              <a:latin typeface="Times New Roman" panose="02020603050405020304" pitchFamily="2" charset="0"/>
              <a:ea typeface="宋体" panose="02010600030101010101" pitchFamily="2" charset="-122"/>
            </a:endParaRPr>
          </a:p>
        </p:txBody>
      </p:sp>
      <p:sp>
        <p:nvSpPr>
          <p:cNvPr id="48140" name="TextBox 13"/>
          <p:cNvSpPr txBox="1"/>
          <p:nvPr/>
        </p:nvSpPr>
        <p:spPr>
          <a:xfrm>
            <a:off x="4541838" y="1935163"/>
            <a:ext cx="2330450" cy="396875"/>
          </a:xfrm>
          <a:prstGeom prst="rect">
            <a:avLst/>
          </a:prstGeom>
          <a:noFill/>
          <a:ln w="9525">
            <a:noFill/>
          </a:ln>
        </p:spPr>
        <p:txBody>
          <a:bodyPr anchor="t">
            <a:spAutoFit/>
          </a:bodyPr>
          <a:p>
            <a:pPr lvl="0" eaLnBrk="0" hangingPunct="0"/>
            <a:r>
              <a:rPr lang="zh-CN" altLang="en-US" sz="2000" dirty="0">
                <a:solidFill>
                  <a:schemeClr val="bg1"/>
                </a:solidFill>
                <a:latin typeface="楷体_GB2312" pitchFamily="1" charset="-122"/>
                <a:ea typeface="楷体_GB2312" pitchFamily="1" charset="-122"/>
              </a:rPr>
              <a:t>国防最高计量标准</a:t>
            </a:r>
            <a:endParaRPr lang="zh-CN" altLang="en-US" sz="2000" dirty="0">
              <a:solidFill>
                <a:schemeClr val="bg1"/>
              </a:solidFill>
              <a:latin typeface="楷体_GB2312" pitchFamily="1" charset="-122"/>
              <a:ea typeface="楷体_GB2312" pitchFamily="1" charset="-122"/>
            </a:endParaRPr>
          </a:p>
        </p:txBody>
      </p:sp>
      <p:sp>
        <p:nvSpPr>
          <p:cNvPr id="48141" name="TextBox 14"/>
          <p:cNvSpPr txBox="1"/>
          <p:nvPr/>
        </p:nvSpPr>
        <p:spPr>
          <a:xfrm>
            <a:off x="4541838" y="2976563"/>
            <a:ext cx="2330450" cy="396875"/>
          </a:xfrm>
          <a:prstGeom prst="rect">
            <a:avLst/>
          </a:prstGeom>
          <a:noFill/>
          <a:ln w="9525">
            <a:noFill/>
          </a:ln>
        </p:spPr>
        <p:txBody>
          <a:bodyPr anchor="t">
            <a:spAutoFit/>
          </a:bodyPr>
          <a:p>
            <a:pPr lvl="0" eaLnBrk="0" hangingPunct="0"/>
            <a:r>
              <a:rPr lang="zh-CN" altLang="en-US" sz="2000" dirty="0">
                <a:solidFill>
                  <a:schemeClr val="bg1"/>
                </a:solidFill>
                <a:latin typeface="楷体_GB2312" pitchFamily="1" charset="-122"/>
                <a:ea typeface="楷体_GB2312" pitchFamily="1" charset="-122"/>
              </a:rPr>
              <a:t>区域最高计量标准</a:t>
            </a:r>
            <a:endParaRPr lang="zh-CN" altLang="en-US" sz="2000" dirty="0">
              <a:solidFill>
                <a:schemeClr val="bg1"/>
              </a:solidFill>
              <a:latin typeface="楷体_GB2312" pitchFamily="1" charset="-122"/>
              <a:ea typeface="楷体_GB2312" pitchFamily="1" charset="-122"/>
            </a:endParaRPr>
          </a:p>
        </p:txBody>
      </p:sp>
      <p:sp>
        <p:nvSpPr>
          <p:cNvPr id="48142" name="TextBox 15"/>
          <p:cNvSpPr txBox="1"/>
          <p:nvPr/>
        </p:nvSpPr>
        <p:spPr>
          <a:xfrm>
            <a:off x="4395788" y="4016375"/>
            <a:ext cx="2767012" cy="396875"/>
          </a:xfrm>
          <a:prstGeom prst="rect">
            <a:avLst/>
          </a:prstGeom>
          <a:noFill/>
          <a:ln w="9525">
            <a:noFill/>
          </a:ln>
        </p:spPr>
        <p:txBody>
          <a:bodyPr anchor="t">
            <a:spAutoFit/>
          </a:bodyPr>
          <a:p>
            <a:pPr lvl="0" eaLnBrk="0" hangingPunct="0"/>
            <a:r>
              <a:rPr lang="zh-CN" altLang="en-US" sz="2000" dirty="0">
                <a:solidFill>
                  <a:schemeClr val="bg1"/>
                </a:solidFill>
                <a:latin typeface="楷体_GB2312" pitchFamily="1" charset="-122"/>
                <a:ea typeface="楷体_GB2312" pitchFamily="1" charset="-122"/>
              </a:rPr>
              <a:t>企事业最高计量标准</a:t>
            </a:r>
            <a:endParaRPr lang="zh-CN" altLang="en-US" sz="2000" dirty="0">
              <a:solidFill>
                <a:schemeClr val="bg1"/>
              </a:solidFill>
              <a:latin typeface="楷体_GB2312" pitchFamily="1" charset="-122"/>
              <a:ea typeface="楷体_GB2312" pitchFamily="1" charset="-122"/>
            </a:endParaRPr>
          </a:p>
        </p:txBody>
      </p:sp>
      <p:sp>
        <p:nvSpPr>
          <p:cNvPr id="48143" name="TextBox 16"/>
          <p:cNvSpPr txBox="1"/>
          <p:nvPr/>
        </p:nvSpPr>
        <p:spPr>
          <a:xfrm>
            <a:off x="4468813" y="5057775"/>
            <a:ext cx="2328862" cy="396875"/>
          </a:xfrm>
          <a:prstGeom prst="rect">
            <a:avLst/>
          </a:prstGeom>
          <a:noFill/>
          <a:ln w="9525">
            <a:noFill/>
          </a:ln>
        </p:spPr>
        <p:txBody>
          <a:bodyPr anchor="t">
            <a:spAutoFit/>
          </a:bodyPr>
          <a:p>
            <a:pPr lvl="0" algn="ctr" eaLnBrk="0" hangingPunct="0"/>
            <a:r>
              <a:rPr lang="zh-CN" altLang="en-US" sz="2000" dirty="0">
                <a:solidFill>
                  <a:schemeClr val="bg1"/>
                </a:solidFill>
                <a:latin typeface="楷体_GB2312" pitchFamily="1" charset="-122"/>
                <a:ea typeface="楷体_GB2312" pitchFamily="1" charset="-122"/>
              </a:rPr>
              <a:t>测量设备</a:t>
            </a:r>
            <a:endParaRPr lang="zh-CN" altLang="en-US" sz="2000" dirty="0">
              <a:solidFill>
                <a:schemeClr val="bg1"/>
              </a:solidFill>
              <a:latin typeface="楷体_GB2312" pitchFamily="1" charset="-122"/>
              <a:ea typeface="楷体_GB2312" pitchFamily="1" charset="-122"/>
            </a:endParaRPr>
          </a:p>
        </p:txBody>
      </p:sp>
      <p:sp>
        <p:nvSpPr>
          <p:cNvPr id="48144" name="下箭头 17"/>
          <p:cNvSpPr/>
          <p:nvPr/>
        </p:nvSpPr>
        <p:spPr>
          <a:xfrm>
            <a:off x="5487988" y="3495675"/>
            <a:ext cx="290512" cy="447675"/>
          </a:xfrm>
          <a:prstGeom prst="downArrow">
            <a:avLst>
              <a:gd name="adj1" fmla="val 50000"/>
              <a:gd name="adj2" fmla="val 54077"/>
            </a:avLst>
          </a:prstGeom>
          <a:gradFill rotWithShape="0">
            <a:gsLst>
              <a:gs pos="0">
                <a:srgbClr val="03D4A8">
                  <a:alpha val="100000"/>
                </a:srgbClr>
              </a:gs>
              <a:gs pos="25000">
                <a:srgbClr val="21D6E0">
                  <a:alpha val="100000"/>
                </a:srgbClr>
              </a:gs>
              <a:gs pos="75000">
                <a:srgbClr val="0087E6">
                  <a:alpha val="100000"/>
                </a:srgbClr>
              </a:gs>
              <a:gs pos="100000">
                <a:srgbClr val="005CBF">
                  <a:alpha val="100000"/>
                </a:srgbClr>
              </a:gs>
              <a:gs pos="100000">
                <a:srgbClr val="005CBF">
                  <a:alpha val="100000"/>
                </a:srgbClr>
              </a:gs>
              <a:gs pos="100000">
                <a:srgbClr val="005CBF">
                  <a:alpha val="100000"/>
                </a:srgbClr>
              </a:gs>
            </a:gsLst>
            <a:lin ang="5400000"/>
            <a:tileRect/>
          </a:gradFill>
          <a:ln w="9525" cap="flat" cmpd="sng">
            <a:solidFill>
              <a:schemeClr val="tx1"/>
            </a:solidFill>
            <a:prstDash val="solid"/>
            <a:bevel/>
            <a:headEnd type="none" w="med" len="med"/>
            <a:tailEnd type="none" w="med" len="med"/>
          </a:ln>
        </p:spPr>
        <p:txBody>
          <a:bodyPr anchor="t"/>
          <a:p>
            <a:pPr lvl="0" eaLnBrk="0" hangingPunct="0"/>
            <a:endParaRPr lang="zh-CN" altLang="en-US" sz="2400" b="1" dirty="0">
              <a:latin typeface="Times New Roman" panose="02020603050405020304" pitchFamily="2" charset="0"/>
              <a:ea typeface="宋体" panose="02010600030101010101" pitchFamily="2" charset="-122"/>
            </a:endParaRPr>
          </a:p>
        </p:txBody>
      </p:sp>
      <p:sp>
        <p:nvSpPr>
          <p:cNvPr id="48145" name="下箭头 18"/>
          <p:cNvSpPr/>
          <p:nvPr/>
        </p:nvSpPr>
        <p:spPr>
          <a:xfrm>
            <a:off x="5487988" y="4537075"/>
            <a:ext cx="290512" cy="444500"/>
          </a:xfrm>
          <a:prstGeom prst="downArrow">
            <a:avLst>
              <a:gd name="adj1" fmla="val 50000"/>
              <a:gd name="adj2" fmla="val 53693"/>
            </a:avLst>
          </a:prstGeom>
          <a:gradFill rotWithShape="0">
            <a:gsLst>
              <a:gs pos="0">
                <a:srgbClr val="03D4A8">
                  <a:alpha val="100000"/>
                </a:srgbClr>
              </a:gs>
              <a:gs pos="25000">
                <a:srgbClr val="21D6E0">
                  <a:alpha val="100000"/>
                </a:srgbClr>
              </a:gs>
              <a:gs pos="75000">
                <a:srgbClr val="0087E6">
                  <a:alpha val="100000"/>
                </a:srgbClr>
              </a:gs>
              <a:gs pos="100000">
                <a:srgbClr val="005CBF">
                  <a:alpha val="100000"/>
                </a:srgbClr>
              </a:gs>
              <a:gs pos="100000">
                <a:srgbClr val="005CBF">
                  <a:alpha val="100000"/>
                </a:srgbClr>
              </a:gs>
              <a:gs pos="100000">
                <a:srgbClr val="005CBF">
                  <a:alpha val="100000"/>
                </a:srgbClr>
              </a:gs>
            </a:gsLst>
            <a:lin ang="5400000"/>
            <a:tileRect/>
          </a:gradFill>
          <a:ln w="9525" cap="flat" cmpd="sng">
            <a:solidFill>
              <a:schemeClr val="tx1"/>
            </a:solidFill>
            <a:prstDash val="solid"/>
            <a:bevel/>
            <a:headEnd type="none" w="med" len="med"/>
            <a:tailEnd type="none" w="med" len="med"/>
          </a:ln>
        </p:spPr>
        <p:txBody>
          <a:bodyPr anchor="t"/>
          <a:p>
            <a:pPr lvl="0" eaLnBrk="0" hangingPunct="0"/>
            <a:endParaRPr lang="zh-CN" altLang="en-US" sz="2400" b="1" dirty="0">
              <a:latin typeface="Times New Roman" panose="02020603050405020304" pitchFamily="2" charset="0"/>
              <a:ea typeface="宋体" panose="02010600030101010101" pitchFamily="2" charset="-122"/>
            </a:endParaRPr>
          </a:p>
        </p:txBody>
      </p:sp>
      <p:sp>
        <p:nvSpPr>
          <p:cNvPr id="48146" name="TextBox 19"/>
          <p:cNvSpPr txBox="1"/>
          <p:nvPr/>
        </p:nvSpPr>
        <p:spPr>
          <a:xfrm>
            <a:off x="1187450" y="3429000"/>
            <a:ext cx="2330450" cy="671513"/>
          </a:xfrm>
          <a:prstGeom prst="rect">
            <a:avLst/>
          </a:prstGeom>
          <a:noFill/>
          <a:ln w="9525">
            <a:noFill/>
          </a:ln>
        </p:spPr>
        <p:txBody>
          <a:bodyPr anchor="t">
            <a:spAutoFit/>
          </a:bodyPr>
          <a:p>
            <a:pPr lvl="0" eaLnBrk="0" hangingPunct="0"/>
            <a:r>
              <a:rPr lang="zh-CN" altLang="en-US" sz="2000" dirty="0">
                <a:solidFill>
                  <a:schemeClr val="bg1"/>
                </a:solidFill>
                <a:latin typeface="黑体" panose="02010609060101010101" charset="-122"/>
                <a:ea typeface="黑体" panose="02010609060101010101" charset="-122"/>
              </a:rPr>
              <a:t>检定</a:t>
            </a:r>
            <a:r>
              <a:rPr lang="en-US" altLang="x-none" sz="2000" dirty="0">
                <a:solidFill>
                  <a:schemeClr val="bg1"/>
                </a:solidFill>
                <a:latin typeface="黑体" panose="02010609060101010101" charset="-122"/>
                <a:ea typeface="黑体" panose="02010609060101010101" charset="-122"/>
              </a:rPr>
              <a:t>/</a:t>
            </a:r>
            <a:r>
              <a:rPr lang="zh-CN" altLang="en-US" sz="2000" dirty="0">
                <a:solidFill>
                  <a:schemeClr val="bg1"/>
                </a:solidFill>
                <a:latin typeface="黑体" panose="02010609060101010101" charset="-122"/>
                <a:ea typeface="黑体" panose="02010609060101010101" charset="-122"/>
              </a:rPr>
              <a:t>校准</a:t>
            </a:r>
            <a:endParaRPr lang="en-US" altLang="x-none" sz="2000" dirty="0">
              <a:solidFill>
                <a:schemeClr val="bg1"/>
              </a:solidFill>
              <a:latin typeface="黑体" panose="02010609060101010101" charset="-122"/>
              <a:ea typeface="黑体" panose="02010609060101010101" charset="-122"/>
            </a:endParaRPr>
          </a:p>
          <a:p>
            <a:pPr lvl="0" eaLnBrk="0" hangingPunct="0"/>
            <a:endParaRPr lang="zh-CN" altLang="en-US" sz="2400" b="1" dirty="0">
              <a:latin typeface="仿宋_GB2312" pitchFamily="1" charset="-122"/>
              <a:ea typeface="仿宋_GB2312" pitchFamily="1" charset="-122"/>
            </a:endParaRPr>
          </a:p>
        </p:txBody>
      </p:sp>
    </p:spTree>
  </p:cSld>
  <p:clrMapOvr>
    <a:masterClrMapping/>
  </p:clrMapOvr>
  <p:transition>
    <p:wipe di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文本占位符 26625"/>
          <p:cNvSpPr>
            <a:spLocks noGrp="1"/>
          </p:cNvSpPr>
          <p:nvPr>
            <p:ph idx="1"/>
          </p:nvPr>
        </p:nvSpPr>
        <p:spPr>
          <a:xfrm>
            <a:off x="468313" y="1341438"/>
            <a:ext cx="8229600" cy="4525962"/>
          </a:xfrm>
        </p:spPr>
        <p:txBody>
          <a:bodyPr anchor="t"/>
          <a:p>
            <a:pPr lvl="0">
              <a:buNone/>
            </a:pPr>
            <a:r>
              <a:rPr lang="en-US" altLang="x-none" dirty="0">
                <a:solidFill>
                  <a:srgbClr val="0000CC"/>
                </a:solidFill>
              </a:rPr>
              <a:t>          2008</a:t>
            </a:r>
            <a:r>
              <a:rPr lang="zh-CN" altLang="en-US" dirty="0">
                <a:solidFill>
                  <a:srgbClr val="0000CC"/>
                </a:solidFill>
              </a:rPr>
              <a:t>年</a:t>
            </a:r>
            <a:r>
              <a:rPr lang="en-US" altLang="x-none" dirty="0">
                <a:solidFill>
                  <a:srgbClr val="0000CC"/>
                </a:solidFill>
              </a:rPr>
              <a:t>3</a:t>
            </a:r>
            <a:r>
              <a:rPr lang="zh-CN" altLang="en-US" dirty="0">
                <a:solidFill>
                  <a:srgbClr val="0000CC"/>
                </a:solidFill>
              </a:rPr>
              <a:t>月，国务院机构改革，成立国家国防科技工业局，承担“军工产品及配套产品研制生产的计量管理”职责</a:t>
            </a:r>
            <a:r>
              <a:rPr lang="en-US" altLang="x-none" dirty="0">
                <a:solidFill>
                  <a:srgbClr val="0000CC"/>
                </a:solidFill>
              </a:rPr>
              <a:t>:</a:t>
            </a:r>
            <a:endParaRPr lang="en-US" altLang="x-none" dirty="0">
              <a:solidFill>
                <a:srgbClr val="0000CC"/>
              </a:solidFill>
            </a:endParaRPr>
          </a:p>
          <a:p>
            <a:pPr lvl="0"/>
            <a:r>
              <a:rPr lang="zh-CN" altLang="en-US" dirty="0"/>
              <a:t>军工产品及配套产品研制生产的计量管理职责</a:t>
            </a:r>
            <a:endParaRPr lang="zh-CN" altLang="en-US" dirty="0"/>
          </a:p>
          <a:p>
            <a:pPr lvl="0"/>
            <a:r>
              <a:rPr lang="zh-CN" altLang="en-US" dirty="0"/>
              <a:t>国防军工技术基础（计量专业）科研计划管理职责</a:t>
            </a:r>
            <a:endParaRPr lang="zh-CN" altLang="en-US" dirty="0"/>
          </a:p>
          <a:p>
            <a:pPr lvl="0"/>
            <a:r>
              <a:rPr lang="zh-CN" altLang="en-US" dirty="0"/>
              <a:t>军工计量核心能力建设职责</a:t>
            </a:r>
            <a:endParaRPr lang="zh-CN" altLang="en-US" dirty="0"/>
          </a:p>
          <a:p>
            <a:pPr lvl="0"/>
            <a:endParaRPr lang="zh-CN" altLang="en-US" dirty="0">
              <a:solidFill>
                <a:srgbClr val="0000CC"/>
              </a:solidFill>
            </a:endParaRPr>
          </a:p>
          <a:p>
            <a:pPr lvl="0"/>
            <a:endParaRPr lang="zh-CN" altLang="en-US" dirty="0">
              <a:solidFill>
                <a:srgbClr val="0000CC"/>
              </a:solidFill>
            </a:endParaRPr>
          </a:p>
        </p:txBody>
      </p:sp>
      <p:sp>
        <p:nvSpPr>
          <p:cNvPr id="49155" name="标题 26626"/>
          <p:cNvSpPr>
            <a:spLocks noGrp="1"/>
          </p:cNvSpPr>
          <p:nvPr>
            <p:ph type="title"/>
          </p:nvPr>
        </p:nvSpPr>
        <p:spPr/>
        <p:txBody>
          <a:bodyPr anchor="ctr"/>
          <a:p>
            <a:pPr lvl="0"/>
            <a:r>
              <a:rPr lang="en-US" altLang="x-none" sz="3600" dirty="0">
                <a:solidFill>
                  <a:srgbClr val="FF0000"/>
                </a:solidFill>
              </a:rPr>
              <a:t>3</a:t>
            </a:r>
            <a:r>
              <a:rPr lang="zh-CN" altLang="en-US" sz="3600" dirty="0">
                <a:solidFill>
                  <a:srgbClr val="FF0000"/>
                </a:solidFill>
              </a:rPr>
              <a:t>、军工产品及配套产品计量法规体系</a:t>
            </a:r>
            <a:endParaRPr lang="zh-CN" altLang="en-US" sz="3600" dirty="0">
              <a:solidFill>
                <a:srgbClr val="FF0000"/>
              </a:solidFill>
            </a:endParaRPr>
          </a:p>
        </p:txBody>
      </p:sp>
    </p:spTree>
  </p:cSld>
  <p:clrMapOvr>
    <a:masterClrMapping/>
  </p:clrMapOvr>
  <p:transition>
    <p:wipe dir="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文本占位符 28673"/>
          <p:cNvSpPr>
            <a:spLocks noGrp="1"/>
          </p:cNvSpPr>
          <p:nvPr>
            <p:ph idx="1"/>
          </p:nvPr>
        </p:nvSpPr>
        <p:spPr>
          <a:xfrm>
            <a:off x="468313" y="1341438"/>
            <a:ext cx="8229600" cy="4525962"/>
          </a:xfrm>
        </p:spPr>
        <p:txBody>
          <a:bodyPr anchor="t"/>
          <a:p>
            <a:pPr lvl="0">
              <a:buNone/>
            </a:pPr>
            <a:endParaRPr lang="en-US" altLang="x-none" dirty="0">
              <a:solidFill>
                <a:srgbClr val="0000CC"/>
              </a:solidFill>
            </a:endParaRPr>
          </a:p>
          <a:p>
            <a:pPr lvl="0"/>
            <a:r>
              <a:rPr lang="en-US" altLang="x-none" dirty="0">
                <a:solidFill>
                  <a:srgbClr val="0000CC"/>
                </a:solidFill>
              </a:rPr>
              <a:t>    2011</a:t>
            </a:r>
            <a:r>
              <a:rPr lang="zh-CN" altLang="en-US" dirty="0">
                <a:solidFill>
                  <a:srgbClr val="0000CC"/>
                </a:solidFill>
              </a:rPr>
              <a:t>年</a:t>
            </a:r>
            <a:r>
              <a:rPr lang="en-US" altLang="x-none" dirty="0">
                <a:solidFill>
                  <a:srgbClr val="0000CC"/>
                </a:solidFill>
              </a:rPr>
              <a:t>8</a:t>
            </a:r>
            <a:r>
              <a:rPr lang="zh-CN" altLang="en-US" dirty="0">
                <a:solidFill>
                  <a:srgbClr val="0000CC"/>
                </a:solidFill>
              </a:rPr>
              <a:t>月，国防科工局下发了</a:t>
            </a:r>
            <a:r>
              <a:rPr lang="en-US" altLang="x-none" dirty="0">
                <a:solidFill>
                  <a:srgbClr val="0000CC"/>
                </a:solidFill>
              </a:rPr>
              <a:t>《</a:t>
            </a:r>
            <a:r>
              <a:rPr lang="zh-CN" altLang="en-US" dirty="0">
                <a:solidFill>
                  <a:srgbClr val="0000CC"/>
                </a:solidFill>
              </a:rPr>
              <a:t>国防科工局关于进一步加强国防军工计量工作的通知</a:t>
            </a:r>
            <a:r>
              <a:rPr lang="en-US" altLang="x-none" dirty="0">
                <a:solidFill>
                  <a:srgbClr val="0000CC"/>
                </a:solidFill>
              </a:rPr>
              <a:t>》</a:t>
            </a:r>
            <a:r>
              <a:rPr lang="zh-CN" altLang="en-US" dirty="0">
                <a:solidFill>
                  <a:srgbClr val="0000CC"/>
                </a:solidFill>
              </a:rPr>
              <a:t>（科工技［</a:t>
            </a:r>
            <a:r>
              <a:rPr lang="en-US" altLang="x-none" dirty="0">
                <a:solidFill>
                  <a:srgbClr val="0000CC"/>
                </a:solidFill>
              </a:rPr>
              <a:t>2011</a:t>
            </a:r>
            <a:r>
              <a:rPr lang="zh-CN" altLang="en-US" dirty="0">
                <a:solidFill>
                  <a:srgbClr val="0000CC"/>
                </a:solidFill>
              </a:rPr>
              <a:t>］</a:t>
            </a:r>
            <a:r>
              <a:rPr lang="en-US" altLang="x-none" dirty="0">
                <a:solidFill>
                  <a:srgbClr val="0000CC"/>
                </a:solidFill>
              </a:rPr>
              <a:t>740</a:t>
            </a:r>
            <a:r>
              <a:rPr lang="zh-CN" altLang="en-US" dirty="0">
                <a:solidFill>
                  <a:srgbClr val="0000CC"/>
                </a:solidFill>
              </a:rPr>
              <a:t>号），对新时期加强计量监督管理，建设先进的国防军工计量，提出了新的要求。</a:t>
            </a:r>
            <a:endParaRPr lang="zh-CN" altLang="en-US" dirty="0">
              <a:solidFill>
                <a:srgbClr val="0000CC"/>
              </a:solidFill>
            </a:endParaRPr>
          </a:p>
        </p:txBody>
      </p:sp>
      <p:sp>
        <p:nvSpPr>
          <p:cNvPr id="51203" name="标题 28674"/>
          <p:cNvSpPr>
            <a:spLocks noGrp="1"/>
          </p:cNvSpPr>
          <p:nvPr>
            <p:ph type="title"/>
          </p:nvPr>
        </p:nvSpPr>
        <p:spPr/>
        <p:txBody>
          <a:bodyPr anchor="ctr"/>
          <a:p>
            <a:pPr lvl="0"/>
            <a:r>
              <a:rPr lang="en-US" altLang="zh-CN" sz="3600">
                <a:solidFill>
                  <a:srgbClr val="FF0000"/>
                </a:solidFill>
              </a:rPr>
              <a:t>4</a:t>
            </a:r>
            <a:r>
              <a:rPr lang="zh-CN" altLang="en-US" sz="3600">
                <a:solidFill>
                  <a:srgbClr val="FF0000"/>
                </a:solidFill>
              </a:rPr>
              <a:t>、军工产品及配套产品计量法规体系</a:t>
            </a:r>
            <a:endParaRPr lang="zh-CN" altLang="en-US" sz="3600">
              <a:solidFill>
                <a:srgbClr val="FF0000"/>
              </a:solidFill>
            </a:endParaRPr>
          </a:p>
        </p:txBody>
      </p:sp>
    </p:spTree>
  </p:cSld>
  <p:clrMapOvr>
    <a:masterClrMapping/>
  </p:clrMapOvr>
  <p:transition>
    <p:wipe di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文本占位符 29697"/>
          <p:cNvSpPr>
            <a:spLocks noGrp="1"/>
          </p:cNvSpPr>
          <p:nvPr>
            <p:ph idx="1"/>
          </p:nvPr>
        </p:nvSpPr>
        <p:spPr/>
        <p:txBody>
          <a:bodyPr anchor="t"/>
          <a:p>
            <a:pPr lvl="0"/>
            <a:r>
              <a:rPr lang="zh-CN" altLang="en-US">
                <a:solidFill>
                  <a:srgbClr val="FF0000"/>
                </a:solidFill>
              </a:rPr>
              <a:t>第一条：</a:t>
            </a:r>
            <a:r>
              <a:rPr lang="zh-CN" altLang="en-US">
                <a:solidFill>
                  <a:srgbClr val="0000CC"/>
                </a:solidFill>
              </a:rPr>
              <a:t>国防军工计量作为国防现代化建设必不可少的技术基础，是军工核心能力建设的重要组成部分，也是国防科技自主创新的重要力量。要</a:t>
            </a:r>
            <a:r>
              <a:rPr lang="zh-CN" altLang="en-US">
                <a:solidFill>
                  <a:srgbClr val="FF3300"/>
                </a:solidFill>
              </a:rPr>
              <a:t>高度重视</a:t>
            </a:r>
            <a:r>
              <a:rPr lang="zh-CN" altLang="en-US">
                <a:solidFill>
                  <a:srgbClr val="0000CC"/>
                </a:solidFill>
              </a:rPr>
              <a:t>国防军工计量工作，积极采取有效措施，充分发挥计量在保障武器装备质量和军工核心能力建设方面的</a:t>
            </a:r>
            <a:r>
              <a:rPr lang="zh-CN" altLang="en-US">
                <a:solidFill>
                  <a:srgbClr val="FF3300"/>
                </a:solidFill>
              </a:rPr>
              <a:t>重要作用</a:t>
            </a:r>
            <a:r>
              <a:rPr lang="zh-CN" altLang="en-US">
                <a:solidFill>
                  <a:srgbClr val="0000CC"/>
                </a:solidFill>
              </a:rPr>
              <a:t>。</a:t>
            </a:r>
            <a:endParaRPr lang="zh-CN" altLang="en-US">
              <a:solidFill>
                <a:srgbClr val="0000CC"/>
              </a:solidFill>
            </a:endParaRPr>
          </a:p>
        </p:txBody>
      </p:sp>
      <p:sp>
        <p:nvSpPr>
          <p:cNvPr id="52227" name="标题 29698"/>
          <p:cNvSpPr>
            <a:spLocks noGrp="1"/>
          </p:cNvSpPr>
          <p:nvPr>
            <p:ph type="title"/>
          </p:nvPr>
        </p:nvSpPr>
        <p:spPr/>
        <p:txBody>
          <a:bodyPr anchor="ctr"/>
          <a:p>
            <a:pPr lvl="0"/>
            <a:r>
              <a:rPr lang="en-US" altLang="x-none" sz="4000" dirty="0">
                <a:solidFill>
                  <a:srgbClr val="FF0000"/>
                </a:solidFill>
              </a:rPr>
              <a:t>《</a:t>
            </a:r>
            <a:r>
              <a:rPr lang="zh-CN" altLang="en-US" sz="4000" dirty="0">
                <a:solidFill>
                  <a:srgbClr val="FF0000"/>
                </a:solidFill>
              </a:rPr>
              <a:t>通知</a:t>
            </a:r>
            <a:r>
              <a:rPr lang="en-US" altLang="x-none" sz="4000" dirty="0">
                <a:solidFill>
                  <a:srgbClr val="FF0000"/>
                </a:solidFill>
              </a:rPr>
              <a:t>》</a:t>
            </a:r>
            <a:r>
              <a:rPr lang="zh-CN" altLang="en-US" sz="4000" dirty="0">
                <a:solidFill>
                  <a:srgbClr val="FF0000"/>
                </a:solidFill>
              </a:rPr>
              <a:t>内容</a:t>
            </a:r>
            <a:endParaRPr lang="zh-CN" altLang="en-US" sz="4000" dirty="0">
              <a:solidFill>
                <a:srgbClr val="FF0000"/>
              </a:solidFill>
            </a:endParaRPr>
          </a:p>
        </p:txBody>
      </p:sp>
    </p:spTree>
  </p:cSld>
  <p:clrMapOvr>
    <a:masterClrMapping/>
  </p:clrMapOvr>
  <p:transition>
    <p:wipe dir="u"/>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标题 30721"/>
          <p:cNvSpPr>
            <a:spLocks noGrp="1"/>
          </p:cNvSpPr>
          <p:nvPr>
            <p:ph type="title"/>
          </p:nvPr>
        </p:nvSpPr>
        <p:spPr/>
        <p:txBody>
          <a:bodyPr anchor="ctr"/>
          <a:p>
            <a:pPr lvl="0"/>
            <a:r>
              <a:rPr lang="en-US" altLang="x-none" sz="4000" dirty="0">
                <a:solidFill>
                  <a:srgbClr val="FF0000"/>
                </a:solidFill>
              </a:rPr>
              <a:t>《</a:t>
            </a:r>
            <a:r>
              <a:rPr lang="zh-CN" altLang="en-US" sz="4000" dirty="0">
                <a:solidFill>
                  <a:srgbClr val="FF0000"/>
                </a:solidFill>
              </a:rPr>
              <a:t>通知</a:t>
            </a:r>
            <a:r>
              <a:rPr lang="en-US" altLang="x-none" sz="4000" dirty="0">
                <a:solidFill>
                  <a:srgbClr val="FF0000"/>
                </a:solidFill>
              </a:rPr>
              <a:t>》</a:t>
            </a:r>
            <a:r>
              <a:rPr lang="zh-CN" altLang="en-US" sz="4000" dirty="0">
                <a:solidFill>
                  <a:srgbClr val="FF0000"/>
                </a:solidFill>
              </a:rPr>
              <a:t>内容</a:t>
            </a:r>
            <a:endParaRPr lang="zh-CN" altLang="en-US" sz="4000" dirty="0">
              <a:solidFill>
                <a:srgbClr val="FF0000"/>
              </a:solidFill>
            </a:endParaRPr>
          </a:p>
        </p:txBody>
      </p:sp>
      <p:sp>
        <p:nvSpPr>
          <p:cNvPr id="53251" name="文本占位符 30722"/>
          <p:cNvSpPr>
            <a:spLocks noGrp="1"/>
          </p:cNvSpPr>
          <p:nvPr>
            <p:ph idx="1"/>
          </p:nvPr>
        </p:nvSpPr>
        <p:spPr/>
        <p:txBody>
          <a:bodyPr anchor="t"/>
          <a:p>
            <a:pPr lvl="0"/>
            <a:r>
              <a:rPr lang="zh-CN" altLang="en-US" dirty="0">
                <a:solidFill>
                  <a:srgbClr val="0000CC"/>
                </a:solidFill>
              </a:rPr>
              <a:t>第二条：各单位要认真学习</a:t>
            </a:r>
            <a:r>
              <a:rPr lang="zh-CN" altLang="en-US" dirty="0">
                <a:solidFill>
                  <a:srgbClr val="FF3300"/>
                </a:solidFill>
              </a:rPr>
              <a:t>贯彻落实</a:t>
            </a:r>
            <a:r>
              <a:rPr lang="en-US" altLang="x-none" dirty="0">
                <a:solidFill>
                  <a:srgbClr val="0000CC"/>
                </a:solidFill>
              </a:rPr>
              <a:t>《</a:t>
            </a:r>
            <a:r>
              <a:rPr lang="zh-CN" altLang="en-US" dirty="0">
                <a:solidFill>
                  <a:srgbClr val="0000CC"/>
                </a:solidFill>
              </a:rPr>
              <a:t>中华人民共和国计量法</a:t>
            </a:r>
            <a:r>
              <a:rPr lang="en-US" altLang="x-none" dirty="0">
                <a:solidFill>
                  <a:srgbClr val="0000CC"/>
                </a:solidFill>
              </a:rPr>
              <a:t>》</a:t>
            </a:r>
            <a:r>
              <a:rPr lang="zh-CN" altLang="en-US" dirty="0">
                <a:solidFill>
                  <a:srgbClr val="0000CC"/>
                </a:solidFill>
              </a:rPr>
              <a:t>、</a:t>
            </a:r>
            <a:r>
              <a:rPr lang="en-US" altLang="x-none" dirty="0">
                <a:solidFill>
                  <a:srgbClr val="0000CC"/>
                </a:solidFill>
              </a:rPr>
              <a:t>《</a:t>
            </a:r>
            <a:r>
              <a:rPr lang="zh-CN" altLang="en-US" dirty="0">
                <a:solidFill>
                  <a:srgbClr val="0000CC"/>
                </a:solidFill>
              </a:rPr>
              <a:t>国防计量监督管理条例</a:t>
            </a:r>
            <a:r>
              <a:rPr lang="en-US" altLang="x-none" dirty="0">
                <a:solidFill>
                  <a:srgbClr val="0000CC"/>
                </a:solidFill>
              </a:rPr>
              <a:t>》</a:t>
            </a:r>
            <a:r>
              <a:rPr lang="zh-CN" altLang="en-US" dirty="0">
                <a:solidFill>
                  <a:srgbClr val="0000CC"/>
                </a:solidFill>
              </a:rPr>
              <a:t>和</a:t>
            </a:r>
            <a:r>
              <a:rPr lang="en-US" altLang="x-none" dirty="0">
                <a:solidFill>
                  <a:srgbClr val="0000CC"/>
                </a:solidFill>
              </a:rPr>
              <a:t>《</a:t>
            </a:r>
            <a:r>
              <a:rPr lang="zh-CN" altLang="en-US" dirty="0">
                <a:solidFill>
                  <a:srgbClr val="0000CC"/>
                </a:solidFill>
              </a:rPr>
              <a:t>国防科技工业计量监督管理暂行规定</a:t>
            </a:r>
            <a:r>
              <a:rPr lang="en-US" altLang="x-none" dirty="0">
                <a:solidFill>
                  <a:srgbClr val="0000CC"/>
                </a:solidFill>
              </a:rPr>
              <a:t>》</a:t>
            </a:r>
            <a:r>
              <a:rPr lang="zh-CN" altLang="en-US" dirty="0">
                <a:solidFill>
                  <a:srgbClr val="0000CC"/>
                </a:solidFill>
              </a:rPr>
              <a:t>等有关计量法律法规。按照</a:t>
            </a:r>
            <a:r>
              <a:rPr lang="en-US" altLang="x-none" dirty="0">
                <a:solidFill>
                  <a:srgbClr val="0000CC"/>
                </a:solidFill>
              </a:rPr>
              <a:t>《</a:t>
            </a:r>
            <a:r>
              <a:rPr lang="zh-CN" altLang="en-US" dirty="0">
                <a:solidFill>
                  <a:srgbClr val="0000CC"/>
                </a:solidFill>
              </a:rPr>
              <a:t>武器装备质量管理条例</a:t>
            </a:r>
            <a:r>
              <a:rPr lang="en-US" altLang="x-none" dirty="0">
                <a:solidFill>
                  <a:srgbClr val="0000CC"/>
                </a:solidFill>
              </a:rPr>
              <a:t>》</a:t>
            </a:r>
            <a:r>
              <a:rPr lang="zh-CN" altLang="en-US" dirty="0">
                <a:solidFill>
                  <a:srgbClr val="0000CC"/>
                </a:solidFill>
              </a:rPr>
              <a:t>的有关要求，进一步完善武器装备科研生产过程中的计量管理规章制度，确保计量工作</a:t>
            </a:r>
            <a:r>
              <a:rPr lang="zh-CN" altLang="en-US" dirty="0">
                <a:solidFill>
                  <a:srgbClr val="FF3300"/>
                </a:solidFill>
              </a:rPr>
              <a:t>有法可依、有章可循</a:t>
            </a:r>
            <a:r>
              <a:rPr lang="zh-CN" altLang="en-US" dirty="0">
                <a:solidFill>
                  <a:srgbClr val="0000CC"/>
                </a:solidFill>
              </a:rPr>
              <a:t>。</a:t>
            </a:r>
            <a:endParaRPr lang="zh-CN" altLang="en-US" dirty="0">
              <a:solidFill>
                <a:srgbClr val="0000CC"/>
              </a:solidFill>
            </a:endParaRPr>
          </a:p>
        </p:txBody>
      </p:sp>
    </p:spTree>
  </p:cSld>
  <p:clrMapOvr>
    <a:masterClrMapping/>
  </p:clrMapOvr>
  <p:transition>
    <p:wipe dir="u"/>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4" name="Rectangle 2"/>
          <p:cNvSpPr>
            <a:spLocks noGrp="1"/>
          </p:cNvSpPr>
          <p:nvPr>
            <p:ph type="title"/>
          </p:nvPr>
        </p:nvSpPr>
        <p:spPr>
          <a:xfrm>
            <a:off x="0" y="620713"/>
            <a:ext cx="8642350" cy="849312"/>
          </a:xfrm>
        </p:spPr>
        <p:txBody>
          <a:bodyPr wrap="square" anchor="ctr"/>
          <a:p>
            <a:pPr lvl="0"/>
            <a:r>
              <a:rPr lang="zh-CN" altLang="en-US" sz="3200">
                <a:solidFill>
                  <a:srgbClr val="FF3300"/>
                </a:solidFill>
                <a:ea typeface="隶书" panose="02010509060101010101" pitchFamily="1" charset="-122"/>
              </a:rPr>
              <a:t>军工产品及配套产品计量管理职责的主要内容</a:t>
            </a:r>
            <a:endParaRPr lang="zh-CN" altLang="en-US" sz="3200">
              <a:solidFill>
                <a:srgbClr val="FF3300"/>
              </a:solidFill>
              <a:ea typeface="隶书" panose="02010509060101010101" pitchFamily="1" charset="-122"/>
            </a:endParaRPr>
          </a:p>
        </p:txBody>
      </p:sp>
      <p:sp>
        <p:nvSpPr>
          <p:cNvPr id="54275" name="圆角矩形 10"/>
          <p:cNvSpPr/>
          <p:nvPr/>
        </p:nvSpPr>
        <p:spPr>
          <a:xfrm>
            <a:off x="1984375" y="2051050"/>
            <a:ext cx="971550" cy="2863850"/>
          </a:xfrm>
          <a:prstGeom prst="roundRect">
            <a:avLst>
              <a:gd name="adj" fmla="val 16667"/>
            </a:avLst>
          </a:prstGeom>
          <a:solidFill>
            <a:schemeClr val="bg1"/>
          </a:solidFill>
          <a:ln w="25400" cap="flat" cmpd="sng">
            <a:solidFill>
              <a:schemeClr val="tx1"/>
            </a:solidFill>
            <a:prstDash val="solid"/>
            <a:miter/>
            <a:headEnd type="none" w="med" len="med"/>
            <a:tailEnd type="none" w="med" len="med"/>
          </a:ln>
        </p:spPr>
        <p:txBody>
          <a:bodyPr lIns="0" tIns="0" rIns="0" bIns="0" anchor="ctr">
            <a:spAutoFit/>
          </a:bodyPr>
          <a:p>
            <a:pPr lvl="0" algn="ctr" eaLnBrk="0" hangingPunct="0"/>
            <a:r>
              <a:rPr lang="zh-CN" altLang="en-US" b="1" dirty="0">
                <a:solidFill>
                  <a:srgbClr val="000000"/>
                </a:solidFill>
                <a:latin typeface="Arial" panose="020B0604020202020204" pitchFamily="34" charset="0"/>
                <a:ea typeface="华文中宋" panose="02010600040101010101" pitchFamily="2" charset="-122"/>
              </a:rPr>
              <a:t>管理国防军工计量标准器具、标准物质，制定计量检定规程和校准规范</a:t>
            </a:r>
            <a:endParaRPr lang="zh-CN" altLang="en-US" b="1" dirty="0">
              <a:solidFill>
                <a:srgbClr val="000000"/>
              </a:solidFill>
              <a:latin typeface="Arial" panose="020B0604020202020204" pitchFamily="34" charset="0"/>
              <a:ea typeface="华文中宋" panose="02010600040101010101" pitchFamily="2" charset="-122"/>
            </a:endParaRPr>
          </a:p>
        </p:txBody>
      </p:sp>
      <p:sp>
        <p:nvSpPr>
          <p:cNvPr id="54276" name="圆角矩形 12"/>
          <p:cNvSpPr/>
          <p:nvPr/>
        </p:nvSpPr>
        <p:spPr>
          <a:xfrm>
            <a:off x="3203575" y="2336800"/>
            <a:ext cx="720725" cy="2290763"/>
          </a:xfrm>
          <a:prstGeom prst="roundRect">
            <a:avLst>
              <a:gd name="adj" fmla="val 16667"/>
            </a:avLst>
          </a:prstGeom>
          <a:solidFill>
            <a:schemeClr val="bg1"/>
          </a:solidFill>
          <a:ln w="25400" cap="flat" cmpd="sng">
            <a:solidFill>
              <a:schemeClr val="tx1"/>
            </a:solidFill>
            <a:prstDash val="solid"/>
            <a:miter/>
            <a:headEnd type="none" w="med" len="med"/>
            <a:tailEnd type="none" w="med" len="med"/>
          </a:ln>
        </p:spPr>
        <p:txBody>
          <a:bodyPr lIns="0" tIns="0" rIns="0" bIns="0" anchor="ctr">
            <a:spAutoFit/>
          </a:bodyPr>
          <a:p>
            <a:pPr lvl="0" algn="ctr" eaLnBrk="0" hangingPunct="0"/>
            <a:r>
              <a:rPr lang="zh-CN" altLang="en-US" b="1" dirty="0">
                <a:solidFill>
                  <a:srgbClr val="000000"/>
                </a:solidFill>
                <a:latin typeface="Arial" panose="020B0604020202020204" pitchFamily="34" charset="0"/>
                <a:ea typeface="华文中宋" panose="02010600040101010101" pitchFamily="2" charset="-122"/>
              </a:rPr>
              <a:t>管理国防军工量值传递及比对工作</a:t>
            </a:r>
            <a:endParaRPr lang="zh-CN" altLang="en-US" b="1" dirty="0">
              <a:solidFill>
                <a:srgbClr val="000000"/>
              </a:solidFill>
              <a:latin typeface="Arial" panose="020B0604020202020204" pitchFamily="34" charset="0"/>
              <a:ea typeface="华文中宋" panose="02010600040101010101" pitchFamily="2" charset="-122"/>
            </a:endParaRPr>
          </a:p>
        </p:txBody>
      </p:sp>
      <p:sp>
        <p:nvSpPr>
          <p:cNvPr id="54277" name="圆角矩形 13"/>
          <p:cNvSpPr/>
          <p:nvPr/>
        </p:nvSpPr>
        <p:spPr>
          <a:xfrm>
            <a:off x="4270375" y="2060575"/>
            <a:ext cx="755650" cy="2843213"/>
          </a:xfrm>
          <a:prstGeom prst="roundRect">
            <a:avLst>
              <a:gd name="adj" fmla="val 16667"/>
            </a:avLst>
          </a:prstGeom>
          <a:solidFill>
            <a:schemeClr val="bg1"/>
          </a:solidFill>
          <a:ln w="25400" cap="flat" cmpd="sng">
            <a:solidFill>
              <a:schemeClr val="tx1"/>
            </a:solidFill>
            <a:prstDash val="solid"/>
            <a:miter/>
            <a:headEnd type="none" w="med" len="med"/>
            <a:tailEnd type="none" w="med" len="med"/>
          </a:ln>
        </p:spPr>
        <p:txBody>
          <a:bodyPr lIns="0" tIns="0" rIns="0" bIns="0" anchor="ctr">
            <a:spAutoFit/>
          </a:bodyPr>
          <a:p>
            <a:pPr lvl="0" algn="ctr" eaLnBrk="0" hangingPunct="0"/>
            <a:r>
              <a:rPr lang="zh-CN" altLang="en-US" b="1" dirty="0">
                <a:solidFill>
                  <a:srgbClr val="000000"/>
                </a:solidFill>
                <a:latin typeface="Arial" panose="020B0604020202020204" pitchFamily="34" charset="0"/>
                <a:ea typeface="华文中宋" panose="02010600040101010101" pitchFamily="2" charset="-122"/>
              </a:rPr>
              <a:t>组织管理军工产品及配套产品的计量仲裁工作</a:t>
            </a:r>
            <a:endParaRPr lang="zh-CN" altLang="en-US" b="1" dirty="0">
              <a:solidFill>
                <a:srgbClr val="000000"/>
              </a:solidFill>
              <a:latin typeface="Arial" panose="020B0604020202020204" pitchFamily="34" charset="0"/>
              <a:ea typeface="华文中宋" panose="02010600040101010101" pitchFamily="2" charset="-122"/>
            </a:endParaRPr>
          </a:p>
        </p:txBody>
      </p:sp>
      <p:sp>
        <p:nvSpPr>
          <p:cNvPr id="54278" name="圆角矩形 14"/>
          <p:cNvSpPr/>
          <p:nvPr/>
        </p:nvSpPr>
        <p:spPr>
          <a:xfrm>
            <a:off x="5337175" y="2190750"/>
            <a:ext cx="900113" cy="2582863"/>
          </a:xfrm>
          <a:prstGeom prst="roundRect">
            <a:avLst>
              <a:gd name="adj" fmla="val 16667"/>
            </a:avLst>
          </a:prstGeom>
          <a:solidFill>
            <a:schemeClr val="bg1"/>
          </a:solidFill>
          <a:ln w="25400" cap="flat" cmpd="sng">
            <a:solidFill>
              <a:schemeClr val="tx1"/>
            </a:solidFill>
            <a:prstDash val="solid"/>
            <a:miter/>
            <a:headEnd type="none" w="med" len="med"/>
            <a:tailEnd type="none" w="med" len="med"/>
          </a:ln>
        </p:spPr>
        <p:txBody>
          <a:bodyPr lIns="0" tIns="0" rIns="0" bIns="0" anchor="ctr">
            <a:spAutoFit/>
          </a:bodyPr>
          <a:p>
            <a:pPr lvl="0" algn="ctr" eaLnBrk="0" hangingPunct="0"/>
            <a:r>
              <a:rPr lang="zh-CN" altLang="en-US" b="1" dirty="0">
                <a:solidFill>
                  <a:srgbClr val="000000"/>
                </a:solidFill>
                <a:latin typeface="Arial" panose="020B0604020202020204" pitchFamily="34" charset="0"/>
                <a:ea typeface="华文中宋" panose="02010600040101010101" pitchFamily="2" charset="-122"/>
              </a:rPr>
              <a:t>管理军工计量技术机构，监督管理计量专业人员的资质资格</a:t>
            </a:r>
            <a:endParaRPr lang="zh-CN" altLang="en-US" b="1" dirty="0">
              <a:solidFill>
                <a:srgbClr val="000000"/>
              </a:solidFill>
              <a:latin typeface="Arial" panose="020B0604020202020204" pitchFamily="34" charset="0"/>
              <a:ea typeface="华文中宋" panose="02010600040101010101" pitchFamily="2" charset="-122"/>
            </a:endParaRPr>
          </a:p>
        </p:txBody>
      </p:sp>
      <p:sp>
        <p:nvSpPr>
          <p:cNvPr id="54279" name="圆角矩形 15"/>
          <p:cNvSpPr/>
          <p:nvPr/>
        </p:nvSpPr>
        <p:spPr>
          <a:xfrm>
            <a:off x="6556375" y="2165350"/>
            <a:ext cx="1403350" cy="2632075"/>
          </a:xfrm>
          <a:prstGeom prst="roundRect">
            <a:avLst>
              <a:gd name="adj" fmla="val 16667"/>
            </a:avLst>
          </a:prstGeom>
          <a:solidFill>
            <a:schemeClr val="bg1"/>
          </a:solidFill>
          <a:ln w="25400" cap="flat" cmpd="sng">
            <a:solidFill>
              <a:schemeClr val="tx1"/>
            </a:solidFill>
            <a:prstDash val="solid"/>
            <a:miter/>
            <a:headEnd type="none" w="med" len="med"/>
            <a:tailEnd type="none" w="med" len="med"/>
          </a:ln>
        </p:spPr>
        <p:txBody>
          <a:bodyPr lIns="0" tIns="0" rIns="0" bIns="0" anchor="ctr">
            <a:spAutoFit/>
          </a:bodyPr>
          <a:p>
            <a:pPr lvl="0" algn="ctr" eaLnBrk="0" hangingPunct="0"/>
            <a:r>
              <a:rPr lang="zh-CN" altLang="en-US" b="1" dirty="0">
                <a:solidFill>
                  <a:srgbClr val="000000"/>
                </a:solidFill>
                <a:latin typeface="Arial" panose="020B0604020202020204" pitchFamily="34" charset="0"/>
                <a:ea typeface="华文中宋" panose="02010600040101010101" pitchFamily="2" charset="-122"/>
              </a:rPr>
              <a:t>监督管理军工产品研制生产大型试验测试系统（设备）及测量类军工产品检测设备的计量工作</a:t>
            </a:r>
            <a:endParaRPr lang="zh-CN" altLang="en-US" b="1" dirty="0">
              <a:solidFill>
                <a:srgbClr val="000000"/>
              </a:solidFill>
              <a:latin typeface="Arial" panose="020B0604020202020204" pitchFamily="34" charset="0"/>
              <a:ea typeface="华文中宋" panose="02010600040101010101" pitchFamily="2" charset="-122"/>
            </a:endParaRPr>
          </a:p>
        </p:txBody>
      </p:sp>
      <p:sp>
        <p:nvSpPr>
          <p:cNvPr id="54280" name="圆角矩形 12"/>
          <p:cNvSpPr/>
          <p:nvPr/>
        </p:nvSpPr>
        <p:spPr>
          <a:xfrm>
            <a:off x="841375" y="2136775"/>
            <a:ext cx="685800" cy="2836863"/>
          </a:xfrm>
          <a:prstGeom prst="roundRect">
            <a:avLst>
              <a:gd name="adj" fmla="val 16667"/>
            </a:avLst>
          </a:prstGeom>
          <a:solidFill>
            <a:schemeClr val="bg1"/>
          </a:solidFill>
          <a:ln w="25400" cap="flat" cmpd="sng">
            <a:solidFill>
              <a:schemeClr val="tx1"/>
            </a:solidFill>
            <a:prstDash val="solid"/>
            <a:miter/>
            <a:headEnd type="none" w="med" len="med"/>
            <a:tailEnd type="none" w="med" len="med"/>
          </a:ln>
        </p:spPr>
        <p:txBody>
          <a:bodyPr lIns="0" tIns="0" rIns="0" bIns="0" anchor="ctr">
            <a:spAutoFit/>
          </a:bodyPr>
          <a:p>
            <a:pPr lvl="0" algn="ctr" eaLnBrk="0" hangingPunct="0"/>
            <a:r>
              <a:rPr lang="zh-CN" altLang="en-US" b="1" dirty="0">
                <a:solidFill>
                  <a:srgbClr val="000000"/>
                </a:solidFill>
                <a:latin typeface="Arial" panose="020B0604020202020204" pitchFamily="34" charset="0"/>
                <a:ea typeface="华文中宋" panose="02010600040101010101" pitchFamily="2" charset="-122"/>
              </a:rPr>
              <a:t>组织建立军工产品及配套产品计量体系</a:t>
            </a:r>
            <a:endParaRPr lang="zh-CN" altLang="en-US" b="1" dirty="0">
              <a:solidFill>
                <a:srgbClr val="000000"/>
              </a:solidFill>
              <a:latin typeface="Arial" panose="020B0604020202020204" pitchFamily="34" charset="0"/>
              <a:ea typeface="华文中宋" panose="02010600040101010101" pitchFamily="2" charset="-122"/>
            </a:endParaRPr>
          </a:p>
          <a:p>
            <a:pPr lvl="0" algn="ctr" eaLnBrk="0" hangingPunct="0"/>
            <a:endParaRPr lang="zh-CN" altLang="en-US" b="1" dirty="0">
              <a:solidFill>
                <a:srgbClr val="000000"/>
              </a:solidFill>
              <a:latin typeface="Arial" panose="020B0604020202020204" pitchFamily="34" charset="0"/>
              <a:ea typeface="华文中宋" panose="02010600040101010101" pitchFamily="2" charset="-122"/>
            </a:endParaRPr>
          </a:p>
        </p:txBody>
      </p:sp>
    </p:spTree>
  </p:cSld>
  <p:clrMapOvr>
    <a:masterClrMapping/>
  </p:clrMapOvr>
  <p:transition>
    <p:wipe dir="u"/>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5298" name="剪去对角的矩形 3"/>
          <p:cNvPicPr/>
          <p:nvPr/>
        </p:nvPicPr>
        <p:blipFill>
          <a:blip r:embed="rId1"/>
          <a:stretch>
            <a:fillRect/>
          </a:stretch>
        </p:blipFill>
        <p:spPr>
          <a:xfrm>
            <a:off x="676275" y="2054225"/>
            <a:ext cx="8248650" cy="2328863"/>
          </a:xfrm>
          <a:prstGeom prst="rect">
            <a:avLst/>
          </a:prstGeom>
          <a:noFill/>
          <a:ln w="9525">
            <a:noFill/>
          </a:ln>
        </p:spPr>
      </p:pic>
    </p:spTree>
  </p:cSld>
  <p:clrMapOvr>
    <a:masterClrMapping/>
  </p:clrMapOvr>
  <p:transition>
    <p:wipe dir="u"/>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2" name="Rectangle 2"/>
          <p:cNvSpPr>
            <a:spLocks noGrp="1"/>
          </p:cNvSpPr>
          <p:nvPr>
            <p:ph type="title"/>
          </p:nvPr>
        </p:nvSpPr>
        <p:spPr>
          <a:xfrm>
            <a:off x="250825" y="58738"/>
            <a:ext cx="8642350" cy="849312"/>
          </a:xfrm>
        </p:spPr>
        <p:txBody>
          <a:bodyPr wrap="square" anchor="ctr"/>
          <a:p>
            <a:pPr lvl="0" eaLnBrk="1" hangingPunct="1"/>
            <a:r>
              <a:rPr lang="zh-CN" altLang="en-US">
                <a:solidFill>
                  <a:srgbClr val="FF3300"/>
                </a:solidFill>
                <a:ea typeface="隶书" panose="02010509060101010101" pitchFamily="1" charset="-122"/>
              </a:rPr>
              <a:t>国防军工计量管理体系</a:t>
            </a:r>
            <a:endParaRPr lang="zh-CN" altLang="en-US">
              <a:solidFill>
                <a:srgbClr val="FF3300"/>
              </a:solidFill>
              <a:ea typeface="隶书" panose="02010509060101010101" pitchFamily="1" charset="-122"/>
            </a:endParaRPr>
          </a:p>
        </p:txBody>
      </p:sp>
      <p:sp>
        <p:nvSpPr>
          <p:cNvPr id="56323" name="Rectangle 3"/>
          <p:cNvSpPr>
            <a:spLocks noGrp="1"/>
          </p:cNvSpPr>
          <p:nvPr>
            <p:ph type="body"/>
          </p:nvPr>
        </p:nvSpPr>
        <p:spPr>
          <a:xfrm>
            <a:off x="533400" y="1727200"/>
            <a:ext cx="8337550" cy="5130800"/>
          </a:xfrm>
        </p:spPr>
        <p:txBody>
          <a:bodyPr wrap="square" anchor="t"/>
          <a:p>
            <a:pPr lvl="0" eaLnBrk="1" hangingPunct="1"/>
            <a:r>
              <a:rPr lang="zh-CN" altLang="en-US" dirty="0"/>
              <a:t>政府监督管理体系</a:t>
            </a:r>
            <a:endParaRPr lang="en-US" altLang="x-none" dirty="0"/>
          </a:p>
          <a:p>
            <a:pPr lvl="0" eaLnBrk="1" hangingPunct="1">
              <a:buNone/>
            </a:pPr>
            <a:r>
              <a:rPr lang="zh-CN" altLang="en-US" dirty="0"/>
              <a:t>       </a:t>
            </a:r>
            <a:r>
              <a:rPr lang="zh-CN" altLang="en-US" sz="2400" dirty="0"/>
              <a:t>国防科工局的监督管理、 地方政府的监督管理</a:t>
            </a:r>
            <a:endParaRPr lang="en-US" altLang="x-none" sz="2400" dirty="0"/>
          </a:p>
          <a:p>
            <a:pPr lvl="0" eaLnBrk="1" hangingPunct="1"/>
            <a:r>
              <a:rPr lang="zh-CN" altLang="en-US" dirty="0"/>
              <a:t>军工集团计量管理体系</a:t>
            </a:r>
            <a:endParaRPr lang="en-US" altLang="x-none" dirty="0"/>
          </a:p>
          <a:p>
            <a:pPr lvl="0" eaLnBrk="1" hangingPunct="1">
              <a:buNone/>
            </a:pPr>
            <a:r>
              <a:rPr lang="zh-CN" altLang="en-US" dirty="0"/>
              <a:t>       </a:t>
            </a:r>
            <a:r>
              <a:rPr lang="zh-CN" altLang="en-US" sz="2400" dirty="0"/>
              <a:t>计量体系的管理、计量机构的管理、 军品的计量管理</a:t>
            </a:r>
            <a:endParaRPr lang="en-US" altLang="x-none" sz="2400" dirty="0"/>
          </a:p>
          <a:p>
            <a:pPr lvl="0" eaLnBrk="1" hangingPunct="1"/>
            <a:r>
              <a:rPr lang="zh-CN" altLang="en-US" dirty="0"/>
              <a:t>企业的计量保障体系</a:t>
            </a:r>
            <a:endParaRPr lang="en-US" altLang="x-none" dirty="0"/>
          </a:p>
          <a:p>
            <a:pPr lvl="0" eaLnBrk="1" hangingPunct="1">
              <a:buNone/>
            </a:pPr>
            <a:r>
              <a:rPr lang="zh-CN" altLang="en-US" sz="2000" dirty="0"/>
              <a:t>           </a:t>
            </a:r>
            <a:r>
              <a:rPr lang="zh-CN" altLang="en-US" sz="2400" dirty="0"/>
              <a:t>计量体系的管理、计量机构的管理、 军品的计量管理</a:t>
            </a:r>
            <a:endParaRPr lang="en-US" altLang="x-none" sz="2400" dirty="0"/>
          </a:p>
          <a:p>
            <a:pPr lvl="0" eaLnBrk="1" hangingPunct="1"/>
            <a:endParaRPr lang="en-US" altLang="x-none" dirty="0"/>
          </a:p>
          <a:p>
            <a:pPr lvl="0" eaLnBrk="1" hangingPunct="1"/>
            <a:endParaRPr lang="zh-CN" altLang="en-US" dirty="0"/>
          </a:p>
        </p:txBody>
      </p:sp>
    </p:spTree>
  </p:cSld>
  <p:clrMapOvr>
    <a:masterClrMapping/>
  </p:clrMapOvr>
  <p:transition>
    <p:wipe dir="u"/>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70" name="Rectangle 2"/>
          <p:cNvSpPr>
            <a:spLocks noGrp="1"/>
          </p:cNvSpPr>
          <p:nvPr>
            <p:ph type="title"/>
          </p:nvPr>
        </p:nvSpPr>
        <p:spPr>
          <a:xfrm>
            <a:off x="250825" y="58738"/>
            <a:ext cx="8642350" cy="849312"/>
          </a:xfrm>
        </p:spPr>
        <p:txBody>
          <a:bodyPr wrap="square" anchor="ctr"/>
          <a:p>
            <a:pPr lvl="0" eaLnBrk="1" hangingPunct="1"/>
            <a:r>
              <a:rPr lang="en-US" altLang="zh-CN">
                <a:solidFill>
                  <a:srgbClr val="FF3300"/>
                </a:solidFill>
                <a:ea typeface="隶书" panose="02010509060101010101" pitchFamily="1" charset="-122"/>
              </a:rPr>
              <a:t> 1</a:t>
            </a:r>
            <a:r>
              <a:rPr lang="zh-CN" altLang="en-US">
                <a:solidFill>
                  <a:srgbClr val="FF3300"/>
                </a:solidFill>
                <a:ea typeface="隶书" panose="02010509060101010101" pitchFamily="1" charset="-122"/>
              </a:rPr>
              <a:t>、政府监督管理体系</a:t>
            </a:r>
            <a:endParaRPr lang="zh-CN" altLang="en-US">
              <a:solidFill>
                <a:srgbClr val="FF3300"/>
              </a:solidFill>
              <a:ea typeface="隶书" panose="02010509060101010101" pitchFamily="1" charset="-122"/>
            </a:endParaRPr>
          </a:p>
        </p:txBody>
      </p:sp>
      <p:sp>
        <p:nvSpPr>
          <p:cNvPr id="58371" name="Rectangle 4"/>
          <p:cNvSpPr/>
          <p:nvPr/>
        </p:nvSpPr>
        <p:spPr>
          <a:xfrm>
            <a:off x="2743200" y="1219200"/>
            <a:ext cx="3962400" cy="647700"/>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sz="2400" dirty="0">
                <a:latin typeface="Times New Roman" panose="02020603050405020304" pitchFamily="2" charset="0"/>
                <a:ea typeface="宋体" panose="02010600030101010101" pitchFamily="2" charset="-122"/>
              </a:rPr>
              <a:t>国家国防科技工业局</a:t>
            </a:r>
            <a:endParaRPr lang="zh-CN" altLang="en-US" sz="2400" dirty="0">
              <a:latin typeface="Times New Roman" panose="02020603050405020304" pitchFamily="2" charset="0"/>
              <a:ea typeface="宋体" panose="02010600030101010101" pitchFamily="2" charset="-122"/>
            </a:endParaRPr>
          </a:p>
        </p:txBody>
      </p:sp>
      <p:sp>
        <p:nvSpPr>
          <p:cNvPr id="58372" name="Rectangle 8"/>
          <p:cNvSpPr/>
          <p:nvPr/>
        </p:nvSpPr>
        <p:spPr>
          <a:xfrm>
            <a:off x="5638800" y="2514600"/>
            <a:ext cx="2743200" cy="914400"/>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sz="2400" dirty="0">
                <a:latin typeface="Times New Roman" panose="02020603050405020304" pitchFamily="2" charset="0"/>
                <a:ea typeface="宋体" panose="02010600030101010101" pitchFamily="2" charset="-122"/>
              </a:rPr>
              <a:t>地方国防科技工业</a:t>
            </a:r>
            <a:endParaRPr lang="en-US" altLang="x-none" sz="2400" dirty="0">
              <a:latin typeface="Times New Roman" panose="02020603050405020304" pitchFamily="2" charset="0"/>
              <a:ea typeface="宋体" panose="02010600030101010101" pitchFamily="2" charset="-122"/>
            </a:endParaRPr>
          </a:p>
          <a:p>
            <a:pPr lvl="0" algn="ctr" eaLnBrk="0" hangingPunct="0"/>
            <a:r>
              <a:rPr lang="zh-CN" altLang="en-US" sz="2400" dirty="0">
                <a:latin typeface="Times New Roman" panose="02020603050405020304" pitchFamily="2" charset="0"/>
                <a:ea typeface="宋体" panose="02010600030101010101" pitchFamily="2" charset="-122"/>
              </a:rPr>
              <a:t>主管部门</a:t>
            </a:r>
            <a:endParaRPr lang="zh-CN" altLang="en-US" sz="2400" dirty="0">
              <a:latin typeface="Times New Roman" panose="02020603050405020304" pitchFamily="2" charset="0"/>
              <a:ea typeface="宋体" panose="02010600030101010101" pitchFamily="2" charset="-122"/>
            </a:endParaRPr>
          </a:p>
        </p:txBody>
      </p:sp>
      <p:sp>
        <p:nvSpPr>
          <p:cNvPr id="58373" name="Rectangle 10"/>
          <p:cNvSpPr/>
          <p:nvPr/>
        </p:nvSpPr>
        <p:spPr>
          <a:xfrm>
            <a:off x="3124200" y="2514600"/>
            <a:ext cx="2286000" cy="865188"/>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sz="2400" dirty="0">
                <a:latin typeface="Times New Roman" panose="02020603050405020304" pitchFamily="2" charset="0"/>
                <a:ea typeface="宋体" panose="02010600030101010101" pitchFamily="2" charset="-122"/>
              </a:rPr>
              <a:t>国防军工计量</a:t>
            </a:r>
            <a:endParaRPr lang="zh-CN" altLang="en-US" sz="2400" dirty="0">
              <a:latin typeface="Times New Roman" panose="02020603050405020304" pitchFamily="2" charset="0"/>
              <a:ea typeface="宋体" panose="02010600030101010101" pitchFamily="2" charset="-122"/>
            </a:endParaRPr>
          </a:p>
          <a:p>
            <a:pPr lvl="0" algn="ctr" eaLnBrk="0" hangingPunct="0"/>
            <a:r>
              <a:rPr lang="zh-CN" altLang="en-US" sz="2400" dirty="0">
                <a:latin typeface="Times New Roman" panose="02020603050405020304" pitchFamily="2" charset="0"/>
                <a:ea typeface="宋体" panose="02010600030101010101" pitchFamily="2" charset="-122"/>
              </a:rPr>
              <a:t>一级技术机构</a:t>
            </a:r>
            <a:endParaRPr lang="zh-CN" altLang="en-US" sz="2400" dirty="0">
              <a:latin typeface="Times New Roman" panose="02020603050405020304" pitchFamily="2" charset="0"/>
              <a:ea typeface="宋体" panose="02010600030101010101" pitchFamily="2" charset="-122"/>
            </a:endParaRPr>
          </a:p>
        </p:txBody>
      </p:sp>
      <p:sp>
        <p:nvSpPr>
          <p:cNvPr id="58374" name="Rectangle 15"/>
          <p:cNvSpPr>
            <a:spLocks noGrp="1"/>
          </p:cNvSpPr>
          <p:nvPr>
            <p:ph type="body"/>
          </p:nvPr>
        </p:nvSpPr>
        <p:spPr>
          <a:xfrm>
            <a:off x="1981200" y="4437063"/>
            <a:ext cx="3886200" cy="576262"/>
          </a:xfrm>
          <a:solidFill>
            <a:schemeClr val="accent1"/>
          </a:solidFill>
          <a:ln>
            <a:solidFill>
              <a:schemeClr val="tx1"/>
            </a:solidFill>
            <a:miter/>
          </a:ln>
        </p:spPr>
        <p:txBody>
          <a:bodyPr wrap="none" anchor="ctr"/>
          <a:p>
            <a:pPr marL="0" lvl="0" indent="0" algn="ctr" eaLnBrk="1" hangingPunct="1">
              <a:spcBef>
                <a:spcPct val="0"/>
              </a:spcBef>
              <a:buNone/>
            </a:pPr>
            <a:r>
              <a:rPr lang="zh-CN" altLang="en-US" sz="2400">
                <a:solidFill>
                  <a:srgbClr val="FFFF00"/>
                </a:solidFill>
              </a:rPr>
              <a:t>国防军工计量二级技术机构</a:t>
            </a:r>
            <a:endParaRPr lang="zh-CN" altLang="en-US" sz="2400">
              <a:solidFill>
                <a:srgbClr val="FFFF00"/>
              </a:solidFill>
            </a:endParaRPr>
          </a:p>
        </p:txBody>
      </p:sp>
      <p:sp>
        <p:nvSpPr>
          <p:cNvPr id="58375" name="Rectangle 16"/>
          <p:cNvSpPr/>
          <p:nvPr/>
        </p:nvSpPr>
        <p:spPr>
          <a:xfrm>
            <a:off x="1066800" y="5334000"/>
            <a:ext cx="6781800" cy="576263"/>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sz="2400" dirty="0">
                <a:latin typeface="Times New Roman" panose="02020603050405020304" pitchFamily="2" charset="0"/>
                <a:ea typeface="宋体" panose="02010600030101010101" pitchFamily="2" charset="-122"/>
              </a:rPr>
              <a:t>国防军工计量三级技术机构</a:t>
            </a:r>
            <a:endParaRPr lang="zh-CN" altLang="en-US" sz="2400" dirty="0">
              <a:latin typeface="Times New Roman" panose="02020603050405020304" pitchFamily="2" charset="0"/>
              <a:ea typeface="宋体" panose="02010600030101010101" pitchFamily="2" charset="-122"/>
            </a:endParaRPr>
          </a:p>
        </p:txBody>
      </p:sp>
      <p:sp>
        <p:nvSpPr>
          <p:cNvPr id="58376" name="Line 18"/>
          <p:cNvSpPr/>
          <p:nvPr/>
        </p:nvSpPr>
        <p:spPr>
          <a:xfrm>
            <a:off x="3733800" y="2209800"/>
            <a:ext cx="0" cy="287338"/>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8377" name="Line 19"/>
          <p:cNvSpPr/>
          <p:nvPr/>
        </p:nvSpPr>
        <p:spPr>
          <a:xfrm>
            <a:off x="6248400" y="2209800"/>
            <a:ext cx="0" cy="287338"/>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8378" name="Line 20"/>
          <p:cNvSpPr/>
          <p:nvPr/>
        </p:nvSpPr>
        <p:spPr>
          <a:xfrm>
            <a:off x="4572000" y="1905000"/>
            <a:ext cx="0" cy="287338"/>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8379" name="Line 22"/>
          <p:cNvSpPr/>
          <p:nvPr/>
        </p:nvSpPr>
        <p:spPr>
          <a:xfrm>
            <a:off x="7086600" y="3429000"/>
            <a:ext cx="0" cy="1876425"/>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8380" name="Line 25"/>
          <p:cNvSpPr/>
          <p:nvPr/>
        </p:nvSpPr>
        <p:spPr>
          <a:xfrm>
            <a:off x="4267200" y="5029200"/>
            <a:ext cx="0" cy="287338"/>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8381" name="Rectangle 28"/>
          <p:cNvSpPr/>
          <p:nvPr/>
        </p:nvSpPr>
        <p:spPr>
          <a:xfrm>
            <a:off x="152400" y="2519363"/>
            <a:ext cx="2743200" cy="576262"/>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sz="2400" dirty="0">
                <a:latin typeface="Times New Roman" panose="02020603050405020304" pitchFamily="2" charset="0"/>
                <a:ea typeface="宋体" panose="02010600030101010101" pitchFamily="2" charset="-122"/>
              </a:rPr>
              <a:t>军工集团公司</a:t>
            </a:r>
            <a:endParaRPr lang="zh-CN" altLang="en-US" sz="2400" dirty="0">
              <a:latin typeface="Times New Roman" panose="02020603050405020304" pitchFamily="2" charset="0"/>
              <a:ea typeface="宋体" panose="02010600030101010101" pitchFamily="2" charset="-122"/>
            </a:endParaRPr>
          </a:p>
        </p:txBody>
      </p:sp>
      <p:sp>
        <p:nvSpPr>
          <p:cNvPr id="58382" name="Line 31"/>
          <p:cNvSpPr/>
          <p:nvPr/>
        </p:nvSpPr>
        <p:spPr>
          <a:xfrm flipH="1">
            <a:off x="1371600" y="2209800"/>
            <a:ext cx="1584325" cy="0"/>
          </a:xfrm>
          <a:prstGeom prst="line">
            <a:avLst/>
          </a:prstGeom>
          <a:ln w="9525" cap="flat" cmpd="sng">
            <a:solidFill>
              <a:schemeClr val="tx1"/>
            </a:solidFill>
            <a:prstDash val="solid"/>
            <a:miter/>
            <a:headEnd type="none" w="med" len="med"/>
            <a:tailEnd type="non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8383" name="Line 31"/>
          <p:cNvSpPr/>
          <p:nvPr/>
        </p:nvSpPr>
        <p:spPr>
          <a:xfrm flipH="1">
            <a:off x="2971800" y="2209800"/>
            <a:ext cx="1584325" cy="0"/>
          </a:xfrm>
          <a:prstGeom prst="line">
            <a:avLst/>
          </a:prstGeom>
          <a:ln w="9525" cap="flat" cmpd="sng">
            <a:solidFill>
              <a:schemeClr val="tx1"/>
            </a:solidFill>
            <a:prstDash val="solid"/>
            <a:miter/>
            <a:headEnd type="none" w="med" len="med"/>
            <a:tailEnd type="non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8384" name="Line 31"/>
          <p:cNvSpPr/>
          <p:nvPr/>
        </p:nvSpPr>
        <p:spPr>
          <a:xfrm flipH="1">
            <a:off x="4572000" y="2209800"/>
            <a:ext cx="1676400" cy="0"/>
          </a:xfrm>
          <a:prstGeom prst="line">
            <a:avLst/>
          </a:prstGeom>
          <a:ln w="9525" cap="flat" cmpd="sng">
            <a:solidFill>
              <a:schemeClr val="tx1"/>
            </a:solidFill>
            <a:prstDash val="solid"/>
            <a:miter/>
            <a:headEnd type="none" w="med" len="med"/>
            <a:tailEnd type="non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8385" name="Line 19"/>
          <p:cNvSpPr/>
          <p:nvPr/>
        </p:nvSpPr>
        <p:spPr>
          <a:xfrm>
            <a:off x="1371600" y="2209800"/>
            <a:ext cx="0" cy="287338"/>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8386" name="Line 22"/>
          <p:cNvSpPr/>
          <p:nvPr/>
        </p:nvSpPr>
        <p:spPr>
          <a:xfrm>
            <a:off x="4267200" y="3371850"/>
            <a:ext cx="0" cy="1038225"/>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8387" name="Line 22"/>
          <p:cNvSpPr/>
          <p:nvPr/>
        </p:nvSpPr>
        <p:spPr>
          <a:xfrm>
            <a:off x="2286000" y="3114675"/>
            <a:ext cx="0" cy="1304925"/>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8388" name="Line 22"/>
          <p:cNvSpPr/>
          <p:nvPr/>
        </p:nvSpPr>
        <p:spPr>
          <a:xfrm>
            <a:off x="1371600" y="3114675"/>
            <a:ext cx="0" cy="2209800"/>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Tree>
  </p:cSld>
  <p:clrMapOvr>
    <a:masterClrMapping/>
  </p:clrMapOvr>
  <p:transition>
    <p:wipe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p:cNvSpPr>
          <p:nvPr>
            <p:ph type="subTitle"/>
          </p:nvPr>
        </p:nvSpPr>
        <p:spPr>
          <a:xfrm>
            <a:off x="468313" y="622300"/>
            <a:ext cx="7993062" cy="5184775"/>
          </a:xfrm>
        </p:spPr>
        <p:txBody>
          <a:bodyPr vert="horz" wrap="square" anchor="t"/>
          <a:lstStyle>
            <a:lvl1pPr marL="0" lvl="0" indent="0" algn="ctr">
              <a:buNone/>
              <a:defRPr kern="1200"/>
            </a:lvl1pPr>
            <a:lvl2pPr marL="457200" lvl="1" indent="-457200" algn="ctr">
              <a:buNone/>
              <a:defRPr kern="1200"/>
            </a:lvl2pPr>
            <a:lvl3pPr marL="914400" lvl="2" indent="-914400" algn="ctr">
              <a:buNone/>
              <a:defRPr kern="1200"/>
            </a:lvl3pPr>
            <a:lvl4pPr marL="1371600" lvl="3" indent="-1371600" algn="ctr">
              <a:buNone/>
              <a:defRPr kern="1200"/>
            </a:lvl4pPr>
            <a:lvl5pPr marL="1828800" lvl="4" indent="-1828800" algn="ctr">
              <a:buNone/>
              <a:defRPr kern="1200"/>
            </a:lvl5pPr>
          </a:lstStyle>
          <a:p>
            <a:pPr lvl="0" algn="l" eaLnBrk="1" hangingPunct="1">
              <a:lnSpc>
                <a:spcPct val="120000"/>
              </a:lnSpc>
              <a:spcBef>
                <a:spcPct val="0"/>
              </a:spcBef>
            </a:pPr>
            <a:r>
              <a:rPr lang="zh-CN" altLang="en-US" sz="2000" dirty="0">
                <a:solidFill>
                  <a:schemeClr val="tx2"/>
                </a:solidFill>
              </a:rPr>
              <a:t>计量管理机构的主要任务和内容</a:t>
            </a:r>
            <a:r>
              <a:rPr lang="zh-CN" altLang="en-US" sz="1600" dirty="0">
                <a:solidFill>
                  <a:schemeClr val="tx2"/>
                </a:solidFill>
              </a:rPr>
              <a:t>: </a:t>
            </a:r>
            <a:endParaRPr lang="zh-CN" altLang="en-US" sz="1600" dirty="0">
              <a:solidFill>
                <a:schemeClr val="tx2"/>
              </a:solidFill>
            </a:endParaRPr>
          </a:p>
          <a:p>
            <a:pPr marL="1905" lvl="0" indent="-344805" algn="l" eaLnBrk="1" hangingPunct="1">
              <a:lnSpc>
                <a:spcPct val="110000"/>
              </a:lnSpc>
              <a:buNone/>
            </a:pPr>
            <a:r>
              <a:rPr lang="zh-CN" altLang="en-US" sz="1600" dirty="0">
                <a:sym typeface="+mn-ea"/>
              </a:rPr>
              <a:t>         负责对计量法律、法规进行监督和管理的部门。</a:t>
            </a:r>
            <a:endParaRPr lang="zh-CN" altLang="en-US" sz="1600" dirty="0">
              <a:solidFill>
                <a:schemeClr val="tx2"/>
              </a:solidFill>
            </a:endParaRPr>
          </a:p>
          <a:p>
            <a:pPr lvl="0" algn="l" eaLnBrk="1" hangingPunct="1">
              <a:lnSpc>
                <a:spcPct val="120000"/>
              </a:lnSpc>
              <a:spcBef>
                <a:spcPct val="0"/>
              </a:spcBef>
            </a:pPr>
            <a:endParaRPr lang="zh-CN" altLang="en-US" sz="1800" dirty="0"/>
          </a:p>
          <a:p>
            <a:pPr lvl="0" algn="l" eaLnBrk="1" hangingPunct="1">
              <a:lnSpc>
                <a:spcPct val="120000"/>
              </a:lnSpc>
              <a:spcBef>
                <a:spcPct val="0"/>
              </a:spcBef>
            </a:pPr>
            <a:r>
              <a:rPr lang="zh-CN" altLang="en-US" sz="1800" dirty="0"/>
              <a:t>1</a:t>
            </a:r>
            <a:r>
              <a:rPr lang="zh-CN" altLang="en-US" sz="2000" dirty="0"/>
              <a:t>)草拟国家、地方计量法律、法规和各项规章制度； </a:t>
            </a:r>
            <a:endParaRPr lang="zh-CN" altLang="en-US" sz="2000" dirty="0"/>
          </a:p>
          <a:p>
            <a:pPr lvl="0" algn="l" eaLnBrk="1" hangingPunct="1">
              <a:lnSpc>
                <a:spcPct val="120000"/>
              </a:lnSpc>
              <a:spcBef>
                <a:spcPct val="0"/>
              </a:spcBef>
            </a:pPr>
            <a:r>
              <a:rPr lang="zh-CN" altLang="en-US" sz="2000" dirty="0"/>
              <a:t>2)贯彻执行国家对计量工作的方针、政策和指示,监督、检查计量法律、法规的执行情况；</a:t>
            </a:r>
            <a:endParaRPr lang="zh-CN" altLang="en-US" sz="2000" dirty="0"/>
          </a:p>
          <a:p>
            <a:pPr lvl="0" algn="l" eaLnBrk="1" hangingPunct="1">
              <a:lnSpc>
                <a:spcPct val="120000"/>
              </a:lnSpc>
              <a:spcBef>
                <a:spcPct val="0"/>
              </a:spcBef>
            </a:pPr>
            <a:r>
              <a:rPr lang="zh-CN" altLang="en-US" sz="2000" dirty="0"/>
              <a:t> 3)进行各项计量政策和对贯彻各项计量法律、法规的方法的研究,起草、审批、上报、发布《中华人民共和国计量法》的各项子法和有关规定；</a:t>
            </a:r>
            <a:endParaRPr lang="zh-CN" altLang="en-US" sz="2000" dirty="0"/>
          </a:p>
          <a:p>
            <a:pPr lvl="0" algn="l" eaLnBrk="1" hangingPunct="1">
              <a:lnSpc>
                <a:spcPct val="120000"/>
              </a:lnSpc>
              <a:spcBef>
                <a:spcPct val="0"/>
              </a:spcBef>
            </a:pPr>
            <a:r>
              <a:rPr lang="zh-CN" altLang="en-US" sz="2000" dirty="0"/>
              <a:t>4)组织起草、审批、颁布各项计量检定系统和检定规程；</a:t>
            </a:r>
            <a:endParaRPr lang="zh-CN" altLang="en-US" sz="2000" dirty="0"/>
          </a:p>
          <a:p>
            <a:pPr lvl="0" algn="l" eaLnBrk="1" hangingPunct="1">
              <a:lnSpc>
                <a:spcPct val="120000"/>
              </a:lnSpc>
              <a:spcBef>
                <a:spcPct val="0"/>
              </a:spcBef>
            </a:pPr>
            <a:r>
              <a:rPr lang="zh-CN" altLang="en-US" sz="2000" dirty="0"/>
              <a:t>5)编制和组织实施计量事业的长远规划和年度计划； </a:t>
            </a:r>
            <a:endParaRPr lang="zh-CN" altLang="en-US" sz="2000" dirty="0"/>
          </a:p>
          <a:p>
            <a:pPr lvl="0" algn="l" eaLnBrk="1" hangingPunct="1">
              <a:lnSpc>
                <a:spcPct val="120000"/>
              </a:lnSpc>
              <a:spcBef>
                <a:spcPct val="0"/>
              </a:spcBef>
            </a:pPr>
            <a:r>
              <a:rPr lang="zh-CN" altLang="en-US" sz="2000" dirty="0"/>
              <a:t>6)组织研究、建立和审批各项计量基准、标准,开展量值传递；</a:t>
            </a:r>
            <a:endParaRPr lang="zh-CN" altLang="en-US" sz="2000" dirty="0"/>
          </a:p>
        </p:txBody>
      </p:sp>
    </p:spTree>
  </p:cSld>
  <p:clrMapOvr>
    <a:masterClrMapping/>
  </p:clrMapOvr>
  <p:transition>
    <p:wipe dir="u"/>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4" name="Rectangle 2"/>
          <p:cNvSpPr>
            <a:spLocks noGrp="1"/>
          </p:cNvSpPr>
          <p:nvPr>
            <p:ph type="title"/>
          </p:nvPr>
        </p:nvSpPr>
        <p:spPr>
          <a:xfrm>
            <a:off x="250825" y="58738"/>
            <a:ext cx="8642350" cy="849312"/>
          </a:xfrm>
        </p:spPr>
        <p:txBody>
          <a:bodyPr wrap="square" anchor="ctr"/>
          <a:p>
            <a:pPr lvl="0" eaLnBrk="1" hangingPunct="1"/>
            <a:r>
              <a:rPr lang="en-US" altLang="zh-CN">
                <a:solidFill>
                  <a:srgbClr val="FF3300"/>
                </a:solidFill>
                <a:ea typeface="隶书" panose="02010509060101010101" pitchFamily="1" charset="-122"/>
              </a:rPr>
              <a:t>2</a:t>
            </a:r>
            <a:r>
              <a:rPr lang="zh-CN" altLang="en-US">
                <a:solidFill>
                  <a:srgbClr val="FF3300"/>
                </a:solidFill>
                <a:ea typeface="隶书" panose="02010509060101010101" pitchFamily="1" charset="-122"/>
              </a:rPr>
              <a:t>、国防军工计量技术机构体系</a:t>
            </a:r>
            <a:endParaRPr lang="zh-CN" altLang="en-US">
              <a:solidFill>
                <a:srgbClr val="FF3300"/>
              </a:solidFill>
              <a:ea typeface="隶书" panose="02010509060101010101" pitchFamily="1" charset="-122"/>
            </a:endParaRPr>
          </a:p>
        </p:txBody>
      </p:sp>
      <p:sp>
        <p:nvSpPr>
          <p:cNvPr id="59395" name="Rectangle 4"/>
          <p:cNvSpPr/>
          <p:nvPr/>
        </p:nvSpPr>
        <p:spPr>
          <a:xfrm>
            <a:off x="1116013" y="1628775"/>
            <a:ext cx="3074987" cy="574675"/>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en-US" altLang="x-none" sz="2000" dirty="0">
                <a:latin typeface="Times New Roman" panose="02020603050405020304" pitchFamily="2" charset="0"/>
                <a:ea typeface="宋体" panose="02010600030101010101" pitchFamily="2" charset="-122"/>
              </a:rPr>
              <a:t>2</a:t>
            </a:r>
            <a:r>
              <a:rPr lang="zh-CN" altLang="en-US" sz="2000" dirty="0">
                <a:latin typeface="Times New Roman" panose="02020603050405020304" pitchFamily="2" charset="0"/>
                <a:ea typeface="宋体" panose="02010600030101010101" pitchFamily="2" charset="-122"/>
              </a:rPr>
              <a:t>个计量中心</a:t>
            </a:r>
            <a:endParaRPr lang="zh-CN" altLang="en-US" sz="2000" dirty="0">
              <a:latin typeface="Times New Roman" panose="02020603050405020304" pitchFamily="2" charset="0"/>
              <a:ea typeface="宋体" panose="02010600030101010101" pitchFamily="2" charset="-122"/>
            </a:endParaRPr>
          </a:p>
        </p:txBody>
      </p:sp>
      <p:sp>
        <p:nvSpPr>
          <p:cNvPr id="59396" name="Rectangle 5"/>
          <p:cNvSpPr/>
          <p:nvPr/>
        </p:nvSpPr>
        <p:spPr>
          <a:xfrm>
            <a:off x="228600" y="2667000"/>
            <a:ext cx="4572000" cy="574675"/>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en-US" altLang="x-none" sz="2000" dirty="0">
                <a:latin typeface="Times New Roman" panose="02020603050405020304" pitchFamily="2" charset="0"/>
                <a:ea typeface="宋体" panose="02010600030101010101" pitchFamily="2" charset="-122"/>
              </a:rPr>
              <a:t>46</a:t>
            </a:r>
            <a:r>
              <a:rPr lang="zh-CN" altLang="en-US" sz="2000" dirty="0">
                <a:latin typeface="Times New Roman" panose="02020603050405020304" pitchFamily="2" charset="0"/>
                <a:ea typeface="宋体" panose="02010600030101010101" pitchFamily="2" charset="-122"/>
              </a:rPr>
              <a:t>个国防军工区域二级计量技术机构</a:t>
            </a:r>
            <a:endParaRPr lang="zh-CN" altLang="en-US" sz="2000" dirty="0">
              <a:latin typeface="Times New Roman" panose="02020603050405020304" pitchFamily="2" charset="0"/>
              <a:ea typeface="宋体" panose="02010600030101010101" pitchFamily="2" charset="-122"/>
            </a:endParaRPr>
          </a:p>
        </p:txBody>
      </p:sp>
      <p:sp>
        <p:nvSpPr>
          <p:cNvPr id="59397" name="Rectangle 6"/>
          <p:cNvSpPr/>
          <p:nvPr/>
        </p:nvSpPr>
        <p:spPr>
          <a:xfrm>
            <a:off x="2590800" y="3657600"/>
            <a:ext cx="4225925" cy="574675"/>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en-US" altLang="x-none" sz="2000" dirty="0">
                <a:latin typeface="Times New Roman" panose="02020603050405020304" pitchFamily="2" charset="0"/>
                <a:ea typeface="宋体" panose="02010600030101010101" pitchFamily="2" charset="-122"/>
              </a:rPr>
              <a:t>800</a:t>
            </a:r>
            <a:r>
              <a:rPr lang="zh-CN" altLang="en-US" sz="2000" dirty="0">
                <a:latin typeface="Times New Roman" panose="02020603050405020304" pitchFamily="2" charset="0"/>
                <a:ea typeface="宋体" panose="02010600030101010101" pitchFamily="2" charset="-122"/>
              </a:rPr>
              <a:t>多</a:t>
            </a:r>
            <a:r>
              <a:rPr lang="zh-CN" altLang="en-US" sz="2000" dirty="0">
                <a:latin typeface="Times New Roman" panose="02020603050405020304" pitchFamily="2" charset="0"/>
                <a:ea typeface="宋体" panose="02010600030101010101" pitchFamily="2" charset="-122"/>
              </a:rPr>
              <a:t>个国防三级计量技术机构</a:t>
            </a:r>
            <a:endParaRPr lang="zh-CN" altLang="en-US" sz="2000" dirty="0">
              <a:latin typeface="Times New Roman" panose="02020603050405020304" pitchFamily="2" charset="0"/>
              <a:ea typeface="宋体" panose="02010600030101010101" pitchFamily="2" charset="-122"/>
            </a:endParaRPr>
          </a:p>
        </p:txBody>
      </p:sp>
      <p:sp>
        <p:nvSpPr>
          <p:cNvPr id="59398" name="Rectangle 7"/>
          <p:cNvSpPr/>
          <p:nvPr/>
        </p:nvSpPr>
        <p:spPr>
          <a:xfrm>
            <a:off x="2555875" y="4437063"/>
            <a:ext cx="4176713" cy="896937"/>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en-US" altLang="x-none" sz="2000" dirty="0">
                <a:latin typeface="Times New Roman" panose="02020603050405020304" pitchFamily="2" charset="0"/>
                <a:ea typeface="宋体" panose="02010600030101010101" pitchFamily="2" charset="-122"/>
              </a:rPr>
              <a:t>2000</a:t>
            </a:r>
            <a:r>
              <a:rPr lang="zh-CN" altLang="en-US" sz="2000" dirty="0">
                <a:latin typeface="Times New Roman" panose="02020603050405020304" pitchFamily="2" charset="0"/>
                <a:ea typeface="宋体" panose="02010600030101010101" pitchFamily="2" charset="-122"/>
              </a:rPr>
              <a:t>多个军品骨干企事业单位</a:t>
            </a:r>
            <a:endParaRPr lang="en-US" altLang="x-none" sz="2000" dirty="0">
              <a:latin typeface="Times New Roman" panose="02020603050405020304" pitchFamily="2" charset="0"/>
              <a:ea typeface="宋体" panose="02010600030101010101" pitchFamily="2" charset="-122"/>
            </a:endParaRPr>
          </a:p>
          <a:p>
            <a:pPr lvl="0" algn="ctr" eaLnBrk="0" hangingPunct="0"/>
            <a:r>
              <a:rPr lang="zh-CN" altLang="en-US" sz="2000" dirty="0">
                <a:latin typeface="Times New Roman" panose="02020603050405020304" pitchFamily="2" charset="0"/>
                <a:ea typeface="宋体" panose="02010600030101010101" pitchFamily="2" charset="-122"/>
              </a:rPr>
              <a:t>和</a:t>
            </a:r>
            <a:r>
              <a:rPr lang="en-US" altLang="x-none" sz="2000" dirty="0">
                <a:latin typeface="Times New Roman" panose="02020603050405020304" pitchFamily="2" charset="0"/>
                <a:ea typeface="宋体" panose="02010600030101010101" pitchFamily="2" charset="-122"/>
              </a:rPr>
              <a:t>2000</a:t>
            </a:r>
            <a:r>
              <a:rPr lang="zh-CN" altLang="en-US" sz="2000" dirty="0">
                <a:latin typeface="Times New Roman" panose="02020603050405020304" pitchFamily="2" charset="0"/>
                <a:ea typeface="宋体" panose="02010600030101010101" pitchFamily="2" charset="-122"/>
              </a:rPr>
              <a:t>多个民口军品配套单位</a:t>
            </a:r>
            <a:endParaRPr lang="zh-CN" altLang="en-US" sz="2000" dirty="0">
              <a:latin typeface="Times New Roman" panose="02020603050405020304" pitchFamily="2" charset="0"/>
              <a:ea typeface="宋体" panose="02010600030101010101" pitchFamily="2" charset="-122"/>
            </a:endParaRPr>
          </a:p>
        </p:txBody>
      </p:sp>
      <p:sp>
        <p:nvSpPr>
          <p:cNvPr id="59399" name="Rectangle 8"/>
          <p:cNvSpPr/>
          <p:nvPr/>
        </p:nvSpPr>
        <p:spPr>
          <a:xfrm>
            <a:off x="4572000" y="1600200"/>
            <a:ext cx="3810000" cy="574675"/>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en-US" altLang="x-none" sz="2000" dirty="0">
                <a:latin typeface="Times New Roman" panose="02020603050405020304" pitchFamily="2" charset="0"/>
                <a:ea typeface="宋体" panose="02010600030101010101" pitchFamily="2" charset="-122"/>
              </a:rPr>
              <a:t>16</a:t>
            </a:r>
            <a:r>
              <a:rPr lang="zh-CN" altLang="en-US" sz="2000" dirty="0">
                <a:latin typeface="Times New Roman" panose="02020603050405020304" pitchFamily="2" charset="0"/>
                <a:ea typeface="宋体" panose="02010600030101010101" pitchFamily="2" charset="-122"/>
              </a:rPr>
              <a:t>个国防军工一级计量技术机构</a:t>
            </a:r>
            <a:endParaRPr lang="zh-CN" altLang="en-US" sz="2000" dirty="0">
              <a:latin typeface="Times New Roman" panose="02020603050405020304" pitchFamily="2" charset="0"/>
              <a:ea typeface="宋体" panose="02010600030101010101" pitchFamily="2" charset="-122"/>
            </a:endParaRPr>
          </a:p>
        </p:txBody>
      </p:sp>
      <p:sp>
        <p:nvSpPr>
          <p:cNvPr id="59400" name="Rectangle 9"/>
          <p:cNvSpPr/>
          <p:nvPr/>
        </p:nvSpPr>
        <p:spPr>
          <a:xfrm>
            <a:off x="4724400" y="2667000"/>
            <a:ext cx="4419600" cy="574675"/>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en-US" altLang="x-none" sz="2000" dirty="0">
                <a:latin typeface="Times New Roman" panose="02020603050405020304" pitchFamily="2" charset="0"/>
                <a:ea typeface="宋体" panose="02010600030101010101" pitchFamily="2" charset="-122"/>
              </a:rPr>
              <a:t>5</a:t>
            </a:r>
            <a:r>
              <a:rPr lang="zh-CN" altLang="en-US" sz="2000" dirty="0">
                <a:latin typeface="Times New Roman" panose="02020603050405020304" pitchFamily="2" charset="0"/>
                <a:ea typeface="宋体" panose="02010600030101010101" pitchFamily="2" charset="-122"/>
              </a:rPr>
              <a:t>个国防军工专业二级计量技术机构</a:t>
            </a:r>
            <a:endParaRPr lang="zh-CN" altLang="en-US" sz="2000" dirty="0">
              <a:latin typeface="Times New Roman" panose="02020603050405020304" pitchFamily="2" charset="0"/>
              <a:ea typeface="宋体" panose="02010600030101010101" pitchFamily="2" charset="-122"/>
            </a:endParaRPr>
          </a:p>
        </p:txBody>
      </p:sp>
      <p:sp>
        <p:nvSpPr>
          <p:cNvPr id="59401" name="Line 10"/>
          <p:cNvSpPr/>
          <p:nvPr/>
        </p:nvSpPr>
        <p:spPr>
          <a:xfrm>
            <a:off x="2987675" y="2205038"/>
            <a:ext cx="0" cy="215900"/>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9402" name="Line 11"/>
          <p:cNvSpPr/>
          <p:nvPr/>
        </p:nvSpPr>
        <p:spPr>
          <a:xfrm>
            <a:off x="2987675" y="2420938"/>
            <a:ext cx="3455988" cy="0"/>
          </a:xfrm>
          <a:prstGeom prst="line">
            <a:avLst/>
          </a:prstGeom>
          <a:ln w="9525" cap="flat" cmpd="sng">
            <a:solidFill>
              <a:schemeClr val="tx1"/>
            </a:solidFill>
            <a:prstDash val="solid"/>
            <a:miter/>
            <a:headEnd type="none" w="med" len="med"/>
            <a:tailEnd type="non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9403" name="Line 12"/>
          <p:cNvSpPr/>
          <p:nvPr/>
        </p:nvSpPr>
        <p:spPr>
          <a:xfrm>
            <a:off x="6443663" y="2205038"/>
            <a:ext cx="0" cy="215900"/>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9404" name="Line 13"/>
          <p:cNvSpPr/>
          <p:nvPr/>
        </p:nvSpPr>
        <p:spPr>
          <a:xfrm>
            <a:off x="6443663" y="2420938"/>
            <a:ext cx="0" cy="215900"/>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9405" name="Line 14"/>
          <p:cNvSpPr/>
          <p:nvPr/>
        </p:nvSpPr>
        <p:spPr>
          <a:xfrm>
            <a:off x="2987675" y="2420938"/>
            <a:ext cx="0" cy="215900"/>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9406" name="Line 15"/>
          <p:cNvSpPr/>
          <p:nvPr/>
        </p:nvSpPr>
        <p:spPr>
          <a:xfrm>
            <a:off x="2987675" y="3213100"/>
            <a:ext cx="0" cy="215900"/>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9407" name="Line 16"/>
          <p:cNvSpPr/>
          <p:nvPr/>
        </p:nvSpPr>
        <p:spPr>
          <a:xfrm>
            <a:off x="6443663" y="3213100"/>
            <a:ext cx="0" cy="215900"/>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9408" name="Line 17"/>
          <p:cNvSpPr/>
          <p:nvPr/>
        </p:nvSpPr>
        <p:spPr>
          <a:xfrm>
            <a:off x="2987675" y="3429000"/>
            <a:ext cx="3455988" cy="0"/>
          </a:xfrm>
          <a:prstGeom prst="line">
            <a:avLst/>
          </a:prstGeom>
          <a:ln w="9525" cap="flat" cmpd="sng">
            <a:solidFill>
              <a:schemeClr val="tx1"/>
            </a:solidFill>
            <a:prstDash val="solid"/>
            <a:miter/>
            <a:headEnd type="none" w="med" len="med"/>
            <a:tailEnd type="non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9409" name="Line 19"/>
          <p:cNvSpPr/>
          <p:nvPr/>
        </p:nvSpPr>
        <p:spPr>
          <a:xfrm>
            <a:off x="4427538" y="3429000"/>
            <a:ext cx="0" cy="215900"/>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59410" name="Line 20"/>
          <p:cNvSpPr/>
          <p:nvPr/>
        </p:nvSpPr>
        <p:spPr>
          <a:xfrm>
            <a:off x="4500563" y="4221163"/>
            <a:ext cx="0" cy="215900"/>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Tree>
  </p:cSld>
  <p:clrMapOvr>
    <a:masterClrMapping/>
  </p:clrMapOvr>
  <p:transition>
    <p:wipe dir="u"/>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8" name="Rectangle 2"/>
          <p:cNvSpPr>
            <a:spLocks noGrp="1"/>
          </p:cNvSpPr>
          <p:nvPr>
            <p:ph type="title"/>
          </p:nvPr>
        </p:nvSpPr>
        <p:spPr>
          <a:xfrm>
            <a:off x="250825" y="58738"/>
            <a:ext cx="8642350" cy="849312"/>
          </a:xfrm>
        </p:spPr>
        <p:txBody>
          <a:bodyPr wrap="square" anchor="ctr"/>
          <a:p>
            <a:pPr lvl="0" eaLnBrk="1" hangingPunct="1"/>
            <a:r>
              <a:rPr lang="en-US" altLang="zh-CN">
                <a:solidFill>
                  <a:srgbClr val="FF3300"/>
                </a:solidFill>
                <a:ea typeface="隶书" panose="02010509060101010101" pitchFamily="1" charset="-122"/>
              </a:rPr>
              <a:t>3</a:t>
            </a:r>
            <a:r>
              <a:rPr lang="zh-CN" altLang="en-US">
                <a:solidFill>
                  <a:srgbClr val="FF3300"/>
                </a:solidFill>
                <a:ea typeface="隶书" panose="02010509060101010101" pitchFamily="1" charset="-122"/>
              </a:rPr>
              <a:t>、军工集团计量管理体系</a:t>
            </a:r>
            <a:endParaRPr lang="zh-CN" altLang="en-US">
              <a:solidFill>
                <a:srgbClr val="FF3300"/>
              </a:solidFill>
              <a:ea typeface="隶书" panose="02010509060101010101" pitchFamily="1" charset="-122"/>
            </a:endParaRPr>
          </a:p>
        </p:txBody>
      </p:sp>
      <p:sp>
        <p:nvSpPr>
          <p:cNvPr id="60419" name="Rectangle 4"/>
          <p:cNvSpPr/>
          <p:nvPr/>
        </p:nvSpPr>
        <p:spPr>
          <a:xfrm>
            <a:off x="2590800" y="1371600"/>
            <a:ext cx="3505200" cy="647700"/>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sz="2400" dirty="0">
                <a:latin typeface="Times New Roman" panose="02020603050405020304" pitchFamily="2" charset="0"/>
                <a:ea typeface="宋体" panose="02010600030101010101" pitchFamily="2" charset="-122"/>
              </a:rPr>
              <a:t>国家国防科技工业局</a:t>
            </a:r>
            <a:endParaRPr lang="zh-CN" altLang="en-US" sz="2400" dirty="0">
              <a:latin typeface="Times New Roman" panose="02020603050405020304" pitchFamily="2" charset="0"/>
              <a:ea typeface="宋体" panose="02010600030101010101" pitchFamily="2" charset="-122"/>
            </a:endParaRPr>
          </a:p>
        </p:txBody>
      </p:sp>
      <p:sp>
        <p:nvSpPr>
          <p:cNvPr id="60420" name="Rectangle 8"/>
          <p:cNvSpPr/>
          <p:nvPr/>
        </p:nvSpPr>
        <p:spPr>
          <a:xfrm>
            <a:off x="5013325" y="2566988"/>
            <a:ext cx="3825875" cy="576262"/>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sz="2400" dirty="0">
                <a:latin typeface="Times New Roman" panose="02020603050405020304" pitchFamily="2" charset="0"/>
                <a:ea typeface="宋体" panose="02010600030101010101" pitchFamily="2" charset="-122"/>
              </a:rPr>
              <a:t>地方国防科技工业主管部门</a:t>
            </a:r>
            <a:endParaRPr lang="zh-CN" altLang="en-US" sz="2400" dirty="0">
              <a:latin typeface="Times New Roman" panose="02020603050405020304" pitchFamily="2" charset="0"/>
              <a:ea typeface="宋体" panose="02010600030101010101" pitchFamily="2" charset="-122"/>
            </a:endParaRPr>
          </a:p>
        </p:txBody>
      </p:sp>
      <p:sp>
        <p:nvSpPr>
          <p:cNvPr id="60421" name="Rectangle 15"/>
          <p:cNvSpPr txBox="1"/>
          <p:nvPr/>
        </p:nvSpPr>
        <p:spPr>
          <a:xfrm>
            <a:off x="2498725" y="3709988"/>
            <a:ext cx="3886200" cy="576262"/>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sz="2400" b="1" dirty="0">
                <a:latin typeface="Times New Roman" panose="02020603050405020304" pitchFamily="2" charset="0"/>
                <a:ea typeface="华文中宋" panose="02010600040101010101" pitchFamily="2" charset="-122"/>
              </a:rPr>
              <a:t>军工企事业单位</a:t>
            </a:r>
            <a:endParaRPr lang="zh-CN" altLang="en-US" sz="2400" b="1" dirty="0">
              <a:latin typeface="Times New Roman" panose="02020603050405020304" pitchFamily="2" charset="0"/>
              <a:ea typeface="华文中宋" panose="02010600040101010101" pitchFamily="2" charset="-122"/>
            </a:endParaRPr>
          </a:p>
        </p:txBody>
      </p:sp>
      <p:sp>
        <p:nvSpPr>
          <p:cNvPr id="60422" name="Rectangle 16"/>
          <p:cNvSpPr/>
          <p:nvPr/>
        </p:nvSpPr>
        <p:spPr>
          <a:xfrm>
            <a:off x="2955925" y="4852988"/>
            <a:ext cx="3875088" cy="576262"/>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sz="2400" dirty="0">
                <a:latin typeface="Times New Roman" panose="02020603050405020304" pitchFamily="2" charset="0"/>
                <a:ea typeface="宋体" panose="02010600030101010101" pitchFamily="2" charset="-122"/>
              </a:rPr>
              <a:t>国防军工计量三级技术机构</a:t>
            </a:r>
            <a:endParaRPr lang="zh-CN" altLang="en-US" sz="2400" dirty="0">
              <a:latin typeface="Times New Roman" panose="02020603050405020304" pitchFamily="2" charset="0"/>
              <a:ea typeface="宋体" panose="02010600030101010101" pitchFamily="2" charset="-122"/>
            </a:endParaRPr>
          </a:p>
        </p:txBody>
      </p:sp>
      <p:sp>
        <p:nvSpPr>
          <p:cNvPr id="60423" name="Line 17"/>
          <p:cNvSpPr/>
          <p:nvPr/>
        </p:nvSpPr>
        <p:spPr>
          <a:xfrm>
            <a:off x="3238500" y="2308225"/>
            <a:ext cx="2952750" cy="0"/>
          </a:xfrm>
          <a:prstGeom prst="line">
            <a:avLst/>
          </a:prstGeom>
          <a:ln w="9525" cap="flat" cmpd="sng">
            <a:solidFill>
              <a:schemeClr val="tx1"/>
            </a:solidFill>
            <a:prstDash val="solid"/>
            <a:miter/>
            <a:headEnd type="none" w="med" len="med"/>
            <a:tailEnd type="non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60424" name="Line 18"/>
          <p:cNvSpPr/>
          <p:nvPr/>
        </p:nvSpPr>
        <p:spPr>
          <a:xfrm>
            <a:off x="3238500" y="2308225"/>
            <a:ext cx="0" cy="287338"/>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60425" name="Line 19"/>
          <p:cNvSpPr/>
          <p:nvPr/>
        </p:nvSpPr>
        <p:spPr>
          <a:xfrm>
            <a:off x="6191250" y="2308225"/>
            <a:ext cx="0" cy="287338"/>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60426" name="Line 20"/>
          <p:cNvSpPr/>
          <p:nvPr/>
        </p:nvSpPr>
        <p:spPr>
          <a:xfrm>
            <a:off x="4175125" y="2020888"/>
            <a:ext cx="0" cy="287337"/>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60427" name="Line 22"/>
          <p:cNvSpPr/>
          <p:nvPr/>
        </p:nvSpPr>
        <p:spPr>
          <a:xfrm>
            <a:off x="6613525" y="3136900"/>
            <a:ext cx="0" cy="1700213"/>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60428" name="Rectangle 28"/>
          <p:cNvSpPr/>
          <p:nvPr/>
        </p:nvSpPr>
        <p:spPr>
          <a:xfrm>
            <a:off x="2117725" y="2566988"/>
            <a:ext cx="2449513" cy="576262"/>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sz="2400" dirty="0">
                <a:latin typeface="Times New Roman" panose="02020603050405020304" pitchFamily="2" charset="0"/>
                <a:ea typeface="宋体" panose="02010600030101010101" pitchFamily="2" charset="-122"/>
              </a:rPr>
              <a:t>军工集团公司</a:t>
            </a:r>
            <a:endParaRPr lang="zh-CN" altLang="en-US" sz="2400" dirty="0">
              <a:latin typeface="Times New Roman" panose="02020603050405020304" pitchFamily="2" charset="0"/>
              <a:ea typeface="宋体" panose="02010600030101010101" pitchFamily="2" charset="-122"/>
            </a:endParaRPr>
          </a:p>
        </p:txBody>
      </p:sp>
      <p:cxnSp>
        <p:nvCxnSpPr>
          <p:cNvPr id="60429" name="直接箭头连接符 26"/>
          <p:cNvCxnSpPr/>
          <p:nvPr/>
        </p:nvCxnSpPr>
        <p:spPr>
          <a:xfrm rot="5400000">
            <a:off x="2917825" y="3519488"/>
            <a:ext cx="762000" cy="76200"/>
          </a:xfrm>
          <a:prstGeom prst="straightConnector1">
            <a:avLst/>
          </a:prstGeom>
          <a:ln w="9525">
            <a:noFill/>
          </a:ln>
        </p:spPr>
      </p:cxnSp>
      <p:sp>
        <p:nvSpPr>
          <p:cNvPr id="60430" name="Line 23"/>
          <p:cNvSpPr/>
          <p:nvPr/>
        </p:nvSpPr>
        <p:spPr>
          <a:xfrm>
            <a:off x="3336925" y="3148013"/>
            <a:ext cx="0" cy="573087"/>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60431" name="Line 23"/>
          <p:cNvSpPr/>
          <p:nvPr/>
        </p:nvSpPr>
        <p:spPr>
          <a:xfrm>
            <a:off x="4556125" y="4243388"/>
            <a:ext cx="0" cy="649287"/>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60432" name="Rectangle 16"/>
          <p:cNvSpPr>
            <a:spLocks noGrp="1"/>
          </p:cNvSpPr>
          <p:nvPr>
            <p:ph type="body"/>
          </p:nvPr>
        </p:nvSpPr>
        <p:spPr>
          <a:xfrm>
            <a:off x="2803525" y="5703888"/>
            <a:ext cx="4244975" cy="635000"/>
          </a:xfrm>
          <a:solidFill>
            <a:schemeClr val="accent1"/>
          </a:solidFill>
          <a:ln>
            <a:solidFill>
              <a:schemeClr val="tx1"/>
            </a:solidFill>
            <a:miter/>
          </a:ln>
        </p:spPr>
        <p:txBody>
          <a:bodyPr wrap="none" anchor="ctr"/>
          <a:p>
            <a:pPr lvl="0" algn="ctr">
              <a:buNone/>
            </a:pPr>
            <a:r>
              <a:rPr lang="zh-CN" altLang="en-US" sz="2400"/>
              <a:t>军品及配套产品计量保障</a:t>
            </a:r>
            <a:endParaRPr lang="zh-CN" altLang="en-US" sz="2400"/>
          </a:p>
        </p:txBody>
      </p:sp>
      <p:sp>
        <p:nvSpPr>
          <p:cNvPr id="60433" name="Line 20"/>
          <p:cNvSpPr/>
          <p:nvPr/>
        </p:nvSpPr>
        <p:spPr>
          <a:xfrm>
            <a:off x="4724400" y="5427663"/>
            <a:ext cx="0" cy="287337"/>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60434" name="Line 23"/>
          <p:cNvSpPr/>
          <p:nvPr/>
        </p:nvSpPr>
        <p:spPr>
          <a:xfrm>
            <a:off x="5715000" y="3136900"/>
            <a:ext cx="0" cy="573088"/>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Tree>
  </p:cSld>
  <p:clrMapOvr>
    <a:masterClrMapping/>
  </p:clrMapOvr>
  <p:transition>
    <p:wipe dir="u"/>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6" name="Rectangle 2"/>
          <p:cNvSpPr>
            <a:spLocks noGrp="1"/>
          </p:cNvSpPr>
          <p:nvPr>
            <p:ph type="title"/>
          </p:nvPr>
        </p:nvSpPr>
        <p:spPr>
          <a:xfrm>
            <a:off x="250825" y="58738"/>
            <a:ext cx="8642350" cy="849312"/>
          </a:xfrm>
        </p:spPr>
        <p:txBody>
          <a:bodyPr wrap="square" anchor="ctr"/>
          <a:p>
            <a:pPr lvl="0" eaLnBrk="1" hangingPunct="1"/>
            <a:r>
              <a:rPr lang="en-US" altLang="zh-CN">
                <a:solidFill>
                  <a:srgbClr val="FF3300"/>
                </a:solidFill>
                <a:ea typeface="隶书" panose="02010509060101010101" pitchFamily="1" charset="-122"/>
              </a:rPr>
              <a:t>4</a:t>
            </a:r>
            <a:r>
              <a:rPr lang="zh-CN" altLang="en-US">
                <a:solidFill>
                  <a:srgbClr val="FF3300"/>
                </a:solidFill>
                <a:ea typeface="隶书" panose="02010509060101010101" pitchFamily="1" charset="-122"/>
              </a:rPr>
              <a:t>、企业的计量保障体系</a:t>
            </a:r>
            <a:endParaRPr lang="zh-CN" altLang="en-US">
              <a:solidFill>
                <a:srgbClr val="FF3300"/>
              </a:solidFill>
              <a:ea typeface="隶书" panose="02010509060101010101" pitchFamily="1" charset="-122"/>
            </a:endParaRPr>
          </a:p>
        </p:txBody>
      </p:sp>
      <p:sp>
        <p:nvSpPr>
          <p:cNvPr id="62467" name="Rectangle 16"/>
          <p:cNvSpPr/>
          <p:nvPr/>
        </p:nvSpPr>
        <p:spPr>
          <a:xfrm>
            <a:off x="2438400" y="2971800"/>
            <a:ext cx="3733800" cy="576263"/>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sz="2400" dirty="0">
                <a:latin typeface="Times New Roman" panose="02020603050405020304" pitchFamily="2" charset="0"/>
                <a:ea typeface="宋体" panose="02010600030101010101" pitchFamily="2" charset="-122"/>
              </a:rPr>
              <a:t>内部计量机构</a:t>
            </a:r>
            <a:endParaRPr lang="zh-CN" altLang="en-US" sz="2400" dirty="0">
              <a:latin typeface="Times New Roman" panose="02020603050405020304" pitchFamily="2" charset="0"/>
              <a:ea typeface="宋体" panose="02010600030101010101" pitchFamily="2" charset="-122"/>
            </a:endParaRPr>
          </a:p>
        </p:txBody>
      </p:sp>
      <p:sp>
        <p:nvSpPr>
          <p:cNvPr id="62468" name="Rectangle 15"/>
          <p:cNvSpPr txBox="1"/>
          <p:nvPr/>
        </p:nvSpPr>
        <p:spPr>
          <a:xfrm>
            <a:off x="1600200" y="1752600"/>
            <a:ext cx="5105400" cy="576263"/>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lvl="0" algn="ctr" eaLnBrk="0" hangingPunct="0"/>
            <a:r>
              <a:rPr lang="zh-CN" altLang="en-US" sz="2400" b="1" dirty="0">
                <a:latin typeface="Times New Roman" panose="02020603050405020304" pitchFamily="2" charset="0"/>
                <a:ea typeface="华文中宋" panose="02010600040101010101" pitchFamily="2" charset="-122"/>
              </a:rPr>
              <a:t>军工企事业单位</a:t>
            </a:r>
            <a:endParaRPr lang="zh-CN" altLang="en-US" sz="2400" b="1" dirty="0">
              <a:latin typeface="Times New Roman" panose="02020603050405020304" pitchFamily="2" charset="0"/>
              <a:ea typeface="华文中宋" panose="02010600040101010101" pitchFamily="2" charset="-122"/>
            </a:endParaRPr>
          </a:p>
        </p:txBody>
      </p:sp>
      <p:sp>
        <p:nvSpPr>
          <p:cNvPr id="62469" name="Line 23"/>
          <p:cNvSpPr/>
          <p:nvPr/>
        </p:nvSpPr>
        <p:spPr>
          <a:xfrm>
            <a:off x="4114800" y="2332038"/>
            <a:ext cx="0" cy="649287"/>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
        <p:nvSpPr>
          <p:cNvPr id="62470" name="Rectangle 16"/>
          <p:cNvSpPr txBox="1"/>
          <p:nvPr/>
        </p:nvSpPr>
        <p:spPr>
          <a:xfrm>
            <a:off x="1981200" y="4343400"/>
            <a:ext cx="4495800" cy="635000"/>
          </a:xfrm>
          <a:prstGeom prst="rect">
            <a:avLst/>
          </a:prstGeom>
          <a:solidFill>
            <a:schemeClr val="accent1"/>
          </a:solidFill>
          <a:ln w="9525" cap="flat" cmpd="sng">
            <a:solidFill>
              <a:schemeClr val="tx1"/>
            </a:solidFill>
            <a:prstDash val="solid"/>
            <a:bevel/>
            <a:headEnd type="none" w="med" len="med"/>
            <a:tailEnd type="none" w="med" len="med"/>
          </a:ln>
        </p:spPr>
        <p:txBody>
          <a:bodyPr wrap="none" anchor="ctr"/>
          <a:p>
            <a:pPr marL="342900" lvl="0" indent="-342900" algn="ctr" eaLnBrk="0" hangingPunct="0">
              <a:spcBef>
                <a:spcPct val="20000"/>
              </a:spcBef>
            </a:pPr>
            <a:r>
              <a:rPr lang="zh-CN" altLang="en-US" sz="2400" dirty="0">
                <a:latin typeface="Times New Roman" panose="02020603050405020304" pitchFamily="2" charset="0"/>
                <a:ea typeface="宋体" panose="02010600030101010101" pitchFamily="2" charset="-122"/>
              </a:rPr>
              <a:t>军品及配套产品计量保障</a:t>
            </a:r>
            <a:endParaRPr lang="zh-CN" altLang="en-US" sz="2400" dirty="0">
              <a:latin typeface="Times New Roman" panose="02020603050405020304" pitchFamily="2" charset="0"/>
              <a:ea typeface="宋体" panose="02010600030101010101" pitchFamily="2" charset="-122"/>
            </a:endParaRPr>
          </a:p>
        </p:txBody>
      </p:sp>
      <p:sp>
        <p:nvSpPr>
          <p:cNvPr id="62471" name="Line 23"/>
          <p:cNvSpPr/>
          <p:nvPr/>
        </p:nvSpPr>
        <p:spPr>
          <a:xfrm>
            <a:off x="4114800" y="3543300"/>
            <a:ext cx="0" cy="800100"/>
          </a:xfrm>
          <a:prstGeom prst="line">
            <a:avLst/>
          </a:prstGeom>
          <a:ln w="9525" cap="flat" cmpd="sng">
            <a:solidFill>
              <a:schemeClr val="tx1"/>
            </a:solidFill>
            <a:prstDash val="solid"/>
            <a:miter/>
            <a:headEnd type="none" w="med" len="med"/>
            <a:tailEnd type="triangle" w="med" len="med"/>
          </a:ln>
        </p:spPr>
        <p:txBody>
          <a:bodyPr anchor="t"/>
          <a:p>
            <a:pPr lvl="0" eaLnBrk="0" hangingPunct="0"/>
            <a:endParaRPr lang="zh-CN" altLang="en-US" sz="2400" dirty="0">
              <a:latin typeface="Arial" panose="020B0604020202020204" pitchFamily="34" charset="0"/>
              <a:ea typeface="宋体" panose="02010600030101010101" pitchFamily="2" charset="-122"/>
            </a:endParaRPr>
          </a:p>
        </p:txBody>
      </p:sp>
    </p:spTree>
  </p:cSld>
  <p:clrMapOvr>
    <a:masterClrMapping/>
  </p:clrMapOvr>
  <p:transition>
    <p:wipe dir="u"/>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90" name="标题 40961"/>
          <p:cNvSpPr>
            <a:spLocks noGrp="1"/>
          </p:cNvSpPr>
          <p:nvPr>
            <p:ph type="title"/>
          </p:nvPr>
        </p:nvSpPr>
        <p:spPr>
          <a:xfrm>
            <a:off x="468313" y="549275"/>
            <a:ext cx="8229600" cy="1143000"/>
          </a:xfrm>
        </p:spPr>
        <p:txBody>
          <a:bodyPr anchor="ctr"/>
          <a:p>
            <a:pPr lvl="0"/>
            <a:r>
              <a:rPr lang="zh-CN" altLang="en-US">
                <a:solidFill>
                  <a:srgbClr val="FF0000"/>
                </a:solidFill>
              </a:rPr>
              <a:t>三、相关法规</a:t>
            </a:r>
            <a:endParaRPr lang="zh-CN" altLang="en-US">
              <a:solidFill>
                <a:srgbClr val="FF0000"/>
              </a:solidFill>
            </a:endParaRPr>
          </a:p>
        </p:txBody>
      </p:sp>
      <p:sp>
        <p:nvSpPr>
          <p:cNvPr id="63491" name="文本占位符 40962"/>
          <p:cNvSpPr>
            <a:spLocks noGrp="1"/>
          </p:cNvSpPr>
          <p:nvPr>
            <p:ph idx="1"/>
          </p:nvPr>
        </p:nvSpPr>
        <p:spPr>
          <a:xfrm>
            <a:off x="250825" y="1844675"/>
            <a:ext cx="8893175" cy="4525963"/>
          </a:xfrm>
        </p:spPr>
        <p:txBody>
          <a:bodyPr anchor="t"/>
          <a:p>
            <a:pPr lvl="0">
              <a:buClr>
                <a:srgbClr val="0066FF"/>
              </a:buClr>
              <a:buFont typeface="Wingdings" panose="05000000000000000000" pitchFamily="2" charset="2"/>
              <a:buNone/>
            </a:pPr>
            <a:endParaRPr lang="en-US" altLang="x-none" sz="3600" dirty="0">
              <a:solidFill>
                <a:srgbClr val="0000CC"/>
              </a:solidFill>
            </a:endParaRPr>
          </a:p>
          <a:p>
            <a:pPr lvl="0">
              <a:buClr>
                <a:srgbClr val="0066FF"/>
              </a:buClr>
              <a:buFont typeface="Wingdings" panose="05000000000000000000" pitchFamily="2" charset="2"/>
              <a:buChar char="Ø"/>
            </a:pPr>
            <a:r>
              <a:rPr lang="en-US" altLang="x-none" sz="3600" dirty="0">
                <a:solidFill>
                  <a:srgbClr val="0000CC"/>
                </a:solidFill>
              </a:rPr>
              <a:t>《</a:t>
            </a:r>
            <a:r>
              <a:rPr lang="zh-CN" altLang="en-US" sz="3600" dirty="0">
                <a:solidFill>
                  <a:srgbClr val="0000CC"/>
                </a:solidFill>
              </a:rPr>
              <a:t>国防科技工业计量监督管理暂行规定</a:t>
            </a:r>
            <a:r>
              <a:rPr lang="en-US" altLang="x-none" sz="3600" dirty="0">
                <a:solidFill>
                  <a:srgbClr val="0000CC"/>
                </a:solidFill>
              </a:rPr>
              <a:t>》</a:t>
            </a:r>
            <a:endParaRPr lang="en-US" altLang="x-none" sz="3600" dirty="0">
              <a:solidFill>
                <a:srgbClr val="0000CC"/>
              </a:solidFill>
            </a:endParaRPr>
          </a:p>
          <a:p>
            <a:pPr lvl="0">
              <a:buClr>
                <a:srgbClr val="0066FF"/>
              </a:buClr>
              <a:buFont typeface="Wingdings" panose="05000000000000000000" pitchFamily="2" charset="2"/>
              <a:buChar char="Ø"/>
            </a:pPr>
            <a:endParaRPr lang="en-US" altLang="x-none" sz="3600" dirty="0">
              <a:solidFill>
                <a:srgbClr val="0000CC"/>
              </a:solidFill>
            </a:endParaRPr>
          </a:p>
          <a:p>
            <a:pPr lvl="0">
              <a:buClr>
                <a:srgbClr val="0066FF"/>
              </a:buClr>
              <a:buFont typeface="Wingdings" panose="05000000000000000000" pitchFamily="2" charset="2"/>
              <a:buChar char="Ø"/>
            </a:pPr>
            <a:r>
              <a:rPr lang="en-US" altLang="x-none" sz="3600" dirty="0">
                <a:solidFill>
                  <a:srgbClr val="0000CC"/>
                </a:solidFill>
              </a:rPr>
              <a:t>《</a:t>
            </a:r>
            <a:r>
              <a:rPr lang="zh-CN" altLang="en-US" sz="3600" dirty="0">
                <a:solidFill>
                  <a:srgbClr val="0000CC"/>
                </a:solidFill>
              </a:rPr>
              <a:t>国防科技工业计量标准器具管理办法</a:t>
            </a:r>
            <a:r>
              <a:rPr lang="en-US" altLang="x-none" sz="3600" dirty="0">
                <a:solidFill>
                  <a:srgbClr val="0000CC"/>
                </a:solidFill>
              </a:rPr>
              <a:t>》</a:t>
            </a:r>
            <a:endParaRPr lang="en-US" altLang="x-none" sz="3600" dirty="0">
              <a:solidFill>
                <a:srgbClr val="0000CC"/>
              </a:solidFill>
            </a:endParaRPr>
          </a:p>
          <a:p>
            <a:pPr lvl="0">
              <a:buClr>
                <a:srgbClr val="0066FF"/>
              </a:buClr>
              <a:buFont typeface="Wingdings" panose="05000000000000000000" pitchFamily="2" charset="2"/>
              <a:buNone/>
            </a:pPr>
            <a:endParaRPr lang="en-US" altLang="x-none" sz="3600" dirty="0">
              <a:solidFill>
                <a:srgbClr val="0000CC"/>
              </a:solidFill>
            </a:endParaRPr>
          </a:p>
          <a:p>
            <a:pPr lvl="0">
              <a:buClr>
                <a:srgbClr val="0066FF"/>
              </a:buClr>
              <a:buFont typeface="Wingdings" panose="05000000000000000000" pitchFamily="2" charset="2"/>
              <a:buChar char="Ø"/>
            </a:pPr>
            <a:r>
              <a:rPr lang="en-US" altLang="x-none" sz="3600" dirty="0">
                <a:solidFill>
                  <a:srgbClr val="0000CC"/>
                </a:solidFill>
              </a:rPr>
              <a:t>《</a:t>
            </a:r>
            <a:r>
              <a:rPr lang="zh-CN" altLang="en-US" sz="3600" dirty="0">
                <a:solidFill>
                  <a:srgbClr val="0000CC"/>
                </a:solidFill>
              </a:rPr>
              <a:t>国防科技工业计量人员管理办法</a:t>
            </a:r>
            <a:r>
              <a:rPr lang="en-US" altLang="x-none" sz="3600" dirty="0">
                <a:solidFill>
                  <a:srgbClr val="0000CC"/>
                </a:solidFill>
              </a:rPr>
              <a:t>》</a:t>
            </a:r>
            <a:endParaRPr lang="en-US" altLang="x-none" sz="3600" dirty="0">
              <a:solidFill>
                <a:srgbClr val="0000CC"/>
              </a:solidFill>
            </a:endParaRPr>
          </a:p>
          <a:p>
            <a:pPr lvl="0">
              <a:buFont typeface="Wingdings" panose="05000000000000000000" pitchFamily="2" charset="2"/>
              <a:buNone/>
            </a:pPr>
            <a:endParaRPr lang="en-US" altLang="x-none" sz="3600" dirty="0">
              <a:solidFill>
                <a:srgbClr val="0066FF"/>
              </a:solidFill>
            </a:endParaRPr>
          </a:p>
        </p:txBody>
      </p:sp>
    </p:spTree>
  </p:cSld>
  <p:clrMapOvr>
    <a:masterClrMapping/>
  </p:clrMapOvr>
  <p:transition>
    <p:wipe dir="u"/>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4" name="标题 41985"/>
          <p:cNvSpPr>
            <a:spLocks noGrp="1"/>
          </p:cNvSpPr>
          <p:nvPr>
            <p:ph type="title"/>
          </p:nvPr>
        </p:nvSpPr>
        <p:spPr>
          <a:xfrm>
            <a:off x="611188" y="2708275"/>
            <a:ext cx="7724775" cy="511175"/>
          </a:xfrm>
        </p:spPr>
        <p:txBody>
          <a:bodyPr wrap="square" anchor="ctr"/>
          <a:p>
            <a:pPr lvl="0"/>
            <a:r>
              <a:rPr lang="en-US" altLang="zh-CN" sz="3600" b="1">
                <a:solidFill>
                  <a:srgbClr val="FF0000"/>
                </a:solidFill>
                <a:ea typeface="楷体_GB2312" pitchFamily="1" charset="-122"/>
              </a:rPr>
              <a:t>1</a:t>
            </a:r>
            <a:r>
              <a:rPr lang="zh-CN" altLang="en-US" sz="3600" b="1">
                <a:solidFill>
                  <a:srgbClr val="FF0000"/>
                </a:solidFill>
                <a:ea typeface="楷体_GB2312" pitchFamily="1" charset="-122"/>
              </a:rPr>
              <a:t>、</a:t>
            </a:r>
            <a:r>
              <a:rPr lang="en-US" altLang="zh-CN" sz="3600" b="1">
                <a:solidFill>
                  <a:srgbClr val="FF0000"/>
                </a:solidFill>
                <a:ea typeface="楷体_GB2312" pitchFamily="1" charset="-122"/>
              </a:rPr>
              <a:t>《</a:t>
            </a:r>
            <a:r>
              <a:rPr lang="zh-CN" altLang="en-US" sz="3600" b="1">
                <a:solidFill>
                  <a:srgbClr val="FF0000"/>
                </a:solidFill>
                <a:ea typeface="楷体_GB2312" pitchFamily="1" charset="-122"/>
              </a:rPr>
              <a:t>国防科技工业计量监督管理</a:t>
            </a:r>
            <a:br>
              <a:rPr lang="zh-CN" altLang="en-US" sz="3600" b="1">
                <a:solidFill>
                  <a:srgbClr val="FF0000"/>
                </a:solidFill>
                <a:ea typeface="楷体_GB2312" pitchFamily="1" charset="-122"/>
              </a:rPr>
            </a:br>
            <a:r>
              <a:rPr lang="zh-CN" altLang="en-US" sz="3600" b="1">
                <a:solidFill>
                  <a:srgbClr val="FF0000"/>
                </a:solidFill>
                <a:ea typeface="楷体_GB2312" pitchFamily="1" charset="-122"/>
              </a:rPr>
              <a:t>暂行规定</a:t>
            </a:r>
            <a:r>
              <a:rPr lang="en-US" altLang="zh-CN" sz="3600" b="1">
                <a:solidFill>
                  <a:srgbClr val="FF0000"/>
                </a:solidFill>
                <a:ea typeface="楷体_GB2312" pitchFamily="1" charset="-122"/>
              </a:rPr>
              <a:t>》</a:t>
            </a:r>
            <a:r>
              <a:rPr lang="zh-CN" altLang="en-US" sz="3600" b="1">
                <a:solidFill>
                  <a:srgbClr val="FF0000"/>
                </a:solidFill>
                <a:ea typeface="楷体_GB2312" pitchFamily="1" charset="-122"/>
              </a:rPr>
              <a:t>（</a:t>
            </a:r>
            <a:r>
              <a:rPr lang="en-US" altLang="zh-CN" sz="3600" b="1">
                <a:solidFill>
                  <a:srgbClr val="FF0000"/>
                </a:solidFill>
                <a:ea typeface="楷体_GB2312" pitchFamily="1" charset="-122"/>
              </a:rPr>
              <a:t>4</a:t>
            </a:r>
            <a:r>
              <a:rPr lang="zh-CN" altLang="en-US" sz="3600" b="1">
                <a:solidFill>
                  <a:srgbClr val="FF0000"/>
                </a:solidFill>
                <a:ea typeface="楷体_GB2312" pitchFamily="1" charset="-122"/>
              </a:rPr>
              <a:t>号令）</a:t>
            </a:r>
            <a:endParaRPr lang="zh-CN" altLang="en-US" sz="3600" b="1">
              <a:solidFill>
                <a:srgbClr val="FF0000"/>
              </a:solidFill>
              <a:ea typeface="楷体_GB2312" pitchFamily="1" charset="-122"/>
            </a:endParaRPr>
          </a:p>
        </p:txBody>
      </p:sp>
    </p:spTree>
  </p:cSld>
  <p:clrMapOvr>
    <a:masterClrMapping/>
  </p:clrMapOvr>
  <p:transition>
    <p:wipe dir="u"/>
  </p:transition>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65538" name="文本框 43009"/>
          <p:cNvSpPr txBox="1"/>
          <p:nvPr/>
        </p:nvSpPr>
        <p:spPr>
          <a:xfrm>
            <a:off x="762000" y="1447800"/>
            <a:ext cx="7772400" cy="4567238"/>
          </a:xfrm>
          <a:prstGeom prst="rect">
            <a:avLst/>
          </a:prstGeom>
          <a:noFill/>
          <a:ln w="9525">
            <a:noFill/>
          </a:ln>
        </p:spPr>
        <p:txBody>
          <a:bodyPr anchor="t">
            <a:spAutoFit/>
          </a:bodyPr>
          <a:p>
            <a:pPr lvl="0" eaLnBrk="0" hangingPunct="0">
              <a:lnSpc>
                <a:spcPct val="150000"/>
              </a:lnSpc>
            </a:pPr>
            <a:r>
              <a:rPr lang="zh-CN" altLang="en-US" sz="2400" b="1" dirty="0">
                <a:solidFill>
                  <a:srgbClr val="0000CC"/>
                </a:solidFill>
                <a:latin typeface="Verdana" panose="020B0604030504040204" pitchFamily="2" charset="0"/>
                <a:ea typeface="宋体" panose="02010600030101010101" pitchFamily="2" charset="-122"/>
              </a:rPr>
              <a:t>第一章   总则</a:t>
            </a:r>
            <a:endParaRPr lang="zh-CN" altLang="en-US" sz="2400" b="1" dirty="0">
              <a:solidFill>
                <a:srgbClr val="0000CC"/>
              </a:solidFill>
              <a:latin typeface="Verdana" panose="020B0604030504040204" pitchFamily="2" charset="0"/>
              <a:ea typeface="宋体" panose="02010600030101010101" pitchFamily="2" charset="-122"/>
            </a:endParaRPr>
          </a:p>
          <a:p>
            <a:pPr lvl="0" eaLnBrk="0" hangingPunct="0">
              <a:lnSpc>
                <a:spcPct val="150000"/>
              </a:lnSpc>
            </a:pPr>
            <a:r>
              <a:rPr lang="zh-CN" altLang="en-US" sz="2400" b="1" dirty="0">
                <a:solidFill>
                  <a:srgbClr val="0000CC"/>
                </a:solidFill>
                <a:latin typeface="Verdana" panose="020B0604030504040204" pitchFamily="2" charset="0"/>
                <a:ea typeface="宋体" panose="02010600030101010101" pitchFamily="2" charset="-122"/>
              </a:rPr>
              <a:t>第二章   计量管理机构</a:t>
            </a:r>
            <a:endParaRPr lang="zh-CN" altLang="en-US" sz="2400" b="1" dirty="0">
              <a:solidFill>
                <a:srgbClr val="0000CC"/>
              </a:solidFill>
              <a:latin typeface="Verdana" panose="020B0604030504040204" pitchFamily="2" charset="0"/>
              <a:ea typeface="宋体" panose="02010600030101010101" pitchFamily="2" charset="-122"/>
            </a:endParaRPr>
          </a:p>
          <a:p>
            <a:pPr lvl="0" eaLnBrk="0" hangingPunct="0">
              <a:lnSpc>
                <a:spcPct val="150000"/>
              </a:lnSpc>
            </a:pPr>
            <a:r>
              <a:rPr lang="zh-CN" altLang="en-US" sz="2400" b="1" dirty="0">
                <a:solidFill>
                  <a:srgbClr val="0000CC"/>
                </a:solidFill>
                <a:latin typeface="Verdana" panose="020B0604030504040204" pitchFamily="2" charset="0"/>
                <a:ea typeface="宋体" panose="02010600030101010101" pitchFamily="2" charset="-122"/>
              </a:rPr>
              <a:t>第三章   计量技术机构</a:t>
            </a:r>
            <a:endParaRPr lang="zh-CN" altLang="en-US" sz="2400" b="1" dirty="0">
              <a:solidFill>
                <a:srgbClr val="0000CC"/>
              </a:solidFill>
              <a:latin typeface="Verdana" panose="020B0604030504040204" pitchFamily="2" charset="0"/>
              <a:ea typeface="宋体" panose="02010600030101010101" pitchFamily="2" charset="-122"/>
            </a:endParaRPr>
          </a:p>
          <a:p>
            <a:pPr lvl="0" eaLnBrk="0" hangingPunct="0">
              <a:lnSpc>
                <a:spcPct val="150000"/>
              </a:lnSpc>
            </a:pPr>
            <a:r>
              <a:rPr lang="zh-CN" altLang="en-US" sz="2400" b="1" dirty="0">
                <a:solidFill>
                  <a:srgbClr val="0000CC"/>
                </a:solidFill>
                <a:latin typeface="Verdana" panose="020B0604030504040204" pitchFamily="2" charset="0"/>
                <a:ea typeface="宋体" panose="02010600030101010101" pitchFamily="2" charset="-122"/>
              </a:rPr>
              <a:t>第四章   计量标准</a:t>
            </a:r>
            <a:r>
              <a:rPr lang="zh-CN" altLang="en-US" sz="2800" b="1" dirty="0">
                <a:solidFill>
                  <a:srgbClr val="0000CC"/>
                </a:solidFill>
                <a:latin typeface="Verdana" panose="020B0604030504040204" pitchFamily="2" charset="0"/>
                <a:ea typeface="楷体_GB2312" pitchFamily="1" charset="-122"/>
              </a:rPr>
              <a:t>器具</a:t>
            </a:r>
            <a:endParaRPr lang="zh-CN" altLang="en-US" sz="2800" b="1" dirty="0">
              <a:solidFill>
                <a:srgbClr val="0000CC"/>
              </a:solidFill>
              <a:latin typeface="Verdana" panose="020B0604030504040204" pitchFamily="2" charset="0"/>
              <a:ea typeface="楷体_GB2312" pitchFamily="1" charset="-122"/>
            </a:endParaRPr>
          </a:p>
          <a:p>
            <a:pPr lvl="0" eaLnBrk="0" hangingPunct="0">
              <a:lnSpc>
                <a:spcPct val="150000"/>
              </a:lnSpc>
            </a:pPr>
            <a:r>
              <a:rPr lang="zh-CN" altLang="en-US" sz="2400" b="1" dirty="0">
                <a:solidFill>
                  <a:srgbClr val="0000CC"/>
                </a:solidFill>
                <a:latin typeface="Verdana" panose="020B0604030504040204" pitchFamily="2" charset="0"/>
                <a:ea typeface="宋体" panose="02010600030101010101" pitchFamily="2" charset="-122"/>
              </a:rPr>
              <a:t>第五章   计量检定与校准</a:t>
            </a:r>
            <a:endParaRPr lang="zh-CN" altLang="en-US" sz="2800" b="1" dirty="0">
              <a:solidFill>
                <a:srgbClr val="0000CC"/>
              </a:solidFill>
              <a:latin typeface="Verdana" panose="020B0604030504040204" pitchFamily="2" charset="0"/>
              <a:ea typeface="楷体_GB2312" pitchFamily="1" charset="-122"/>
            </a:endParaRPr>
          </a:p>
          <a:p>
            <a:pPr lvl="0" eaLnBrk="0" hangingPunct="0">
              <a:lnSpc>
                <a:spcPct val="150000"/>
              </a:lnSpc>
            </a:pPr>
            <a:r>
              <a:rPr lang="zh-CN" altLang="en-US" sz="2400" b="1" dirty="0">
                <a:solidFill>
                  <a:srgbClr val="0000CC"/>
                </a:solidFill>
                <a:latin typeface="Verdana" panose="020B0604030504040204" pitchFamily="2" charset="0"/>
                <a:ea typeface="宋体" panose="02010600030101010101" pitchFamily="2" charset="-122"/>
              </a:rPr>
              <a:t>第六章   计量保证</a:t>
            </a:r>
            <a:endParaRPr lang="zh-CN" altLang="en-US" sz="2800" b="1" dirty="0">
              <a:solidFill>
                <a:srgbClr val="0000CC"/>
              </a:solidFill>
              <a:latin typeface="Verdana" panose="020B0604030504040204" pitchFamily="2" charset="0"/>
              <a:ea typeface="楷体_GB2312" pitchFamily="1" charset="-122"/>
            </a:endParaRPr>
          </a:p>
          <a:p>
            <a:pPr lvl="0" eaLnBrk="0" hangingPunct="0">
              <a:lnSpc>
                <a:spcPct val="150000"/>
              </a:lnSpc>
            </a:pPr>
            <a:r>
              <a:rPr lang="zh-CN" altLang="en-US" sz="2400" b="1" dirty="0">
                <a:solidFill>
                  <a:srgbClr val="0000CC"/>
                </a:solidFill>
                <a:latin typeface="Verdana" panose="020B0604030504040204" pitchFamily="2" charset="0"/>
                <a:ea typeface="宋体" panose="02010600030101010101" pitchFamily="2" charset="-122"/>
              </a:rPr>
              <a:t>第七章   计量监督</a:t>
            </a:r>
            <a:endParaRPr lang="zh-CN" altLang="en-US" sz="2800" b="1" dirty="0">
              <a:solidFill>
                <a:srgbClr val="0000CC"/>
              </a:solidFill>
              <a:latin typeface="Verdana" panose="020B0604030504040204" pitchFamily="2" charset="0"/>
              <a:ea typeface="楷体_GB2312" pitchFamily="1" charset="-122"/>
            </a:endParaRPr>
          </a:p>
          <a:p>
            <a:pPr lvl="0" eaLnBrk="0" hangingPunct="0">
              <a:lnSpc>
                <a:spcPct val="150000"/>
              </a:lnSpc>
            </a:pPr>
            <a:r>
              <a:rPr lang="zh-CN" altLang="en-US" sz="2400" b="1" dirty="0">
                <a:solidFill>
                  <a:srgbClr val="0000CC"/>
                </a:solidFill>
                <a:latin typeface="Verdana" panose="020B0604030504040204" pitchFamily="2" charset="0"/>
                <a:ea typeface="宋体" panose="02010600030101010101" pitchFamily="2" charset="-122"/>
              </a:rPr>
              <a:t>第八章   附则</a:t>
            </a:r>
            <a:endParaRPr lang="zh-CN" altLang="en-US" sz="2400" b="1" dirty="0">
              <a:solidFill>
                <a:srgbClr val="0000CC"/>
              </a:solidFill>
              <a:latin typeface="Verdana" panose="020B0604030504040204" pitchFamily="2" charset="0"/>
              <a:ea typeface="宋体" panose="02010600030101010101" pitchFamily="2" charset="-122"/>
            </a:endParaRPr>
          </a:p>
        </p:txBody>
      </p:sp>
      <p:sp>
        <p:nvSpPr>
          <p:cNvPr id="65539" name="标题 43010"/>
          <p:cNvSpPr>
            <a:spLocks noGrp="1"/>
          </p:cNvSpPr>
          <p:nvPr>
            <p:ph type="title"/>
          </p:nvPr>
        </p:nvSpPr>
        <p:spPr>
          <a:xfrm>
            <a:off x="457200" y="522288"/>
            <a:ext cx="7724775" cy="511175"/>
          </a:xfrm>
        </p:spPr>
        <p:txBody>
          <a:bodyPr wrap="square" anchor="ctr"/>
          <a:p>
            <a:pPr lvl="0"/>
            <a:r>
              <a:rPr lang="zh-CN" altLang="en-US" sz="3600" b="1">
                <a:solidFill>
                  <a:srgbClr val="0000CC"/>
                </a:solidFill>
                <a:ea typeface="楷体_GB2312" pitchFamily="1" charset="-122"/>
              </a:rPr>
              <a:t>国防科技工业计量监督管理暂行规定</a:t>
            </a:r>
            <a:endParaRPr lang="zh-CN" altLang="en-US" sz="3600" b="1">
              <a:solidFill>
                <a:srgbClr val="0000CC"/>
              </a:solidFill>
              <a:ea typeface="楷体_GB2312" pitchFamily="1" charset="-122"/>
            </a:endParaRPr>
          </a:p>
        </p:txBody>
      </p:sp>
    </p:spTree>
  </p:cSld>
  <p:clrMapOvr>
    <a:masterClrMapping/>
  </p:clrMapOvr>
  <p:transition>
    <p:wipe dir="u"/>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2818" name="标题 150529"/>
          <p:cNvSpPr>
            <a:spLocks noGrp="1"/>
          </p:cNvSpPr>
          <p:nvPr>
            <p:ph type="title"/>
          </p:nvPr>
        </p:nvSpPr>
        <p:spPr>
          <a:xfrm>
            <a:off x="611188" y="2492375"/>
            <a:ext cx="8229600" cy="1143000"/>
          </a:xfrm>
        </p:spPr>
        <p:txBody>
          <a:bodyPr anchor="ctr"/>
          <a:p>
            <a:pPr lvl="0"/>
            <a:br>
              <a:rPr lang="en-US" altLang="zh-CN" sz="4000"/>
            </a:br>
            <a:r>
              <a:rPr lang="en-US" altLang="zh-CN" sz="4000" b="1">
                <a:solidFill>
                  <a:srgbClr val="FF0000"/>
                </a:solidFill>
              </a:rPr>
              <a:t>2</a:t>
            </a:r>
            <a:r>
              <a:rPr lang="zh-CN" altLang="en-US" sz="4000" b="1">
                <a:solidFill>
                  <a:srgbClr val="FF0000"/>
                </a:solidFill>
              </a:rPr>
              <a:t>、</a:t>
            </a:r>
            <a:r>
              <a:rPr lang="en-US" altLang="zh-CN" sz="4000" b="1">
                <a:solidFill>
                  <a:srgbClr val="FF0000"/>
                </a:solidFill>
              </a:rPr>
              <a:t>《</a:t>
            </a:r>
            <a:r>
              <a:rPr lang="zh-CN" altLang="en-US" sz="4000" b="1">
                <a:solidFill>
                  <a:srgbClr val="FF0000"/>
                </a:solidFill>
              </a:rPr>
              <a:t>国防科技工业计量标准器具</a:t>
            </a:r>
            <a:br>
              <a:rPr lang="zh-CN" altLang="en-US" sz="4000" b="1">
                <a:solidFill>
                  <a:srgbClr val="FF0000"/>
                </a:solidFill>
              </a:rPr>
            </a:br>
            <a:r>
              <a:rPr lang="zh-CN" altLang="en-US" sz="4000" b="1">
                <a:solidFill>
                  <a:srgbClr val="FF0000"/>
                </a:solidFill>
              </a:rPr>
              <a:t>管理办法</a:t>
            </a:r>
            <a:r>
              <a:rPr lang="en-US" altLang="zh-CN" sz="4000" b="1">
                <a:solidFill>
                  <a:srgbClr val="FF0000"/>
                </a:solidFill>
              </a:rPr>
              <a:t>》</a:t>
            </a:r>
            <a:endParaRPr lang="en-US" altLang="zh-CN" sz="4000" b="1">
              <a:solidFill>
                <a:srgbClr val="FF0000"/>
              </a:solidFill>
            </a:endParaRPr>
          </a:p>
        </p:txBody>
      </p:sp>
    </p:spTree>
  </p:cSld>
  <p:clrMapOvr>
    <a:masterClrMapping/>
  </p:clrMapOvr>
  <p:transition>
    <p:wipe dir="u"/>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2994" name="文本框 203777"/>
          <p:cNvSpPr txBox="1"/>
          <p:nvPr/>
        </p:nvSpPr>
        <p:spPr>
          <a:xfrm>
            <a:off x="838200" y="533400"/>
            <a:ext cx="8001000" cy="579438"/>
          </a:xfrm>
          <a:prstGeom prst="rect">
            <a:avLst/>
          </a:prstGeom>
          <a:noFill/>
          <a:ln w="9525">
            <a:noFill/>
          </a:ln>
        </p:spPr>
        <p:txBody>
          <a:bodyPr anchor="t">
            <a:spAutoFit/>
          </a:bodyPr>
          <a:p>
            <a:pPr lvl="0" eaLnBrk="0" hangingPunct="0">
              <a:spcBef>
                <a:spcPct val="50000"/>
              </a:spcBef>
            </a:pPr>
            <a:endParaRPr sz="3200" b="1">
              <a:solidFill>
                <a:srgbClr val="0000CC"/>
              </a:solidFill>
              <a:latin typeface="Verdana" panose="020B0604030504040204" pitchFamily="2" charset="0"/>
              <a:ea typeface="楷体_GB2312" pitchFamily="1" charset="-122"/>
            </a:endParaRPr>
          </a:p>
        </p:txBody>
      </p:sp>
      <p:sp>
        <p:nvSpPr>
          <p:cNvPr id="212995" name="标题 203778"/>
          <p:cNvSpPr>
            <a:spLocks noGrp="1"/>
          </p:cNvSpPr>
          <p:nvPr>
            <p:ph type="title"/>
          </p:nvPr>
        </p:nvSpPr>
        <p:spPr>
          <a:xfrm>
            <a:off x="533400" y="500063"/>
            <a:ext cx="8610600" cy="5214937"/>
          </a:xfrm>
        </p:spPr>
        <p:txBody>
          <a:bodyPr wrap="square" anchor="ctr"/>
          <a:p>
            <a:pPr lvl="0">
              <a:lnSpc>
                <a:spcPct val="150000"/>
              </a:lnSpc>
              <a:spcBef>
                <a:spcPct val="50000"/>
              </a:spcBef>
            </a:pPr>
            <a:r>
              <a:rPr lang="en-US" altLang="zh-CN" sz="3600" b="1">
                <a:solidFill>
                  <a:srgbClr val="FF0000"/>
                </a:solidFill>
                <a:ea typeface="楷体_GB2312" pitchFamily="1" charset="-122"/>
              </a:rPr>
              <a:t>3</a:t>
            </a:r>
            <a:r>
              <a:rPr lang="zh-CN" altLang="en-US" sz="3600" b="1">
                <a:solidFill>
                  <a:srgbClr val="FF0000"/>
                </a:solidFill>
                <a:ea typeface="楷体_GB2312" pitchFamily="1" charset="-122"/>
              </a:rPr>
              <a:t>、</a:t>
            </a:r>
            <a:r>
              <a:rPr lang="en-US" altLang="zh-CN" sz="3600" b="1">
                <a:solidFill>
                  <a:srgbClr val="FF0000"/>
                </a:solidFill>
                <a:ea typeface="楷体_GB2312" pitchFamily="1" charset="-122"/>
              </a:rPr>
              <a:t>《</a:t>
            </a:r>
            <a:r>
              <a:rPr lang="zh-CN" altLang="en-US" sz="3600" b="1">
                <a:solidFill>
                  <a:srgbClr val="FF0000"/>
                </a:solidFill>
                <a:ea typeface="楷体_GB2312" pitchFamily="1" charset="-122"/>
              </a:rPr>
              <a:t>国防科技工业计量检定人员</a:t>
            </a:r>
            <a:br>
              <a:rPr lang="zh-CN" altLang="en-US" sz="3600" b="1">
                <a:solidFill>
                  <a:srgbClr val="FF0000"/>
                </a:solidFill>
                <a:ea typeface="楷体_GB2312" pitchFamily="1" charset="-122"/>
              </a:rPr>
            </a:br>
            <a:r>
              <a:rPr lang="zh-CN" altLang="en-US" sz="3600" b="1">
                <a:solidFill>
                  <a:srgbClr val="FF0000"/>
                </a:solidFill>
                <a:ea typeface="楷体_GB2312" pitchFamily="1" charset="-122"/>
              </a:rPr>
              <a:t>管理办法</a:t>
            </a:r>
            <a:r>
              <a:rPr lang="en-US" altLang="zh-CN" sz="3600" b="1">
                <a:solidFill>
                  <a:srgbClr val="FF0000"/>
                </a:solidFill>
                <a:ea typeface="楷体_GB2312" pitchFamily="1" charset="-122"/>
              </a:rPr>
              <a:t>》</a:t>
            </a:r>
            <a:endParaRPr lang="en-US" altLang="zh-CN" sz="3600" b="1">
              <a:solidFill>
                <a:srgbClr val="FF0000"/>
              </a:solidFill>
            </a:endParaRPr>
          </a:p>
        </p:txBody>
      </p:sp>
    </p:spTree>
  </p:cSld>
  <p:clrMapOvr>
    <a:masterClrMapping/>
  </p:clrMapOvr>
  <p:transition>
    <p:wipe dir="u"/>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62" name="Rectangle 2"/>
          <p:cNvSpPr>
            <a:spLocks noGrp="1"/>
          </p:cNvSpPr>
          <p:nvPr>
            <p:ph type="title"/>
          </p:nvPr>
        </p:nvSpPr>
        <p:spPr>
          <a:xfrm>
            <a:off x="684213" y="404813"/>
            <a:ext cx="8229600" cy="482600"/>
          </a:xfrm>
        </p:spPr>
        <p:txBody>
          <a:bodyPr vert="horz" wrap="square" anchor="ctr"/>
          <a:p>
            <a:pPr lvl="0" eaLnBrk="1" hangingPunct="1">
              <a:lnSpc>
                <a:spcPct val="120000"/>
              </a:lnSpc>
            </a:pPr>
            <a:r>
              <a:rPr lang="zh-CN" altLang="en-US" dirty="0"/>
              <a:t>第五节  法定计量单位的使用</a:t>
            </a:r>
            <a:endParaRPr lang="zh-CN" altLang="en-US" dirty="0"/>
          </a:p>
        </p:txBody>
      </p:sp>
      <p:sp>
        <p:nvSpPr>
          <p:cNvPr id="245763" name="Rectangle 3"/>
          <p:cNvSpPr>
            <a:spLocks noGrp="1"/>
          </p:cNvSpPr>
          <p:nvPr>
            <p:ph type="body"/>
          </p:nvPr>
        </p:nvSpPr>
        <p:spPr>
          <a:xfrm>
            <a:off x="684213" y="981075"/>
            <a:ext cx="7775575" cy="4895850"/>
          </a:xfrm>
        </p:spPr>
        <p:txBody>
          <a:bodyPr vert="horz" wrap="square" anchor="t"/>
          <a:p>
            <a:pPr lvl="0" eaLnBrk="1" hangingPunct="1">
              <a:lnSpc>
                <a:spcPct val="120000"/>
              </a:lnSpc>
            </a:pPr>
            <a:r>
              <a:rPr lang="zh-CN" altLang="en-US" sz="2300" dirty="0"/>
              <a:t>一、法定计量单位</a:t>
            </a:r>
            <a:endParaRPr lang="zh-CN" altLang="en-US" sz="2300" dirty="0"/>
          </a:p>
          <a:p>
            <a:pPr lvl="0" eaLnBrk="1" hangingPunct="1">
              <a:lnSpc>
                <a:spcPct val="120000"/>
              </a:lnSpc>
              <a:buNone/>
            </a:pPr>
            <a:r>
              <a:rPr lang="zh-CN" altLang="en-US" sz="2300" dirty="0"/>
              <a:t>法定计量单位是国家以法令形式强制使用或允许使用的计量单位。</a:t>
            </a:r>
            <a:endParaRPr lang="zh-CN" altLang="en-US" sz="2300" dirty="0"/>
          </a:p>
          <a:p>
            <a:pPr lvl="0" eaLnBrk="1" hangingPunct="1">
              <a:lnSpc>
                <a:spcPct val="120000"/>
              </a:lnSpc>
              <a:spcBef>
                <a:spcPct val="0"/>
              </a:spcBef>
              <a:buNone/>
            </a:pPr>
            <a:r>
              <a:rPr lang="zh-CN" altLang="en-US" sz="2300" dirty="0"/>
              <a:t>国内计量单位的统一,可以避免由于多种单位制并用而引起的混乱和不必要的换算,节省大量的人力物力,从而促进科学技术、 文化教育和工农业生产的发展。</a:t>
            </a:r>
            <a:endParaRPr lang="zh-CN" altLang="en-US" sz="2300" dirty="0"/>
          </a:p>
          <a:p>
            <a:pPr lvl="0" eaLnBrk="1" hangingPunct="1">
              <a:lnSpc>
                <a:spcPct val="120000"/>
              </a:lnSpc>
              <a:spcBef>
                <a:spcPct val="0"/>
              </a:spcBef>
              <a:buNone/>
            </a:pPr>
            <a:r>
              <a:rPr lang="zh-CN" altLang="en-US" sz="2300" dirty="0"/>
              <a:t>与国际上计量单位的统一,能使我国在国际交往中与绝大多数国家具有共同的国际计量语言和交流工具,推动我国对外贸易、科技协作和文化交流的发展。</a:t>
            </a:r>
            <a:endParaRPr lang="zh-CN" altLang="en-US" sz="2300" dirty="0"/>
          </a:p>
          <a:p>
            <a:pPr lvl="0" eaLnBrk="1" hangingPunct="1">
              <a:lnSpc>
                <a:spcPct val="120000"/>
              </a:lnSpc>
            </a:pPr>
            <a:endParaRPr lang="zh-CN" altLang="en-US" sz="2300" dirty="0"/>
          </a:p>
          <a:p>
            <a:pPr lvl="0" eaLnBrk="1" hangingPunct="1">
              <a:lnSpc>
                <a:spcPct val="120000"/>
              </a:lnSpc>
              <a:spcBef>
                <a:spcPct val="0"/>
              </a:spcBef>
              <a:buNone/>
            </a:pPr>
            <a:endParaRPr lang="zh-CN" altLang="en-US" sz="2300" dirty="0"/>
          </a:p>
        </p:txBody>
      </p:sp>
    </p:spTree>
  </p:cSld>
  <p:clrMapOvr>
    <a:masterClrMapping/>
  </p:clrMapOvr>
  <p:transition>
    <p:wipe dir="u"/>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6786" name="Rectangle 2"/>
          <p:cNvSpPr>
            <a:spLocks noGrp="1"/>
          </p:cNvSpPr>
          <p:nvPr>
            <p:ph type="title"/>
          </p:nvPr>
        </p:nvSpPr>
        <p:spPr>
          <a:xfrm>
            <a:off x="611188" y="549275"/>
            <a:ext cx="8085137" cy="790575"/>
          </a:xfrm>
        </p:spPr>
        <p:txBody>
          <a:bodyPr vert="horz" wrap="square" anchor="ctr"/>
          <a:p>
            <a:pPr lvl="0" eaLnBrk="1" hangingPunct="1"/>
            <a:r>
              <a:rPr lang="zh-CN" altLang="en-US" dirty="0"/>
              <a:t>第五节  法定计量单位的使用</a:t>
            </a:r>
            <a:endParaRPr lang="zh-CN" altLang="en-US" dirty="0"/>
          </a:p>
        </p:txBody>
      </p:sp>
      <p:sp>
        <p:nvSpPr>
          <p:cNvPr id="246787" name="Rectangle 3"/>
          <p:cNvSpPr>
            <a:spLocks noGrp="1"/>
          </p:cNvSpPr>
          <p:nvPr>
            <p:ph type="body"/>
          </p:nvPr>
        </p:nvSpPr>
        <p:spPr>
          <a:xfrm>
            <a:off x="752475" y="1735138"/>
            <a:ext cx="7696200" cy="4078287"/>
          </a:xfrm>
        </p:spPr>
        <p:txBody>
          <a:bodyPr vert="horz" wrap="square" anchor="t"/>
          <a:p>
            <a:pPr lvl="0" eaLnBrk="1" hangingPunct="1">
              <a:lnSpc>
                <a:spcPct val="120000"/>
              </a:lnSpc>
              <a:spcBef>
                <a:spcPct val="0"/>
              </a:spcBef>
              <a:buNone/>
            </a:pPr>
            <a:r>
              <a:rPr lang="zh-CN" altLang="en-US" dirty="0"/>
              <a:t>    任何组织在从事下列活动，需要使用计量单位的，应当使用法定计量单位：</a:t>
            </a:r>
            <a:endParaRPr lang="zh-CN" altLang="en-US" dirty="0"/>
          </a:p>
          <a:p>
            <a:pPr lvl="0" eaLnBrk="1" hangingPunct="1">
              <a:lnSpc>
                <a:spcPct val="120000"/>
              </a:lnSpc>
              <a:spcBef>
                <a:spcPct val="0"/>
              </a:spcBef>
              <a:buNone/>
            </a:pPr>
            <a:endParaRPr lang="zh-CN" altLang="en-US" dirty="0"/>
          </a:p>
          <a:p>
            <a:pPr lvl="0" eaLnBrk="1" hangingPunct="1">
              <a:lnSpc>
                <a:spcPct val="120000"/>
              </a:lnSpc>
              <a:spcBef>
                <a:spcPct val="0"/>
              </a:spcBef>
              <a:buNone/>
            </a:pPr>
            <a:r>
              <a:rPr lang="zh-CN" altLang="en-US" dirty="0"/>
              <a:t>a.制发公文 统计报表; </a:t>
            </a:r>
            <a:endParaRPr lang="zh-CN" altLang="en-US" dirty="0"/>
          </a:p>
          <a:p>
            <a:pPr lvl="0" eaLnBrk="1" hangingPunct="1">
              <a:lnSpc>
                <a:spcPct val="120000"/>
              </a:lnSpc>
              <a:spcBef>
                <a:spcPct val="0"/>
              </a:spcBef>
              <a:buNone/>
            </a:pPr>
            <a:r>
              <a:rPr lang="zh-CN" altLang="en-US" dirty="0"/>
              <a:t>b.生产、销售产品，标注产品标识，编制产品使用说明书；</a:t>
            </a:r>
            <a:endParaRPr lang="zh-CN" altLang="en-US" dirty="0"/>
          </a:p>
          <a:p>
            <a:pPr lvl="0" eaLnBrk="1" hangingPunct="1">
              <a:lnSpc>
                <a:spcPct val="120000"/>
              </a:lnSpc>
              <a:spcBef>
                <a:spcPct val="0"/>
              </a:spcBef>
              <a:buNone/>
            </a:pPr>
            <a:r>
              <a:rPr lang="zh-CN" altLang="en-US" dirty="0"/>
              <a:t>c.制定标准、规范、规程、技术文件；</a:t>
            </a:r>
            <a:endParaRPr lang="zh-CN" altLang="en-US" dirty="0"/>
          </a:p>
          <a:p>
            <a:pPr lvl="0" eaLnBrk="1" hangingPunct="1">
              <a:lnSpc>
                <a:spcPct val="120000"/>
              </a:lnSpc>
              <a:spcBef>
                <a:spcPct val="0"/>
              </a:spcBef>
              <a:buNone/>
            </a:pPr>
            <a:r>
              <a:rPr lang="zh-CN" altLang="en-US" dirty="0"/>
              <a:t>d.出具检定、校准、检验、测量数据；</a:t>
            </a:r>
            <a:endParaRPr lang="zh-CN" altLang="en-US" dirty="0"/>
          </a:p>
          <a:p>
            <a:pPr lvl="0" eaLnBrk="1" hangingPunct="1">
              <a:lnSpc>
                <a:spcPct val="120000"/>
              </a:lnSpc>
              <a:spcBef>
                <a:spcPct val="0"/>
              </a:spcBef>
              <a:buNone/>
            </a:pPr>
            <a:r>
              <a:rPr lang="zh-CN" altLang="en-US" dirty="0"/>
              <a:t>e.国家规定应使用法定计量单位的其他活动。</a:t>
            </a:r>
            <a:endParaRPr lang="zh-CN" altLang="en-US" dirty="0"/>
          </a:p>
          <a:p>
            <a:pPr lvl="0" eaLnBrk="1" hangingPunct="1"/>
            <a:endParaRPr lang="zh-CN" altLang="en-US" dirty="0"/>
          </a:p>
        </p:txBody>
      </p:sp>
    </p:spTree>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Rectangle 2"/>
          <p:cNvSpPr/>
          <p:nvPr>
            <p:ph type="body"/>
          </p:nvPr>
        </p:nvSpPr>
        <p:spPr>
          <a:xfrm>
            <a:off x="395288" y="190500"/>
            <a:ext cx="8497887" cy="6480175"/>
          </a:xfrm>
        </p:spPr>
        <p:txBody>
          <a:bodyPr vert="horz" wrap="square" anchor="t"/>
          <a:p>
            <a:pPr lvl="0" eaLnBrk="1" hangingPunct="1">
              <a:lnSpc>
                <a:spcPct val="120000"/>
              </a:lnSpc>
              <a:spcBef>
                <a:spcPct val="0"/>
              </a:spcBef>
              <a:buNone/>
            </a:pPr>
            <a:endParaRPr lang="zh-CN" altLang="en-US" sz="2000" dirty="0">
              <a:solidFill>
                <a:schemeClr val="tx2"/>
              </a:solidFill>
            </a:endParaRPr>
          </a:p>
          <a:p>
            <a:pPr lvl="0" eaLnBrk="1" hangingPunct="1">
              <a:lnSpc>
                <a:spcPct val="120000"/>
              </a:lnSpc>
              <a:spcBef>
                <a:spcPct val="0"/>
              </a:spcBef>
              <a:buNone/>
            </a:pPr>
            <a:r>
              <a:rPr lang="zh-CN" altLang="en-US" dirty="0">
                <a:solidFill>
                  <a:schemeClr val="tx2"/>
                </a:solidFill>
              </a:rPr>
              <a:t>计量管理机构的主要任务和内容</a:t>
            </a:r>
            <a:r>
              <a:rPr lang="zh-CN" altLang="en-US" sz="2000" dirty="0">
                <a:solidFill>
                  <a:schemeClr val="tx2"/>
                </a:solidFill>
              </a:rPr>
              <a:t>: </a:t>
            </a:r>
            <a:endParaRPr lang="zh-CN" altLang="en-US" sz="2000" dirty="0">
              <a:solidFill>
                <a:schemeClr val="tx2"/>
              </a:solidFill>
            </a:endParaRPr>
          </a:p>
          <a:p>
            <a:pPr lvl="0" eaLnBrk="1" hangingPunct="1">
              <a:lnSpc>
                <a:spcPct val="120000"/>
              </a:lnSpc>
              <a:spcBef>
                <a:spcPct val="0"/>
              </a:spcBef>
              <a:buNone/>
            </a:pPr>
            <a:endParaRPr lang="zh-CN" altLang="en-US" dirty="0"/>
          </a:p>
          <a:p>
            <a:pPr lvl="0" eaLnBrk="1" hangingPunct="1">
              <a:lnSpc>
                <a:spcPct val="120000"/>
              </a:lnSpc>
              <a:spcBef>
                <a:spcPct val="0"/>
              </a:spcBef>
              <a:buNone/>
            </a:pPr>
            <a:r>
              <a:rPr lang="zh-CN" altLang="en-US" dirty="0"/>
              <a:t>7)组织计量监督员、计量检定员的培训、考核和审评、发证； </a:t>
            </a:r>
            <a:endParaRPr lang="zh-CN" altLang="en-US" dirty="0"/>
          </a:p>
          <a:p>
            <a:pPr lvl="0" eaLnBrk="1" hangingPunct="1">
              <a:lnSpc>
                <a:spcPct val="120000"/>
              </a:lnSpc>
              <a:spcBef>
                <a:spcPct val="0"/>
              </a:spcBef>
              <a:buNone/>
            </a:pPr>
            <a:r>
              <a:rPr lang="zh-CN" altLang="en-US" dirty="0"/>
              <a:t>8)根据《计量法》的规定, 组织对各项计量标准器的技术考核和审批、发证； </a:t>
            </a:r>
            <a:endParaRPr lang="zh-CN" altLang="en-US" dirty="0"/>
          </a:p>
          <a:p>
            <a:pPr lvl="0" eaLnBrk="1" hangingPunct="1">
              <a:lnSpc>
                <a:spcPct val="120000"/>
              </a:lnSpc>
              <a:spcBef>
                <a:spcPct val="0"/>
              </a:spcBef>
              <a:buNone/>
            </a:pPr>
            <a:r>
              <a:rPr lang="zh-CN" altLang="en-US" dirty="0"/>
              <a:t>9)颁发《计量制造许可证》和《修理计量器具许可证》,监督检查企业、事业单位制造的计量器具的性能； </a:t>
            </a:r>
            <a:endParaRPr lang="zh-CN" altLang="en-US" dirty="0"/>
          </a:p>
          <a:p>
            <a:pPr lvl="0" eaLnBrk="1" hangingPunct="1">
              <a:lnSpc>
                <a:spcPct val="120000"/>
              </a:lnSpc>
              <a:spcBef>
                <a:spcPct val="0"/>
              </a:spcBef>
              <a:buNone/>
            </a:pPr>
            <a:r>
              <a:rPr lang="zh-CN" altLang="en-US" dirty="0"/>
              <a:t>10)对制造、修理、销售、进口、使用的计量器具施行监督；</a:t>
            </a:r>
            <a:endParaRPr lang="zh-CN" altLang="en-US" dirty="0"/>
          </a:p>
          <a:p>
            <a:pPr lvl="0" eaLnBrk="1" hangingPunct="1">
              <a:lnSpc>
                <a:spcPct val="120000"/>
              </a:lnSpc>
              <a:spcBef>
                <a:spcPct val="0"/>
              </a:spcBef>
              <a:buNone/>
            </a:pPr>
            <a:r>
              <a:rPr lang="zh-CN" altLang="en-US" dirty="0"/>
              <a:t>11)组织计量技术仲裁；</a:t>
            </a:r>
            <a:endParaRPr lang="zh-CN" altLang="en-US" dirty="0"/>
          </a:p>
          <a:p>
            <a:pPr lvl="0" eaLnBrk="1" hangingPunct="1">
              <a:lnSpc>
                <a:spcPct val="120000"/>
              </a:lnSpc>
              <a:spcBef>
                <a:spcPct val="0"/>
              </a:spcBef>
              <a:buNone/>
            </a:pPr>
            <a:r>
              <a:rPr lang="zh-CN" altLang="en-US" dirty="0"/>
              <a:t>12)协调重要的计量测试任务；</a:t>
            </a:r>
            <a:r>
              <a:rPr lang="zh-CN" altLang="en-US" sz="2000" dirty="0"/>
              <a:t> </a:t>
            </a:r>
            <a:endParaRPr lang="zh-CN" altLang="en-US" sz="2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entr" presetSubtype="0" fill="hold" grpId="0" nodeType="clickEffect">
                                  <p:stCondLst>
                                    <p:cond delay="0"/>
                                  </p:stCondLst>
                                  <p:childTnLst>
                                    <p:set>
                                      <p:cBhvr>
                                        <p:cTn id="6" dur="indefinite" fill="hold">
                                          <p:stCondLst>
                                            <p:cond delay="0"/>
                                          </p:stCondLst>
                                        </p:cTn>
                                        <p:tgtEl>
                                          <p:spTgt spid="8194">
                                            <p:txEl>
                                              <p:charRg st="1" end="18"/>
                                            </p:txEl>
                                          </p:spTgt>
                                        </p:tgtEl>
                                        <p:attrNameLst>
                                          <p:attrName>style.visibility</p:attrName>
                                        </p:attrNameLst>
                                      </p:cBhvr>
                                      <p:to>
                                        <p:strVal val="visible"/>
                                      </p:to>
                                    </p:set>
                                    <p:animEffect transition="in" filter="fade">
                                      <p:cBhvr>
                                        <p:cTn id="7" dur="500"/>
                                        <p:tgtEl>
                                          <p:spTgt spid="8194">
                                            <p:txEl>
                                              <p:charRg st="1" end="18"/>
                                            </p:txEl>
                                          </p:spTgt>
                                        </p:tgtEl>
                                      </p:cBhvr>
                                    </p:animEffect>
                                    <p:anim calcmode="lin" valueType="num">
                                      <p:cBhvr>
                                        <p:cTn id="8" dur="500" fill="hold"/>
                                        <p:tgtEl>
                                          <p:spTgt spid="8194">
                                            <p:txEl>
                                              <p:charRg st="1" end="18"/>
                                            </p:txEl>
                                          </p:spTgt>
                                        </p:tgtEl>
                                        <p:attrNameLst>
                                          <p:attrName>ppt_x</p:attrName>
                                        </p:attrNameLst>
                                      </p:cBhvr>
                                      <p:tavLst>
                                        <p:tav tm="0">
                                          <p:val>
                                            <p:strVal val="#ppt_x"/>
                                          </p:val>
                                        </p:tav>
                                        <p:tav tm="100000">
                                          <p:val>
                                            <p:strVal val="#ppt_x"/>
                                          </p:val>
                                        </p:tav>
                                      </p:tavLst>
                                    </p:anim>
                                    <p:anim calcmode="lin" valueType="num">
                                      <p:cBhvr>
                                        <p:cTn id="9" dur="500" fill="hold"/>
                                        <p:tgtEl>
                                          <p:spTgt spid="8194">
                                            <p:txEl>
                                              <p:charRg st="1" end="18"/>
                                            </p:txEl>
                                          </p:spTgt>
                                        </p:tgtEl>
                                        <p:attrNameLst>
                                          <p:attrName>ppt_y</p:attrName>
                                        </p:attrNameLst>
                                      </p:cBhvr>
                                      <p:tavLst>
                                        <p:tav tm="0">
                                          <p:val>
                                            <p:strVal val="#ppt_y+.05"/>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0" presetClass="entr" presetSubtype="0" fill="hold" grpId="0" nodeType="clickEffect">
                                  <p:stCondLst>
                                    <p:cond delay="0"/>
                                  </p:stCondLst>
                                  <p:childTnLst>
                                    <p:set>
                                      <p:cBhvr>
                                        <p:cTn id="13" dur="indefinite" fill="hold">
                                          <p:stCondLst>
                                            <p:cond delay="0"/>
                                          </p:stCondLst>
                                        </p:cTn>
                                        <p:tgtEl>
                                          <p:spTgt spid="8194">
                                            <p:txEl>
                                              <p:charRg st="19" end="49"/>
                                            </p:txEl>
                                          </p:spTgt>
                                        </p:tgtEl>
                                        <p:attrNameLst>
                                          <p:attrName>style.visibility</p:attrName>
                                        </p:attrNameLst>
                                      </p:cBhvr>
                                      <p:to>
                                        <p:strVal val="visible"/>
                                      </p:to>
                                    </p:set>
                                    <p:animEffect transition="in" filter="fade">
                                      <p:cBhvr>
                                        <p:cTn id="14" dur="500"/>
                                        <p:tgtEl>
                                          <p:spTgt spid="8194">
                                            <p:txEl>
                                              <p:charRg st="19" end="49"/>
                                            </p:txEl>
                                          </p:spTgt>
                                        </p:tgtEl>
                                      </p:cBhvr>
                                    </p:animEffect>
                                    <p:anim calcmode="lin" valueType="num">
                                      <p:cBhvr>
                                        <p:cTn id="15" dur="500" fill="hold"/>
                                        <p:tgtEl>
                                          <p:spTgt spid="8194">
                                            <p:txEl>
                                              <p:charRg st="19" end="49"/>
                                            </p:txEl>
                                          </p:spTgt>
                                        </p:tgtEl>
                                        <p:attrNameLst>
                                          <p:attrName>ppt_x</p:attrName>
                                        </p:attrNameLst>
                                      </p:cBhvr>
                                      <p:tavLst>
                                        <p:tav tm="0">
                                          <p:val>
                                            <p:strVal val="#ppt_x"/>
                                          </p:val>
                                        </p:tav>
                                        <p:tav tm="100000">
                                          <p:val>
                                            <p:strVal val="#ppt_x"/>
                                          </p:val>
                                        </p:tav>
                                      </p:tavLst>
                                    </p:anim>
                                    <p:anim calcmode="lin" valueType="num">
                                      <p:cBhvr>
                                        <p:cTn id="16" dur="500" fill="hold"/>
                                        <p:tgtEl>
                                          <p:spTgt spid="8194">
                                            <p:txEl>
                                              <p:charRg st="19" end="49"/>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0" presetClass="entr" presetSubtype="0" fill="hold" grpId="0" nodeType="clickEffect">
                                  <p:stCondLst>
                                    <p:cond delay="0"/>
                                  </p:stCondLst>
                                  <p:childTnLst>
                                    <p:set>
                                      <p:cBhvr>
                                        <p:cTn id="20" dur="indefinite" fill="hold">
                                          <p:stCondLst>
                                            <p:cond delay="0"/>
                                          </p:stCondLst>
                                        </p:cTn>
                                        <p:tgtEl>
                                          <p:spTgt spid="8194">
                                            <p:txEl>
                                              <p:charRg st="49" end="87"/>
                                            </p:txEl>
                                          </p:spTgt>
                                        </p:tgtEl>
                                        <p:attrNameLst>
                                          <p:attrName>style.visibility</p:attrName>
                                        </p:attrNameLst>
                                      </p:cBhvr>
                                      <p:to>
                                        <p:strVal val="visible"/>
                                      </p:to>
                                    </p:set>
                                    <p:animEffect transition="in" filter="fade">
                                      <p:cBhvr>
                                        <p:cTn id="21" dur="500"/>
                                        <p:tgtEl>
                                          <p:spTgt spid="8194">
                                            <p:txEl>
                                              <p:charRg st="49" end="87"/>
                                            </p:txEl>
                                          </p:spTgt>
                                        </p:tgtEl>
                                      </p:cBhvr>
                                    </p:animEffect>
                                    <p:anim calcmode="lin" valueType="num">
                                      <p:cBhvr>
                                        <p:cTn id="22" dur="500" fill="hold"/>
                                        <p:tgtEl>
                                          <p:spTgt spid="8194">
                                            <p:txEl>
                                              <p:charRg st="49" end="87"/>
                                            </p:txEl>
                                          </p:spTgt>
                                        </p:tgtEl>
                                        <p:attrNameLst>
                                          <p:attrName>ppt_x</p:attrName>
                                        </p:attrNameLst>
                                      </p:cBhvr>
                                      <p:tavLst>
                                        <p:tav tm="0">
                                          <p:val>
                                            <p:strVal val="#ppt_x"/>
                                          </p:val>
                                        </p:tav>
                                        <p:tav tm="100000">
                                          <p:val>
                                            <p:strVal val="#ppt_x"/>
                                          </p:val>
                                        </p:tav>
                                      </p:tavLst>
                                    </p:anim>
                                    <p:anim calcmode="lin" valueType="num">
                                      <p:cBhvr>
                                        <p:cTn id="23" dur="500" fill="hold"/>
                                        <p:tgtEl>
                                          <p:spTgt spid="8194">
                                            <p:txEl>
                                              <p:charRg st="49" end="87"/>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0" presetClass="entr" presetSubtype="0" fill="hold" grpId="0" nodeType="clickEffect">
                                  <p:stCondLst>
                                    <p:cond delay="0"/>
                                  </p:stCondLst>
                                  <p:childTnLst>
                                    <p:set>
                                      <p:cBhvr>
                                        <p:cTn id="27" dur="indefinite" fill="hold">
                                          <p:stCondLst>
                                            <p:cond delay="0"/>
                                          </p:stCondLst>
                                        </p:cTn>
                                        <p:tgtEl>
                                          <p:spTgt spid="8194">
                                            <p:txEl>
                                              <p:charRg st="87" end="137"/>
                                            </p:txEl>
                                          </p:spTgt>
                                        </p:tgtEl>
                                        <p:attrNameLst>
                                          <p:attrName>style.visibility</p:attrName>
                                        </p:attrNameLst>
                                      </p:cBhvr>
                                      <p:to>
                                        <p:strVal val="visible"/>
                                      </p:to>
                                    </p:set>
                                    <p:animEffect transition="in" filter="fade">
                                      <p:cBhvr>
                                        <p:cTn id="28" dur="500"/>
                                        <p:tgtEl>
                                          <p:spTgt spid="8194">
                                            <p:txEl>
                                              <p:charRg st="87" end="137"/>
                                            </p:txEl>
                                          </p:spTgt>
                                        </p:tgtEl>
                                      </p:cBhvr>
                                    </p:animEffect>
                                    <p:anim calcmode="lin" valueType="num">
                                      <p:cBhvr>
                                        <p:cTn id="29" dur="500" fill="hold"/>
                                        <p:tgtEl>
                                          <p:spTgt spid="8194">
                                            <p:txEl>
                                              <p:charRg st="87" end="137"/>
                                            </p:txEl>
                                          </p:spTgt>
                                        </p:tgtEl>
                                        <p:attrNameLst>
                                          <p:attrName>ppt_x</p:attrName>
                                        </p:attrNameLst>
                                      </p:cBhvr>
                                      <p:tavLst>
                                        <p:tav tm="0">
                                          <p:val>
                                            <p:strVal val="#ppt_x"/>
                                          </p:val>
                                        </p:tav>
                                        <p:tav tm="100000">
                                          <p:val>
                                            <p:strVal val="#ppt_x"/>
                                          </p:val>
                                        </p:tav>
                                      </p:tavLst>
                                    </p:anim>
                                    <p:anim calcmode="lin" valueType="num">
                                      <p:cBhvr>
                                        <p:cTn id="30" dur="500" fill="hold"/>
                                        <p:tgtEl>
                                          <p:spTgt spid="8194">
                                            <p:txEl>
                                              <p:charRg st="87" end="137"/>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0" presetClass="entr" presetSubtype="0" fill="hold" grpId="0" nodeType="clickEffect">
                                  <p:stCondLst>
                                    <p:cond delay="0"/>
                                  </p:stCondLst>
                                  <p:childTnLst>
                                    <p:set>
                                      <p:cBhvr>
                                        <p:cTn id="34" dur="indefinite" fill="hold">
                                          <p:stCondLst>
                                            <p:cond delay="0"/>
                                          </p:stCondLst>
                                        </p:cTn>
                                        <p:tgtEl>
                                          <p:spTgt spid="8194">
                                            <p:txEl>
                                              <p:charRg st="137" end="166"/>
                                            </p:txEl>
                                          </p:spTgt>
                                        </p:tgtEl>
                                        <p:attrNameLst>
                                          <p:attrName>style.visibility</p:attrName>
                                        </p:attrNameLst>
                                      </p:cBhvr>
                                      <p:to>
                                        <p:strVal val="visible"/>
                                      </p:to>
                                    </p:set>
                                    <p:animEffect transition="in" filter="fade">
                                      <p:cBhvr>
                                        <p:cTn id="35" dur="500"/>
                                        <p:tgtEl>
                                          <p:spTgt spid="8194">
                                            <p:txEl>
                                              <p:charRg st="137" end="166"/>
                                            </p:txEl>
                                          </p:spTgt>
                                        </p:tgtEl>
                                      </p:cBhvr>
                                    </p:animEffect>
                                    <p:anim calcmode="lin" valueType="num">
                                      <p:cBhvr>
                                        <p:cTn id="36" dur="500" fill="hold"/>
                                        <p:tgtEl>
                                          <p:spTgt spid="8194">
                                            <p:txEl>
                                              <p:charRg st="137" end="166"/>
                                            </p:txEl>
                                          </p:spTgt>
                                        </p:tgtEl>
                                        <p:attrNameLst>
                                          <p:attrName>ppt_x</p:attrName>
                                        </p:attrNameLst>
                                      </p:cBhvr>
                                      <p:tavLst>
                                        <p:tav tm="0">
                                          <p:val>
                                            <p:strVal val="#ppt_x"/>
                                          </p:val>
                                        </p:tav>
                                        <p:tav tm="100000">
                                          <p:val>
                                            <p:strVal val="#ppt_x"/>
                                          </p:val>
                                        </p:tav>
                                      </p:tavLst>
                                    </p:anim>
                                    <p:anim calcmode="lin" valueType="num">
                                      <p:cBhvr>
                                        <p:cTn id="37" dur="500" fill="hold"/>
                                        <p:tgtEl>
                                          <p:spTgt spid="8194">
                                            <p:txEl>
                                              <p:charRg st="137" end="166"/>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0" presetClass="entr" presetSubtype="0" fill="hold" grpId="0" nodeType="clickEffect">
                                  <p:stCondLst>
                                    <p:cond delay="0"/>
                                  </p:stCondLst>
                                  <p:childTnLst>
                                    <p:set>
                                      <p:cBhvr>
                                        <p:cTn id="41" dur="indefinite" fill="hold">
                                          <p:stCondLst>
                                            <p:cond delay="0"/>
                                          </p:stCondLst>
                                        </p:cTn>
                                        <p:tgtEl>
                                          <p:spTgt spid="8194">
                                            <p:txEl>
                                              <p:charRg st="166" end="179"/>
                                            </p:txEl>
                                          </p:spTgt>
                                        </p:tgtEl>
                                        <p:attrNameLst>
                                          <p:attrName>style.visibility</p:attrName>
                                        </p:attrNameLst>
                                      </p:cBhvr>
                                      <p:to>
                                        <p:strVal val="visible"/>
                                      </p:to>
                                    </p:set>
                                    <p:animEffect transition="in" filter="fade">
                                      <p:cBhvr>
                                        <p:cTn id="42" dur="500"/>
                                        <p:tgtEl>
                                          <p:spTgt spid="8194">
                                            <p:txEl>
                                              <p:charRg st="166" end="179"/>
                                            </p:txEl>
                                          </p:spTgt>
                                        </p:tgtEl>
                                      </p:cBhvr>
                                    </p:animEffect>
                                    <p:anim calcmode="lin" valueType="num">
                                      <p:cBhvr>
                                        <p:cTn id="43" dur="500" fill="hold"/>
                                        <p:tgtEl>
                                          <p:spTgt spid="8194">
                                            <p:txEl>
                                              <p:charRg st="166" end="179"/>
                                            </p:txEl>
                                          </p:spTgt>
                                        </p:tgtEl>
                                        <p:attrNameLst>
                                          <p:attrName>ppt_x</p:attrName>
                                        </p:attrNameLst>
                                      </p:cBhvr>
                                      <p:tavLst>
                                        <p:tav tm="0">
                                          <p:val>
                                            <p:strVal val="#ppt_x"/>
                                          </p:val>
                                        </p:tav>
                                        <p:tav tm="100000">
                                          <p:val>
                                            <p:strVal val="#ppt_x"/>
                                          </p:val>
                                        </p:tav>
                                      </p:tavLst>
                                    </p:anim>
                                    <p:anim calcmode="lin" valueType="num">
                                      <p:cBhvr>
                                        <p:cTn id="44" dur="500" fill="hold"/>
                                        <p:tgtEl>
                                          <p:spTgt spid="8194">
                                            <p:txEl>
                                              <p:charRg st="166" end="179"/>
                                            </p:txEl>
                                          </p:spTgt>
                                        </p:tgtEl>
                                        <p:attrNameLst>
                                          <p:attrName>ppt_y</p:attrName>
                                        </p:attrNameLst>
                                      </p:cBhvr>
                                      <p:tavLst>
                                        <p:tav tm="0">
                                          <p:val>
                                            <p:strVal val="#ppt_y+.05"/>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0" presetClass="entr" presetSubtype="0" fill="hold" grpId="0" nodeType="clickEffect">
                                  <p:stCondLst>
                                    <p:cond delay="0"/>
                                  </p:stCondLst>
                                  <p:childTnLst>
                                    <p:set>
                                      <p:cBhvr>
                                        <p:cTn id="48" dur="indefinite" fill="hold">
                                          <p:stCondLst>
                                            <p:cond delay="0"/>
                                          </p:stCondLst>
                                        </p:cTn>
                                        <p:tgtEl>
                                          <p:spTgt spid="8194">
                                            <p:txEl>
                                              <p:charRg st="179" end="196"/>
                                            </p:txEl>
                                          </p:spTgt>
                                        </p:tgtEl>
                                        <p:attrNameLst>
                                          <p:attrName>style.visibility</p:attrName>
                                        </p:attrNameLst>
                                      </p:cBhvr>
                                      <p:to>
                                        <p:strVal val="visible"/>
                                      </p:to>
                                    </p:set>
                                    <p:animEffect transition="in" filter="fade">
                                      <p:cBhvr>
                                        <p:cTn id="49" dur="500"/>
                                        <p:tgtEl>
                                          <p:spTgt spid="8194">
                                            <p:txEl>
                                              <p:charRg st="179" end="196"/>
                                            </p:txEl>
                                          </p:spTgt>
                                        </p:tgtEl>
                                      </p:cBhvr>
                                    </p:animEffect>
                                    <p:anim calcmode="lin" valueType="num">
                                      <p:cBhvr>
                                        <p:cTn id="50" dur="500" fill="hold"/>
                                        <p:tgtEl>
                                          <p:spTgt spid="8194">
                                            <p:txEl>
                                              <p:charRg st="179" end="196"/>
                                            </p:txEl>
                                          </p:spTgt>
                                        </p:tgtEl>
                                        <p:attrNameLst>
                                          <p:attrName>ppt_x</p:attrName>
                                        </p:attrNameLst>
                                      </p:cBhvr>
                                      <p:tavLst>
                                        <p:tav tm="0">
                                          <p:val>
                                            <p:strVal val="#ppt_x"/>
                                          </p:val>
                                        </p:tav>
                                        <p:tav tm="100000">
                                          <p:val>
                                            <p:strVal val="#ppt_x"/>
                                          </p:val>
                                        </p:tav>
                                      </p:tavLst>
                                    </p:anim>
                                    <p:anim calcmode="lin" valueType="num">
                                      <p:cBhvr>
                                        <p:cTn id="51" dur="500" fill="hold"/>
                                        <p:tgtEl>
                                          <p:spTgt spid="8194">
                                            <p:txEl>
                                              <p:charRg st="179" end="196"/>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7810" name="Rectangle 2"/>
          <p:cNvSpPr>
            <a:spLocks noGrp="1"/>
          </p:cNvSpPr>
          <p:nvPr>
            <p:ph type="title"/>
          </p:nvPr>
        </p:nvSpPr>
        <p:spPr>
          <a:xfrm>
            <a:off x="571500" y="357188"/>
            <a:ext cx="8229600" cy="690562"/>
          </a:xfrm>
        </p:spPr>
        <p:txBody>
          <a:bodyPr vert="horz" wrap="square" anchor="ctr"/>
          <a:p>
            <a:pPr lvl="0" eaLnBrk="1" hangingPunct="1"/>
            <a:r>
              <a:rPr lang="zh-CN" altLang="en-US" dirty="0"/>
              <a:t>第五节  法定计量单位的使用</a:t>
            </a:r>
            <a:endParaRPr lang="zh-CN" altLang="en-US" dirty="0"/>
          </a:p>
        </p:txBody>
      </p:sp>
      <p:sp>
        <p:nvSpPr>
          <p:cNvPr id="247811" name="Rectangle 3"/>
          <p:cNvSpPr>
            <a:spLocks noGrp="1"/>
          </p:cNvSpPr>
          <p:nvPr>
            <p:ph type="body"/>
          </p:nvPr>
        </p:nvSpPr>
        <p:spPr/>
        <p:txBody>
          <a:bodyPr vert="horz" wrap="square" anchor="t"/>
          <a:p>
            <a:pPr lvl="0" eaLnBrk="1" hangingPunct="1">
              <a:lnSpc>
                <a:spcPct val="120000"/>
              </a:lnSpc>
              <a:buNone/>
            </a:pPr>
            <a:r>
              <a:rPr lang="zh-CN" altLang="en-US" dirty="0"/>
              <a:t>我国的法定计量单位包括：</a:t>
            </a:r>
            <a:endParaRPr lang="zh-CN" altLang="en-US" dirty="0"/>
          </a:p>
          <a:p>
            <a:pPr lvl="0" eaLnBrk="1" hangingPunct="1">
              <a:lnSpc>
                <a:spcPct val="120000"/>
              </a:lnSpc>
              <a:buNone/>
            </a:pPr>
            <a:r>
              <a:rPr lang="zh-CN" altLang="en-US" dirty="0"/>
              <a:t>（1）</a:t>
            </a:r>
            <a:r>
              <a:rPr lang="zh-CN" altLang="en-US" dirty="0">
                <a:latin typeface="宋体" panose="02010600030101010101" pitchFamily="2" charset="-122"/>
              </a:rPr>
              <a:t>国际单位制单位：SI单位、SI单位的倍数单位，SI单位包括SI基本单位和SI导出单位（SI辅助单位在内的具有专有名称的SI导出单位，组合形式的单位）。</a:t>
            </a:r>
            <a:endParaRPr lang="zh-CN" altLang="en-US" dirty="0">
              <a:latin typeface="宋体" panose="02010600030101010101" pitchFamily="2" charset="-122"/>
            </a:endParaRPr>
          </a:p>
          <a:p>
            <a:pPr lvl="0" eaLnBrk="1" hangingPunct="1">
              <a:lnSpc>
                <a:spcPct val="120000"/>
              </a:lnSpc>
              <a:buNone/>
            </a:pPr>
            <a:r>
              <a:rPr lang="zh-CN" altLang="en-US" dirty="0">
                <a:latin typeface="宋体" panose="02010600030101010101" pitchFamily="2" charset="-122"/>
              </a:rPr>
              <a:t>（2）国家选定的非国际单位制单位</a:t>
            </a:r>
            <a:endParaRPr lang="zh-CN" altLang="en-US" dirty="0">
              <a:latin typeface="宋体" panose="02010600030101010101" pitchFamily="2" charset="-122"/>
            </a:endParaRPr>
          </a:p>
          <a:p>
            <a:pPr lvl="0" eaLnBrk="1" hangingPunct="1">
              <a:lnSpc>
                <a:spcPct val="120000"/>
              </a:lnSpc>
              <a:buNone/>
            </a:pPr>
            <a:r>
              <a:rPr lang="zh-CN" altLang="en-US" dirty="0">
                <a:latin typeface="宋体" panose="02010600030101010101" pitchFamily="2" charset="-122"/>
              </a:rPr>
              <a:t>（3）上述单位构成的组合形式的单位</a:t>
            </a:r>
            <a:endParaRPr lang="zh-CN" altLang="en-US" dirty="0">
              <a:latin typeface="宋体" panose="02010600030101010101" pitchFamily="2" charset="-122"/>
            </a:endParaRPr>
          </a:p>
          <a:p>
            <a:pPr lvl="0" eaLnBrk="1" hangingPunct="1">
              <a:lnSpc>
                <a:spcPct val="120000"/>
              </a:lnSpc>
            </a:pPr>
            <a:endParaRPr lang="zh-CN" altLang="en-US" dirty="0">
              <a:latin typeface="宋体" panose="02010600030101010101" pitchFamily="2" charset="-122"/>
            </a:endParaRPr>
          </a:p>
        </p:txBody>
      </p:sp>
    </p:spTree>
  </p:cSld>
  <p:clrMapOvr>
    <a:masterClrMapping/>
  </p:clrMapOvr>
  <p:transition>
    <p:wipe dir="u"/>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8834" name="Rectangle 2"/>
          <p:cNvSpPr>
            <a:spLocks noGrp="1"/>
          </p:cNvSpPr>
          <p:nvPr>
            <p:ph type="title"/>
          </p:nvPr>
        </p:nvSpPr>
        <p:spPr>
          <a:xfrm>
            <a:off x="695325" y="196850"/>
            <a:ext cx="7116763" cy="1106488"/>
          </a:xfrm>
        </p:spPr>
        <p:txBody>
          <a:bodyPr vert="horz" wrap="square" anchor="ctr"/>
          <a:p>
            <a:pPr lvl="0" eaLnBrk="1" hangingPunct="1">
              <a:lnSpc>
                <a:spcPct val="120000"/>
              </a:lnSpc>
            </a:pPr>
            <a:r>
              <a:rPr lang="zh-CN" altLang="en-US" sz="2400" dirty="0">
                <a:latin typeface="宋体" panose="02010600030101010101" pitchFamily="2" charset="-122"/>
              </a:rPr>
              <a:t>SI</a:t>
            </a:r>
            <a:r>
              <a:rPr lang="zh-CN" altLang="en-US" sz="2400" dirty="0"/>
              <a:t>基本单位的名称、符号：</a:t>
            </a:r>
            <a:endParaRPr lang="zh-CN" altLang="en-US" sz="2400" dirty="0"/>
          </a:p>
        </p:txBody>
      </p:sp>
      <p:sp>
        <p:nvSpPr>
          <p:cNvPr id="248835" name="Rectangle 3"/>
          <p:cNvSpPr>
            <a:spLocks noGrp="1"/>
          </p:cNvSpPr>
          <p:nvPr>
            <p:ph type="body"/>
          </p:nvPr>
        </p:nvSpPr>
        <p:spPr>
          <a:xfrm>
            <a:off x="2743200" y="1600200"/>
            <a:ext cx="6400800" cy="4495800"/>
          </a:xfrm>
        </p:spPr>
        <p:txBody>
          <a:bodyPr vert="horz" wrap="square" anchor="t"/>
          <a:p>
            <a:pPr lvl="0" eaLnBrk="1" hangingPunct="1">
              <a:lnSpc>
                <a:spcPct val="120000"/>
              </a:lnSpc>
            </a:pPr>
            <a:endParaRPr lang="zh-CN" altLang="en-US" dirty="0"/>
          </a:p>
          <a:p>
            <a:pPr lvl="0" eaLnBrk="1" hangingPunct="1">
              <a:lnSpc>
                <a:spcPct val="120000"/>
              </a:lnSpc>
              <a:buNone/>
            </a:pPr>
            <a:endParaRPr lang="zh-CN" altLang="en-US" dirty="0"/>
          </a:p>
        </p:txBody>
      </p:sp>
      <p:graphicFrame>
        <p:nvGraphicFramePr>
          <p:cNvPr id="248836" name="表格 248835"/>
          <p:cNvGraphicFramePr/>
          <p:nvPr/>
        </p:nvGraphicFramePr>
        <p:xfrm>
          <a:off x="323850" y="1270000"/>
          <a:ext cx="8443913" cy="3959225"/>
        </p:xfrm>
        <a:graphic>
          <a:graphicData uri="http://schemas.openxmlformats.org/drawingml/2006/table">
            <a:tbl>
              <a:tblPr/>
              <a:tblGrid>
                <a:gridCol w="2111375"/>
                <a:gridCol w="2474913"/>
                <a:gridCol w="1163637"/>
                <a:gridCol w="2693988"/>
              </a:tblGrid>
              <a:tr h="465138">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algn="ctr"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量的名称</a:t>
                      </a:r>
                      <a:endParaRPr lang="zh-CN" altLang="en-US" sz="2000">
                        <a:latin typeface="Arial" panose="020B0604020202020204" pitchFamily="34" charset="0"/>
                        <a:ea typeface="微软雅黑" panose="020B0503020204020204" pitchFamily="2" charset="-122"/>
                      </a:endParaRPr>
                    </a:p>
                  </a:txBody>
                  <a:tcPr marL="90170" marR="90170" marT="46990" marB="46990"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algn="ctr"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基本单位名称</a:t>
                      </a:r>
                      <a:endParaRPr lang="zh-CN" altLang="en-US" sz="2000">
                        <a:latin typeface="Arial" panose="020B0604020202020204" pitchFamily="34" charset="0"/>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algn="ctr"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符号</a:t>
                      </a:r>
                      <a:endParaRPr lang="zh-CN" altLang="en-US" sz="2000">
                        <a:latin typeface="Arial" panose="020B0604020202020204" pitchFamily="34" charset="0"/>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algn="ctr"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错误符号</a:t>
                      </a:r>
                      <a:endParaRPr lang="zh-CN" altLang="en-US" sz="2000">
                        <a:latin typeface="Arial" panose="020B0604020202020204" pitchFamily="34" charset="0"/>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98462">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长度</a:t>
                      </a:r>
                      <a:endParaRPr lang="zh-CN" altLang="en-US" sz="2000">
                        <a:latin typeface="Arial" panose="020B0604020202020204" pitchFamily="34" charset="0"/>
                        <a:ea typeface="微软雅黑" panose="020B0503020204020204" pitchFamily="2" charset="-122"/>
                      </a:endParaRPr>
                    </a:p>
                  </a:txBody>
                  <a:tcPr marL="90170" marR="90170" marT="46990" marB="46990"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米</a:t>
                      </a:r>
                      <a:endParaRPr lang="zh-CN" altLang="en-US" sz="2000">
                        <a:latin typeface="Arial" panose="020B0604020202020204" pitchFamily="34" charset="0"/>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dirty="0">
                          <a:latin typeface="宋体" panose="02010600030101010101" pitchFamily="2" charset="-122"/>
                          <a:ea typeface="微软雅黑" panose="020B0503020204020204" pitchFamily="2" charset="-122"/>
                        </a:rPr>
                        <a:t>m</a:t>
                      </a:r>
                      <a:endParaRPr lang="zh-CN" altLang="en-US" sz="2000" dirty="0">
                        <a:latin typeface="宋体" panose="02010600030101010101" pitchFamily="2" charset="-122"/>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800" dirty="0">
                          <a:latin typeface="宋体" panose="02010600030101010101" pitchFamily="2" charset="-122"/>
                          <a:ea typeface="微软雅黑" panose="020B0503020204020204" pitchFamily="2" charset="-122"/>
                        </a:rPr>
                        <a:t>M</a:t>
                      </a:r>
                      <a:endParaRPr lang="zh-CN" altLang="en-US" dirty="0">
                        <a:latin typeface="宋体" panose="02010600030101010101" pitchFamily="2" charset="-122"/>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25450">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质量</a:t>
                      </a:r>
                      <a:endParaRPr lang="zh-CN" altLang="en-US" sz="2000">
                        <a:latin typeface="Arial" panose="020B0604020202020204" pitchFamily="34" charset="0"/>
                        <a:ea typeface="微软雅黑" panose="020B0503020204020204" pitchFamily="2" charset="-122"/>
                      </a:endParaRPr>
                    </a:p>
                  </a:txBody>
                  <a:tcPr marL="90170" marR="90170" marT="46990" marB="46990"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千克（公斤）</a:t>
                      </a:r>
                      <a:endParaRPr lang="zh-CN" altLang="en-US" sz="2000">
                        <a:latin typeface="Arial" panose="020B0604020202020204" pitchFamily="34" charset="0"/>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dirty="0">
                          <a:latin typeface="宋体" panose="02010600030101010101" pitchFamily="2" charset="-122"/>
                          <a:ea typeface="微软雅黑" panose="020B0503020204020204" pitchFamily="2" charset="-122"/>
                        </a:rPr>
                        <a:t>kg</a:t>
                      </a:r>
                      <a:endParaRPr lang="zh-CN" altLang="en-US" sz="2000" dirty="0">
                        <a:latin typeface="宋体" panose="02010600030101010101" pitchFamily="2" charset="-122"/>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800" dirty="0">
                          <a:latin typeface="宋体" panose="02010600030101010101" pitchFamily="2" charset="-122"/>
                          <a:ea typeface="微软雅黑" panose="020B0503020204020204" pitchFamily="2" charset="-122"/>
                        </a:rPr>
                        <a:t>KG、kG、Kg</a:t>
                      </a:r>
                      <a:endParaRPr lang="zh-CN" altLang="en-US" dirty="0">
                        <a:latin typeface="宋体" panose="02010600030101010101" pitchFamily="2" charset="-122"/>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19100">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时间</a:t>
                      </a:r>
                      <a:endParaRPr lang="zh-CN" altLang="en-US" sz="2000">
                        <a:latin typeface="Arial" panose="020B0604020202020204" pitchFamily="34" charset="0"/>
                        <a:ea typeface="微软雅黑" panose="020B0503020204020204" pitchFamily="2" charset="-122"/>
                      </a:endParaRPr>
                    </a:p>
                  </a:txBody>
                  <a:tcPr marL="90170" marR="90170" marT="46990" marB="46990"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秒</a:t>
                      </a:r>
                      <a:endParaRPr lang="zh-CN" altLang="en-US" sz="2000">
                        <a:latin typeface="Arial" panose="020B0604020202020204" pitchFamily="34" charset="0"/>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dirty="0">
                          <a:latin typeface="宋体" panose="02010600030101010101" pitchFamily="2" charset="-122"/>
                          <a:ea typeface="微软雅黑" panose="020B0503020204020204" pitchFamily="2" charset="-122"/>
                        </a:rPr>
                        <a:t>s</a:t>
                      </a:r>
                      <a:endParaRPr lang="zh-CN" altLang="en-US" sz="2000" dirty="0">
                        <a:latin typeface="宋体" panose="02010600030101010101" pitchFamily="2" charset="-122"/>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800" dirty="0">
                          <a:latin typeface="宋体" panose="02010600030101010101" pitchFamily="2" charset="-122"/>
                          <a:ea typeface="微软雅黑" panose="020B0503020204020204" pitchFamily="2" charset="-122"/>
                        </a:rPr>
                        <a:t>S</a:t>
                      </a:r>
                      <a:endParaRPr lang="zh-CN" altLang="en-US" dirty="0">
                        <a:latin typeface="宋体" panose="02010600030101010101" pitchFamily="2" charset="-122"/>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34975">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电流强度</a:t>
                      </a:r>
                      <a:endParaRPr lang="zh-CN" altLang="en-US" sz="2000">
                        <a:latin typeface="Arial" panose="020B0604020202020204" pitchFamily="34" charset="0"/>
                        <a:ea typeface="微软雅黑" panose="020B0503020204020204" pitchFamily="2" charset="-122"/>
                      </a:endParaRPr>
                    </a:p>
                  </a:txBody>
                  <a:tcPr marL="90170" marR="90170" marT="46990" marB="46990"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dirty="0">
                          <a:latin typeface="Arial" panose="020B0604020202020204" pitchFamily="34" charset="0"/>
                          <a:ea typeface="微软雅黑" panose="020B0503020204020204" pitchFamily="2" charset="-122"/>
                        </a:rPr>
                        <a:t>安[培]</a:t>
                      </a:r>
                      <a:endParaRPr lang="zh-CN" altLang="en-US" sz="2000" dirty="0">
                        <a:latin typeface="Arial" panose="020B0604020202020204" pitchFamily="34" charset="0"/>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dirty="0">
                          <a:latin typeface="宋体" panose="02010600030101010101" pitchFamily="2" charset="-122"/>
                          <a:ea typeface="微软雅黑" panose="020B0503020204020204" pitchFamily="2" charset="-122"/>
                        </a:rPr>
                        <a:t>A</a:t>
                      </a:r>
                      <a:endParaRPr lang="zh-CN" altLang="en-US" sz="2000" dirty="0">
                        <a:latin typeface="宋体" panose="02010600030101010101" pitchFamily="2" charset="-122"/>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dirty="0">
                        <a:latin typeface="宋体" panose="02010600030101010101" pitchFamily="2" charset="-122"/>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00050">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热力学温度</a:t>
                      </a:r>
                      <a:endParaRPr lang="zh-CN" altLang="en-US" sz="2000">
                        <a:latin typeface="Arial" panose="020B0604020202020204" pitchFamily="34" charset="0"/>
                        <a:ea typeface="微软雅黑" panose="020B0503020204020204" pitchFamily="2" charset="-122"/>
                      </a:endParaRPr>
                    </a:p>
                  </a:txBody>
                  <a:tcPr marL="90170" marR="90170" marT="46990" marB="46990"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dirty="0">
                          <a:latin typeface="Arial" panose="020B0604020202020204" pitchFamily="34" charset="0"/>
                          <a:ea typeface="微软雅黑" panose="020B0503020204020204" pitchFamily="2" charset="-122"/>
                        </a:rPr>
                        <a:t>开[尔文]</a:t>
                      </a:r>
                      <a:endParaRPr lang="zh-CN" altLang="en-US" sz="2000" dirty="0">
                        <a:latin typeface="Arial" panose="020B0604020202020204" pitchFamily="34" charset="0"/>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dirty="0">
                          <a:latin typeface="宋体" panose="02010600030101010101" pitchFamily="2" charset="-122"/>
                          <a:ea typeface="微软雅黑" panose="020B0503020204020204" pitchFamily="2" charset="-122"/>
                        </a:rPr>
                        <a:t>K</a:t>
                      </a:r>
                      <a:endParaRPr lang="zh-CN" altLang="en-US" sz="2000" dirty="0">
                        <a:latin typeface="宋体" panose="02010600030101010101" pitchFamily="2" charset="-122"/>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dirty="0">
                        <a:latin typeface="宋体" panose="02010600030101010101" pitchFamily="2" charset="-122"/>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717550">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物质的量</a:t>
                      </a:r>
                      <a:endParaRPr lang="zh-CN" altLang="en-US" sz="2000">
                        <a:latin typeface="Arial" panose="020B0604020202020204" pitchFamily="34" charset="0"/>
                        <a:ea typeface="微软雅黑" panose="020B0503020204020204" pitchFamily="2" charset="-122"/>
                      </a:endParaRPr>
                    </a:p>
                  </a:txBody>
                  <a:tcPr marL="90170" marR="90170" marT="46990" marB="46990"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dirty="0">
                          <a:latin typeface="Arial" panose="020B0604020202020204" pitchFamily="34" charset="0"/>
                          <a:ea typeface="微软雅黑" panose="020B0503020204020204" pitchFamily="2" charset="-122"/>
                        </a:rPr>
                        <a:t>摩[尔]</a:t>
                      </a:r>
                      <a:endParaRPr lang="zh-CN" altLang="en-US" sz="2000" dirty="0">
                        <a:latin typeface="Arial" panose="020B0604020202020204" pitchFamily="34" charset="0"/>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dirty="0">
                          <a:latin typeface="宋体" panose="02010600030101010101" pitchFamily="2" charset="-122"/>
                          <a:ea typeface="微软雅黑" panose="020B0503020204020204" pitchFamily="2" charset="-122"/>
                        </a:rPr>
                        <a:t>mol</a:t>
                      </a:r>
                      <a:endParaRPr lang="zh-CN" altLang="en-US" sz="2000" dirty="0">
                        <a:latin typeface="宋体" panose="02010600030101010101" pitchFamily="2" charset="-122"/>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800" dirty="0">
                          <a:latin typeface="宋体" panose="02010600030101010101" pitchFamily="2" charset="-122"/>
                          <a:ea typeface="微软雅黑" panose="020B0503020204020204" pitchFamily="2" charset="-122"/>
                        </a:rPr>
                        <a:t>MOl</a:t>
                      </a:r>
                      <a:endParaRPr lang="zh-CN" altLang="en-US" dirty="0">
                        <a:latin typeface="宋体" panose="02010600030101010101" pitchFamily="2" charset="-122"/>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98500">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发光强度</a:t>
                      </a:r>
                      <a:endParaRPr lang="zh-CN" altLang="en-US" sz="2000">
                        <a:latin typeface="Arial" panose="020B0604020202020204" pitchFamily="34" charset="0"/>
                        <a:ea typeface="微软雅黑" panose="020B0503020204020204" pitchFamily="2" charset="-122"/>
                      </a:endParaRPr>
                    </a:p>
                  </a:txBody>
                  <a:tcPr marL="90170" marR="90170" marT="46990" marB="46990"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dirty="0">
                          <a:latin typeface="Arial" panose="020B0604020202020204" pitchFamily="34" charset="0"/>
                          <a:ea typeface="微软雅黑" panose="020B0503020204020204" pitchFamily="2" charset="-122"/>
                        </a:rPr>
                        <a:t>坎[德拉]</a:t>
                      </a:r>
                      <a:endParaRPr lang="zh-CN" altLang="en-US" sz="2000" dirty="0">
                        <a:latin typeface="Arial" panose="020B0604020202020204" pitchFamily="34" charset="0"/>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dirty="0">
                          <a:latin typeface="宋体" panose="02010600030101010101" pitchFamily="2" charset="-122"/>
                          <a:ea typeface="微软雅黑" panose="020B0503020204020204" pitchFamily="2" charset="-122"/>
                        </a:rPr>
                        <a:t>cd</a:t>
                      </a:r>
                      <a:endParaRPr lang="zh-CN" altLang="en-US" sz="2000" dirty="0">
                        <a:latin typeface="宋体" panose="02010600030101010101" pitchFamily="2" charset="-122"/>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2000" dirty="0">
                        <a:latin typeface="Arial" panose="020B0604020202020204" pitchFamily="34" charset="0"/>
                        <a:ea typeface="微软雅黑" panose="020B0503020204020204" pitchFamily="2" charset="-122"/>
                      </a:endParaRPr>
                    </a:p>
                  </a:txBody>
                  <a:tcPr marL="90170" marR="90170" marT="46990" marB="46990"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wipe dir="u"/>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9858" name="Rectangle 2"/>
          <p:cNvSpPr>
            <a:spLocks noGrp="1"/>
          </p:cNvSpPr>
          <p:nvPr>
            <p:ph type="title"/>
          </p:nvPr>
        </p:nvSpPr>
        <p:spPr>
          <a:xfrm>
            <a:off x="539750" y="333375"/>
            <a:ext cx="7777163" cy="1295400"/>
          </a:xfrm>
        </p:spPr>
        <p:txBody>
          <a:bodyPr vert="horz" wrap="square" anchor="ctr"/>
          <a:p>
            <a:pPr lvl="0" eaLnBrk="1" hangingPunct="1">
              <a:lnSpc>
                <a:spcPct val="120000"/>
              </a:lnSpc>
            </a:pPr>
            <a:r>
              <a:rPr lang="zh-CN" altLang="en-US" sz="2800"/>
              <a:t>国际单位制中具有专门名称的</a:t>
            </a:r>
            <a:br>
              <a:rPr lang="zh-CN" altLang="en-US" sz="2800"/>
            </a:br>
            <a:r>
              <a:rPr lang="zh-CN" altLang="en-US" sz="2800"/>
              <a:t>导出单位</a:t>
            </a:r>
            <a:endParaRPr lang="zh-CN" altLang="en-US" sz="2800"/>
          </a:p>
        </p:txBody>
      </p:sp>
      <p:sp>
        <p:nvSpPr>
          <p:cNvPr id="249859" name="Rectangle 3"/>
          <p:cNvSpPr>
            <a:spLocks noGrp="1"/>
          </p:cNvSpPr>
          <p:nvPr>
            <p:ph type="body"/>
          </p:nvPr>
        </p:nvSpPr>
        <p:spPr/>
        <p:txBody>
          <a:bodyPr vert="horz" wrap="square" anchor="t"/>
          <a:p>
            <a:pPr lvl="0" eaLnBrk="1" hangingPunct="1">
              <a:lnSpc>
                <a:spcPct val="120000"/>
              </a:lnSpc>
              <a:buNone/>
            </a:pPr>
            <a:r>
              <a:rPr lang="zh-CN" altLang="en-US" dirty="0"/>
              <a:t>		</a:t>
            </a:r>
            <a:endParaRPr lang="zh-CN" altLang="en-US" dirty="0"/>
          </a:p>
        </p:txBody>
      </p:sp>
      <p:graphicFrame>
        <p:nvGraphicFramePr>
          <p:cNvPr id="249860" name="表格 249859"/>
          <p:cNvGraphicFramePr/>
          <p:nvPr/>
        </p:nvGraphicFramePr>
        <p:xfrm>
          <a:off x="323850" y="1917700"/>
          <a:ext cx="8351838" cy="4073525"/>
        </p:xfrm>
        <a:graphic>
          <a:graphicData uri="http://schemas.openxmlformats.org/drawingml/2006/table">
            <a:tbl>
              <a:tblPr/>
              <a:tblGrid>
                <a:gridCol w="2828925"/>
                <a:gridCol w="1382713"/>
                <a:gridCol w="1311275"/>
                <a:gridCol w="2828925"/>
              </a:tblGrid>
              <a:tr h="488950">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量的名称</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单位名称</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单位符号</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algn="ctr"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错误符号</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20700">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频率</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赫[兹]</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Hz</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HZ</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04825">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力、重力</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牛[顿]</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N</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04825">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压力、压强、应力</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帕[斯卡]</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Pa</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pa、PA 、pA</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22288">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能量、功、热</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焦[耳]</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J</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22287">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电荷量</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瓦[特]</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W</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20700">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电位、电压、电动势</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库[仑]</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C</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88950">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电容</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伏[特]</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V</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wipe dir="u"/>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0882" name="Rectangle 2"/>
          <p:cNvSpPr>
            <a:spLocks noGrp="1"/>
          </p:cNvSpPr>
          <p:nvPr>
            <p:ph type="title"/>
          </p:nvPr>
        </p:nvSpPr>
        <p:spPr>
          <a:xfrm>
            <a:off x="685800" y="152400"/>
            <a:ext cx="7486650" cy="1600200"/>
          </a:xfrm>
        </p:spPr>
        <p:txBody>
          <a:bodyPr vert="horz" wrap="square" anchor="ctr"/>
          <a:p>
            <a:pPr lvl="0" eaLnBrk="1" hangingPunct="1">
              <a:lnSpc>
                <a:spcPct val="120000"/>
              </a:lnSpc>
            </a:pPr>
            <a:r>
              <a:rPr lang="zh-CN" altLang="en-US" sz="2800"/>
              <a:t>国际单位制中具有专门名称的</a:t>
            </a:r>
            <a:br>
              <a:rPr lang="zh-CN" altLang="en-US" sz="2800"/>
            </a:br>
            <a:r>
              <a:rPr lang="zh-CN" altLang="en-US" sz="2800"/>
              <a:t>导出单位</a:t>
            </a:r>
            <a:endParaRPr lang="zh-CN" altLang="en-US" sz="2800"/>
          </a:p>
        </p:txBody>
      </p:sp>
      <p:graphicFrame>
        <p:nvGraphicFramePr>
          <p:cNvPr id="250883" name="文本占位符 250882"/>
          <p:cNvGraphicFramePr/>
          <p:nvPr>
            <p:ph type="body"/>
          </p:nvPr>
        </p:nvGraphicFramePr>
        <p:xfrm>
          <a:off x="539750" y="1844675"/>
          <a:ext cx="8135938" cy="4722813"/>
        </p:xfrm>
        <a:graphic>
          <a:graphicData uri="http://schemas.openxmlformats.org/drawingml/2006/table">
            <a:tbl>
              <a:tblPr/>
              <a:tblGrid>
                <a:gridCol w="2982913"/>
                <a:gridCol w="1274762"/>
                <a:gridCol w="1279525"/>
                <a:gridCol w="2598738"/>
              </a:tblGrid>
              <a:tr h="650875">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量的名称</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单位名称</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单位符号</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algn="ctr"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错误符号</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88950">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电容</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法[拉]</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F</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88950">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电阻</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欧[姆]</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b="1" dirty="0">
                          <a:latin typeface="宋体" panose="02010600030101010101" pitchFamily="2" charset="-122"/>
                          <a:ea typeface="微软雅黑" panose="020B0503020204020204" pitchFamily="2" charset="-122"/>
                        </a:rPr>
                        <a:t>Ω</a:t>
                      </a:r>
                      <a:endParaRPr lang="zh-CN" altLang="en-US" sz="1900" b="1"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87363">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电导</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西[门子]</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S</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88950">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磁通量</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韦[伯]</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Wb</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52462">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磁通量密度、磁感应强度</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特[斯拉]</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T</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87363">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电感</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亨[利]</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H</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88950">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摄氏温度</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摄氏度</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b="1" dirty="0">
                          <a:latin typeface="宋体" panose="02010600030101010101" pitchFamily="2" charset="-122"/>
                          <a:ea typeface="微软雅黑" panose="020B0503020204020204" pitchFamily="2" charset="-122"/>
                        </a:rPr>
                        <a:t>℃</a:t>
                      </a:r>
                      <a:endParaRPr lang="zh-CN" altLang="en-US" sz="1900" b="1"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88950">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光通量</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流[明]</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lm</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wipe dir="u"/>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1906" name="Rectangle 2"/>
          <p:cNvSpPr>
            <a:spLocks noGrp="1"/>
          </p:cNvSpPr>
          <p:nvPr>
            <p:ph type="title"/>
          </p:nvPr>
        </p:nvSpPr>
        <p:spPr>
          <a:xfrm>
            <a:off x="827088" y="117475"/>
            <a:ext cx="7777162" cy="1600200"/>
          </a:xfrm>
        </p:spPr>
        <p:txBody>
          <a:bodyPr vert="horz" wrap="square" anchor="ctr"/>
          <a:p>
            <a:pPr lvl="0" eaLnBrk="1" hangingPunct="1">
              <a:lnSpc>
                <a:spcPct val="120000"/>
              </a:lnSpc>
            </a:pPr>
            <a:r>
              <a:rPr lang="zh-CN" altLang="en-US" sz="2800"/>
              <a:t>国际单位制中具有专门名称的</a:t>
            </a:r>
            <a:br>
              <a:rPr lang="zh-CN" altLang="en-US" sz="2800"/>
            </a:br>
            <a:r>
              <a:rPr lang="zh-CN" altLang="en-US" sz="2800"/>
              <a:t>导出单位</a:t>
            </a:r>
            <a:endParaRPr lang="zh-CN" altLang="en-US" sz="2800"/>
          </a:p>
        </p:txBody>
      </p:sp>
      <p:sp>
        <p:nvSpPr>
          <p:cNvPr id="251907" name="Rectangle 3"/>
          <p:cNvSpPr>
            <a:spLocks noGrp="1"/>
          </p:cNvSpPr>
          <p:nvPr>
            <p:ph type="body"/>
          </p:nvPr>
        </p:nvSpPr>
        <p:spPr/>
        <p:txBody>
          <a:bodyPr vert="horz" wrap="square" anchor="t"/>
          <a:p>
            <a:pPr lvl="0" eaLnBrk="1" hangingPunct="1">
              <a:lnSpc>
                <a:spcPct val="120000"/>
              </a:lnSpc>
              <a:buNone/>
            </a:pPr>
            <a:r>
              <a:rPr lang="zh-CN" altLang="en-US" dirty="0"/>
              <a:t> </a:t>
            </a:r>
            <a:endParaRPr lang="zh-CN" altLang="en-US" dirty="0"/>
          </a:p>
        </p:txBody>
      </p:sp>
      <p:graphicFrame>
        <p:nvGraphicFramePr>
          <p:cNvPr id="251908" name="表格 251907"/>
          <p:cNvGraphicFramePr/>
          <p:nvPr/>
        </p:nvGraphicFramePr>
        <p:xfrm>
          <a:off x="685800" y="1700213"/>
          <a:ext cx="8207375" cy="4537075"/>
        </p:xfrm>
        <a:graphic>
          <a:graphicData uri="http://schemas.openxmlformats.org/drawingml/2006/table">
            <a:tbl>
              <a:tblPr/>
              <a:tblGrid>
                <a:gridCol w="3008313"/>
                <a:gridCol w="1287462"/>
                <a:gridCol w="1287463"/>
                <a:gridCol w="2624137"/>
              </a:tblGrid>
              <a:tr h="681038">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量的名称</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单位名称</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单位符号</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algn="ctr"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错误符号</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750887">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光照度</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勒[克斯]</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lx</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792163">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放射性活度</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贝可[勒尔]</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b="1" dirty="0">
                          <a:latin typeface="宋体" panose="02010600030101010101" pitchFamily="2" charset="-122"/>
                          <a:ea typeface="微软雅黑" panose="020B0503020204020204" pitchFamily="2" charset="-122"/>
                        </a:rPr>
                        <a:t>Bq</a:t>
                      </a:r>
                      <a:endParaRPr lang="zh-CN" altLang="en-US" sz="1900" b="1"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784225">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吸收剂量</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戈[瑞]</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Gy</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776287">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平面角</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弧度</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rad</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752475">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立体角</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球面度</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sr</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wipe dir="u"/>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2930" name="Rectangle 2"/>
          <p:cNvSpPr>
            <a:spLocks noGrp="1"/>
          </p:cNvSpPr>
          <p:nvPr>
            <p:ph type="title"/>
          </p:nvPr>
        </p:nvSpPr>
        <p:spPr>
          <a:xfrm>
            <a:off x="755650" y="404813"/>
            <a:ext cx="7921625" cy="846137"/>
          </a:xfrm>
        </p:spPr>
        <p:txBody>
          <a:bodyPr vert="horz" wrap="square" anchor="ctr"/>
          <a:p>
            <a:pPr lvl="0" eaLnBrk="1" hangingPunct="1">
              <a:lnSpc>
                <a:spcPct val="120000"/>
              </a:lnSpc>
            </a:pPr>
            <a:r>
              <a:rPr lang="zh-CN" altLang="en-US" sz="2800" dirty="0"/>
              <a:t>我国选为法定单位的</a:t>
            </a:r>
            <a:br>
              <a:rPr lang="zh-CN" altLang="en-US" sz="2800" dirty="0"/>
            </a:br>
            <a:r>
              <a:rPr lang="zh-CN" altLang="en-US" sz="2800" dirty="0"/>
              <a:t>非</a:t>
            </a:r>
            <a:r>
              <a:rPr lang="zh-CN" altLang="en-US" sz="2800" dirty="0">
                <a:latin typeface="宋体" panose="02010600030101010101" pitchFamily="2" charset="-122"/>
              </a:rPr>
              <a:t>SI</a:t>
            </a:r>
            <a:r>
              <a:rPr lang="zh-CN" altLang="en-US" sz="2800" dirty="0"/>
              <a:t>单位</a:t>
            </a:r>
            <a:endParaRPr lang="zh-CN" altLang="en-US" sz="2800" dirty="0"/>
          </a:p>
        </p:txBody>
      </p:sp>
      <p:graphicFrame>
        <p:nvGraphicFramePr>
          <p:cNvPr id="252931" name="内容占位符 252930"/>
          <p:cNvGraphicFramePr/>
          <p:nvPr>
            <p:ph idx="1"/>
          </p:nvPr>
        </p:nvGraphicFramePr>
        <p:xfrm>
          <a:off x="179388" y="1628775"/>
          <a:ext cx="8232775" cy="4559300"/>
        </p:xfrm>
        <a:graphic>
          <a:graphicData uri="http://schemas.openxmlformats.org/drawingml/2006/table">
            <a:tbl>
              <a:tblPr/>
              <a:tblGrid>
                <a:gridCol w="787400"/>
                <a:gridCol w="1049338"/>
                <a:gridCol w="677862"/>
                <a:gridCol w="179388"/>
                <a:gridCol w="820737"/>
                <a:gridCol w="1311275"/>
                <a:gridCol w="658813"/>
                <a:gridCol w="211137"/>
                <a:gridCol w="896938"/>
                <a:gridCol w="998537"/>
                <a:gridCol w="641350"/>
              </a:tblGrid>
              <a:tr h="1423988">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量的名称</a:t>
                      </a:r>
                      <a:endParaRPr lang="zh-CN" altLang="en-US" sz="17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dirty="0">
                          <a:latin typeface="Arial" panose="020B0604020202020204" pitchFamily="34" charset="0"/>
                          <a:ea typeface="微软雅黑" panose="020B0503020204020204" pitchFamily="2" charset="-122"/>
                        </a:rPr>
                        <a:t>单位</a:t>
                      </a:r>
                      <a:endParaRPr lang="zh-CN" altLang="en-US" sz="1700" dirty="0">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r>
                        <a:rPr lang="zh-CN" altLang="en-US" sz="1700" dirty="0">
                          <a:latin typeface="Arial" panose="020B0604020202020204" pitchFamily="34" charset="0"/>
                          <a:ea typeface="微软雅黑" panose="020B0503020204020204" pitchFamily="2" charset="-122"/>
                        </a:rPr>
                        <a:t>名称</a:t>
                      </a:r>
                      <a:endParaRPr lang="zh-CN" altLang="en-US" sz="1700" dirty="0">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dirty="0">
                          <a:latin typeface="Arial" panose="020B0604020202020204" pitchFamily="34" charset="0"/>
                          <a:ea typeface="微软雅黑" panose="020B0503020204020204" pitchFamily="2" charset="-122"/>
                        </a:rPr>
                        <a:t>单位 符号</a:t>
                      </a:r>
                      <a:endParaRPr lang="zh-CN" altLang="en-US" sz="1700" dirty="0">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solidFill>
                            <a:schemeClr val="accent2"/>
                          </a:solidFill>
                          <a:latin typeface="Arial" panose="020B0604020202020204" pitchFamily="34" charset="0"/>
                          <a:ea typeface="微软雅黑" panose="020B0503020204020204" pitchFamily="2" charset="-122"/>
                        </a:rPr>
                        <a:t>量的</a:t>
                      </a:r>
                      <a:endParaRPr lang="zh-CN" altLang="en-US" sz="1700">
                        <a:solidFill>
                          <a:schemeClr val="accent2"/>
                        </a:solidFill>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r>
                        <a:rPr lang="zh-CN" altLang="en-US" sz="1700">
                          <a:solidFill>
                            <a:schemeClr val="accent2"/>
                          </a:solidFill>
                          <a:latin typeface="Arial" panose="020B0604020202020204" pitchFamily="34" charset="0"/>
                          <a:ea typeface="微软雅黑" panose="020B0503020204020204" pitchFamily="2" charset="-122"/>
                        </a:rPr>
                        <a:t>名称</a:t>
                      </a:r>
                      <a:endParaRPr lang="zh-CN" altLang="en-US" sz="1700">
                        <a:solidFill>
                          <a:schemeClr val="accent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dirty="0">
                          <a:solidFill>
                            <a:schemeClr val="accent2"/>
                          </a:solidFill>
                          <a:latin typeface="Arial" panose="020B0604020202020204" pitchFamily="34" charset="0"/>
                          <a:ea typeface="微软雅黑" panose="020B0503020204020204" pitchFamily="2" charset="-122"/>
                        </a:rPr>
                        <a:t>单位名称</a:t>
                      </a:r>
                      <a:endParaRPr lang="zh-CN" altLang="en-US" sz="1700" dirty="0">
                        <a:solidFill>
                          <a:schemeClr val="accent2"/>
                        </a:solidFill>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endParaRPr lang="zh-CN" altLang="en-US" sz="1700" dirty="0">
                        <a:solidFill>
                          <a:schemeClr val="accent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dirty="0">
                          <a:solidFill>
                            <a:schemeClr val="accent2"/>
                          </a:solidFill>
                          <a:latin typeface="Arial" panose="020B0604020202020204" pitchFamily="34" charset="0"/>
                          <a:ea typeface="微软雅黑" panose="020B0503020204020204" pitchFamily="2" charset="-122"/>
                        </a:rPr>
                        <a:t>单位符号</a:t>
                      </a:r>
                      <a:endParaRPr lang="zh-CN" altLang="en-US" sz="1700" dirty="0">
                        <a:solidFill>
                          <a:schemeClr val="accent2"/>
                        </a:solidFill>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endParaRPr lang="zh-CN" altLang="en-US" sz="1700" dirty="0">
                        <a:solidFill>
                          <a:schemeClr val="accent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量的</a:t>
                      </a:r>
                      <a:endParaRPr lang="zh-CN" altLang="en-US" sz="1700">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名称</a:t>
                      </a:r>
                      <a:endParaRPr lang="zh-CN" altLang="en-US" sz="17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dirty="0">
                          <a:latin typeface="Arial" panose="020B0604020202020204" pitchFamily="34" charset="0"/>
                          <a:ea typeface="微软雅黑" panose="020B0503020204020204" pitchFamily="2" charset="-122"/>
                        </a:rPr>
                        <a:t>单位</a:t>
                      </a:r>
                      <a:endParaRPr lang="zh-CN" altLang="en-US" sz="1700" dirty="0">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r>
                        <a:rPr lang="zh-CN" altLang="en-US" sz="1700" dirty="0">
                          <a:latin typeface="Arial" panose="020B0604020202020204" pitchFamily="34" charset="0"/>
                          <a:ea typeface="微软雅黑" panose="020B0503020204020204" pitchFamily="2" charset="-122"/>
                        </a:rPr>
                        <a:t>名称</a:t>
                      </a:r>
                      <a:endParaRPr lang="zh-CN" altLang="en-US" sz="1700" dirty="0">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dirty="0">
                          <a:latin typeface="Arial" panose="020B0604020202020204" pitchFamily="34" charset="0"/>
                          <a:ea typeface="微软雅黑" panose="020B0503020204020204" pitchFamily="2" charset="-122"/>
                        </a:rPr>
                        <a:t>单位符号</a:t>
                      </a:r>
                      <a:endParaRPr lang="zh-CN" altLang="en-US" sz="1700" dirty="0">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957262">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时间</a:t>
                      </a:r>
                      <a:endParaRPr lang="zh-CN" altLang="en-US" sz="17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分、</a:t>
                      </a:r>
                      <a:endParaRPr lang="zh-CN" altLang="en-US" sz="1700">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小时、</a:t>
                      </a:r>
                      <a:endParaRPr lang="zh-CN" altLang="en-US" sz="1700">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天（日）</a:t>
                      </a:r>
                      <a:endParaRPr lang="zh-CN" altLang="en-US" sz="17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dirty="0">
                          <a:latin typeface="Arial" panose="020B0604020202020204" pitchFamily="34" charset="0"/>
                          <a:ea typeface="微软雅黑" panose="020B0503020204020204" pitchFamily="2" charset="-122"/>
                        </a:rPr>
                        <a:t>min</a:t>
                      </a:r>
                      <a:endParaRPr lang="zh-CN" altLang="en-US" sz="1700" dirty="0">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r>
                        <a:rPr lang="zh-CN" altLang="en-US" sz="1700" dirty="0">
                          <a:latin typeface="Arial" panose="020B0604020202020204" pitchFamily="34" charset="0"/>
                          <a:ea typeface="微软雅黑" panose="020B0503020204020204" pitchFamily="2" charset="-122"/>
                        </a:rPr>
                        <a:t>h</a:t>
                      </a:r>
                      <a:endParaRPr lang="zh-CN" altLang="en-US" sz="1700" dirty="0">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r>
                        <a:rPr lang="zh-CN" altLang="en-US" sz="1700" dirty="0">
                          <a:latin typeface="Arial" panose="020B0604020202020204" pitchFamily="34" charset="0"/>
                          <a:ea typeface="微软雅黑" panose="020B0503020204020204" pitchFamily="2" charset="-122"/>
                        </a:rPr>
                        <a:t>d</a:t>
                      </a: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solidFill>
                            <a:schemeClr val="accent2"/>
                          </a:solidFill>
                          <a:latin typeface="Arial" panose="020B0604020202020204" pitchFamily="34" charset="0"/>
                          <a:ea typeface="微软雅黑" panose="020B0503020204020204" pitchFamily="2" charset="-122"/>
                        </a:rPr>
                        <a:t>速度</a:t>
                      </a:r>
                      <a:endParaRPr lang="zh-CN" altLang="en-US" sz="1700">
                        <a:solidFill>
                          <a:schemeClr val="accent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solidFill>
                            <a:schemeClr val="accent2"/>
                          </a:solidFill>
                          <a:latin typeface="Arial" panose="020B0604020202020204" pitchFamily="34" charset="0"/>
                          <a:ea typeface="微软雅黑" panose="020B0503020204020204" pitchFamily="2" charset="-122"/>
                        </a:rPr>
                        <a:t>节</a:t>
                      </a:r>
                      <a:endParaRPr lang="zh-CN" altLang="en-US" sz="1700">
                        <a:solidFill>
                          <a:schemeClr val="accent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dirty="0">
                          <a:solidFill>
                            <a:schemeClr val="accent2"/>
                          </a:solidFill>
                          <a:latin typeface="Arial" panose="020B0604020202020204" pitchFamily="34" charset="0"/>
                          <a:ea typeface="微软雅黑" panose="020B0503020204020204" pitchFamily="2" charset="-122"/>
                        </a:rPr>
                        <a:t>kn</a:t>
                      </a:r>
                      <a:endParaRPr lang="zh-CN" altLang="en-US" sz="1700" dirty="0">
                        <a:solidFill>
                          <a:schemeClr val="accent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级差</a:t>
                      </a:r>
                      <a:endParaRPr lang="zh-CN" altLang="en-US" sz="17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分贝</a:t>
                      </a:r>
                      <a:endParaRPr lang="zh-CN" altLang="en-US" sz="17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dirty="0">
                          <a:latin typeface="Arial" panose="020B0604020202020204" pitchFamily="34" charset="0"/>
                          <a:ea typeface="微软雅黑" panose="020B0503020204020204" pitchFamily="2" charset="-122"/>
                        </a:rPr>
                        <a:t>dB</a:t>
                      </a: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987425">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平面角</a:t>
                      </a:r>
                      <a:endParaRPr lang="zh-CN" altLang="en-US" sz="17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（角）秒</a:t>
                      </a:r>
                      <a:endParaRPr lang="zh-CN" altLang="en-US" sz="1700">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（角）分</a:t>
                      </a:r>
                      <a:endParaRPr lang="zh-CN" altLang="en-US" sz="1700">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度</a:t>
                      </a:r>
                      <a:endParaRPr lang="zh-CN" altLang="en-US" sz="17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dirty="0">
                          <a:latin typeface="Arial" panose="020B0604020202020204" pitchFamily="34" charset="0"/>
                          <a:ea typeface="微软雅黑" panose="020B0503020204020204" pitchFamily="2" charset="-122"/>
                        </a:rPr>
                        <a:t>(″)</a:t>
                      </a:r>
                      <a:endParaRPr lang="zh-CN" altLang="en-US" sz="1700" dirty="0">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r>
                        <a:rPr lang="zh-CN" altLang="en-US" sz="1700" dirty="0">
                          <a:latin typeface="Arial" panose="020B0604020202020204" pitchFamily="34" charset="0"/>
                          <a:ea typeface="微软雅黑" panose="020B0503020204020204" pitchFamily="2" charset="-122"/>
                        </a:rPr>
                        <a:t>(′)</a:t>
                      </a:r>
                      <a:endParaRPr lang="zh-CN" altLang="en-US" sz="1700" dirty="0">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r>
                        <a:rPr lang="zh-CN" altLang="en-US" sz="1700" dirty="0">
                          <a:latin typeface="Arial" panose="020B0604020202020204" pitchFamily="34" charset="0"/>
                          <a:ea typeface="微软雅黑" panose="020B0503020204020204" pitchFamily="2" charset="-122"/>
                        </a:rPr>
                        <a:t>(°)</a:t>
                      </a: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solidFill>
                            <a:schemeClr val="accent2"/>
                          </a:solidFill>
                          <a:latin typeface="Arial" panose="020B0604020202020204" pitchFamily="34" charset="0"/>
                          <a:ea typeface="微软雅黑" panose="020B0503020204020204" pitchFamily="2" charset="-122"/>
                        </a:rPr>
                        <a:t>质量</a:t>
                      </a:r>
                      <a:endParaRPr lang="zh-CN" altLang="en-US" sz="1700">
                        <a:solidFill>
                          <a:schemeClr val="accent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dirty="0">
                          <a:solidFill>
                            <a:schemeClr val="accent2"/>
                          </a:solidFill>
                          <a:latin typeface="Arial" panose="020B0604020202020204" pitchFamily="34" charset="0"/>
                          <a:ea typeface="微软雅黑" panose="020B0503020204020204" pitchFamily="2" charset="-122"/>
                        </a:rPr>
                        <a:t>吨                </a:t>
                      </a:r>
                      <a:endParaRPr lang="zh-CN" altLang="en-US" sz="1700" dirty="0">
                        <a:solidFill>
                          <a:schemeClr val="accent2"/>
                        </a:solidFill>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endParaRPr lang="zh-CN" altLang="en-US" sz="1700" dirty="0">
                        <a:solidFill>
                          <a:schemeClr val="accent2"/>
                        </a:solidFill>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r>
                        <a:rPr lang="zh-CN" altLang="en-US" sz="1400" dirty="0">
                          <a:solidFill>
                            <a:schemeClr val="accent2"/>
                          </a:solidFill>
                          <a:latin typeface="Arial" panose="020B0604020202020204" pitchFamily="34" charset="0"/>
                          <a:ea typeface="微软雅黑" panose="020B0503020204020204" pitchFamily="2" charset="-122"/>
                        </a:rPr>
                        <a:t>原子质量单位</a:t>
                      </a:r>
                      <a:endParaRPr lang="zh-CN" altLang="en-US" sz="1400" dirty="0">
                        <a:solidFill>
                          <a:schemeClr val="accent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dirty="0">
                          <a:solidFill>
                            <a:srgbClr val="FF3300"/>
                          </a:solidFill>
                          <a:latin typeface="Arial" panose="020B0604020202020204" pitchFamily="34" charset="0"/>
                          <a:ea typeface="微软雅黑" panose="020B0503020204020204" pitchFamily="2" charset="-122"/>
                        </a:rPr>
                        <a:t>t</a:t>
                      </a:r>
                      <a:endParaRPr lang="zh-CN" altLang="en-US" sz="1700" dirty="0">
                        <a:solidFill>
                          <a:srgbClr val="FF3300"/>
                        </a:solidFill>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endParaRPr lang="zh-CN" altLang="en-US" sz="1700" dirty="0">
                        <a:solidFill>
                          <a:schemeClr val="accent2"/>
                        </a:solidFill>
                        <a:latin typeface="Arial" panose="020B0604020202020204" pitchFamily="34" charset="0"/>
                        <a:ea typeface="微软雅黑" panose="020B0503020204020204" pitchFamily="2" charset="-122"/>
                      </a:endParaRPr>
                    </a:p>
                    <a:p>
                      <a:pPr marL="0" lvl="0" indent="0" defTabSz="1089025" eaLnBrk="1" hangingPunct="1">
                        <a:spcBef>
                          <a:spcPct val="20000"/>
                        </a:spcBef>
                        <a:buFont typeface="Arial" panose="020B0604020202020204" pitchFamily="34" charset="0"/>
                        <a:buNone/>
                      </a:pPr>
                      <a:r>
                        <a:rPr lang="zh-CN" altLang="en-US" sz="1700" dirty="0">
                          <a:solidFill>
                            <a:schemeClr val="accent2"/>
                          </a:solidFill>
                          <a:latin typeface="Arial" panose="020B0604020202020204" pitchFamily="34" charset="0"/>
                          <a:ea typeface="微软雅黑" panose="020B0503020204020204" pitchFamily="2" charset="-122"/>
                        </a:rPr>
                        <a:t>u</a:t>
                      </a:r>
                      <a:endParaRPr lang="zh-CN" altLang="en-US" sz="1700" dirty="0">
                        <a:solidFill>
                          <a:schemeClr val="accent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线密度</a:t>
                      </a:r>
                      <a:endParaRPr lang="zh-CN" altLang="en-US" sz="17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特克斯</a:t>
                      </a:r>
                      <a:endParaRPr lang="zh-CN" altLang="en-US" sz="17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dirty="0">
                          <a:latin typeface="Arial" panose="020B0604020202020204" pitchFamily="34" charset="0"/>
                          <a:ea typeface="微软雅黑" panose="020B0503020204020204" pitchFamily="2" charset="-122"/>
                        </a:rPr>
                        <a:t>tex</a:t>
                      </a: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95313">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旋转速度</a:t>
                      </a:r>
                      <a:endParaRPr lang="zh-CN" altLang="en-US" sz="17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dirty="0">
                          <a:latin typeface="Arial" panose="020B0604020202020204" pitchFamily="34" charset="0"/>
                          <a:ea typeface="微软雅黑" panose="020B0503020204020204" pitchFamily="2" charset="-122"/>
                        </a:rPr>
                        <a:t>转/分</a:t>
                      </a: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dirty="0">
                          <a:latin typeface="Arial" panose="020B0604020202020204" pitchFamily="34" charset="0"/>
                          <a:ea typeface="微软雅黑" panose="020B0503020204020204" pitchFamily="2" charset="-122"/>
                        </a:rPr>
                        <a:t>r/min</a:t>
                      </a: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solidFill>
                            <a:schemeClr val="accent2"/>
                          </a:solidFill>
                          <a:latin typeface="Arial" panose="020B0604020202020204" pitchFamily="34" charset="0"/>
                          <a:ea typeface="微软雅黑" panose="020B0503020204020204" pitchFamily="2" charset="-122"/>
                        </a:rPr>
                        <a:t>体积</a:t>
                      </a:r>
                      <a:endParaRPr lang="zh-CN" altLang="en-US" sz="1700">
                        <a:solidFill>
                          <a:schemeClr val="accent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solidFill>
                            <a:schemeClr val="accent2"/>
                          </a:solidFill>
                          <a:latin typeface="Arial" panose="020B0604020202020204" pitchFamily="34" charset="0"/>
                          <a:ea typeface="微软雅黑" panose="020B0503020204020204" pitchFamily="2" charset="-122"/>
                        </a:rPr>
                        <a:t>升</a:t>
                      </a:r>
                      <a:endParaRPr lang="zh-CN" altLang="en-US" sz="1700">
                        <a:solidFill>
                          <a:schemeClr val="accent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dirty="0">
                          <a:solidFill>
                            <a:schemeClr val="accent2"/>
                          </a:solidFill>
                          <a:latin typeface="Arial" panose="020B0604020202020204" pitchFamily="34" charset="0"/>
                          <a:ea typeface="微软雅黑" panose="020B0503020204020204" pitchFamily="2" charset="-122"/>
                        </a:rPr>
                        <a:t>L(l)</a:t>
                      </a:r>
                      <a:endParaRPr lang="zh-CN" altLang="en-US" sz="1700" dirty="0">
                        <a:solidFill>
                          <a:schemeClr val="accent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面积</a:t>
                      </a:r>
                      <a:endParaRPr lang="zh-CN" altLang="en-US" sz="17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公顷</a:t>
                      </a:r>
                      <a:endParaRPr lang="zh-CN" altLang="en-US" sz="17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dirty="0">
                          <a:latin typeface="Arial" panose="020B0604020202020204" pitchFamily="34" charset="0"/>
                          <a:ea typeface="微软雅黑" panose="020B0503020204020204" pitchFamily="2" charset="-122"/>
                        </a:rPr>
                        <a:t>hm</a:t>
                      </a:r>
                      <a:r>
                        <a:rPr lang="zh-CN" altLang="en-US" sz="1700" baseline="30000" dirty="0">
                          <a:latin typeface="Arial" panose="020B0604020202020204" pitchFamily="34" charset="0"/>
                          <a:ea typeface="微软雅黑" panose="020B0503020204020204" pitchFamily="2" charset="-122"/>
                        </a:rPr>
                        <a:t>2</a:t>
                      </a:r>
                      <a:endParaRPr lang="zh-CN" altLang="en-US" sz="1700" baseline="300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95312">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长度</a:t>
                      </a:r>
                      <a:endParaRPr lang="zh-CN" altLang="en-US" sz="17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latin typeface="Arial" panose="020B0604020202020204" pitchFamily="34" charset="0"/>
                          <a:ea typeface="微软雅黑" panose="020B0503020204020204" pitchFamily="2" charset="-122"/>
                        </a:rPr>
                        <a:t>海里</a:t>
                      </a:r>
                      <a:endParaRPr lang="zh-CN" altLang="en-US" sz="17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dirty="0">
                          <a:latin typeface="Arial" panose="020B0604020202020204" pitchFamily="34" charset="0"/>
                          <a:ea typeface="微软雅黑" panose="020B0503020204020204" pitchFamily="2" charset="-122"/>
                        </a:rPr>
                        <a:t>nmile</a:t>
                      </a: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solidFill>
                            <a:schemeClr val="accent2"/>
                          </a:solidFill>
                          <a:latin typeface="Arial" panose="020B0604020202020204" pitchFamily="34" charset="0"/>
                          <a:ea typeface="微软雅黑" panose="020B0503020204020204" pitchFamily="2" charset="-122"/>
                        </a:rPr>
                        <a:t>能</a:t>
                      </a:r>
                      <a:endParaRPr lang="zh-CN" altLang="en-US" sz="1700">
                        <a:solidFill>
                          <a:schemeClr val="accent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a:solidFill>
                            <a:schemeClr val="accent2"/>
                          </a:solidFill>
                          <a:latin typeface="Arial" panose="020B0604020202020204" pitchFamily="34" charset="0"/>
                          <a:ea typeface="微软雅黑" panose="020B0503020204020204" pitchFamily="2" charset="-122"/>
                        </a:rPr>
                        <a:t>电子伏</a:t>
                      </a:r>
                      <a:endParaRPr lang="zh-CN" altLang="en-US" sz="1700">
                        <a:solidFill>
                          <a:schemeClr val="accent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700" dirty="0">
                          <a:solidFill>
                            <a:schemeClr val="accent2"/>
                          </a:solidFill>
                          <a:latin typeface="Arial" panose="020B0604020202020204" pitchFamily="34" charset="0"/>
                          <a:ea typeface="微软雅黑" panose="020B0503020204020204" pitchFamily="2" charset="-122"/>
                        </a:rPr>
                        <a:t>eV</a:t>
                      </a:r>
                      <a:endParaRPr lang="zh-CN" altLang="en-US" sz="1700" dirty="0">
                        <a:solidFill>
                          <a:schemeClr val="accent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endParaRPr lang="zh-CN" altLang="en-US" sz="17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wipe dir="u"/>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3954" name="Rectangle 2"/>
          <p:cNvSpPr>
            <a:spLocks noGrp="1"/>
          </p:cNvSpPr>
          <p:nvPr>
            <p:ph type="title"/>
          </p:nvPr>
        </p:nvSpPr>
        <p:spPr>
          <a:xfrm>
            <a:off x="685800" y="152400"/>
            <a:ext cx="7631113" cy="1116013"/>
          </a:xfrm>
        </p:spPr>
        <p:txBody>
          <a:bodyPr vert="horz" wrap="square" anchor="ctr"/>
          <a:p>
            <a:pPr lvl="0" eaLnBrk="1" hangingPunct="1">
              <a:lnSpc>
                <a:spcPct val="120000"/>
              </a:lnSpc>
            </a:pPr>
            <a:r>
              <a:rPr lang="zh-CN" altLang="en-US" sz="2800" dirty="0">
                <a:latin typeface="宋体" panose="02010600030101010101" pitchFamily="2" charset="-122"/>
              </a:rPr>
              <a:t>SI</a:t>
            </a:r>
            <a:r>
              <a:rPr lang="zh-CN" altLang="en-US" sz="2800" dirty="0"/>
              <a:t>词头名称、符号</a:t>
            </a:r>
            <a:endParaRPr lang="zh-CN" altLang="en-US" sz="2800" dirty="0"/>
          </a:p>
        </p:txBody>
      </p:sp>
      <p:graphicFrame>
        <p:nvGraphicFramePr>
          <p:cNvPr id="253955" name="内容占位符 253954"/>
          <p:cNvGraphicFramePr/>
          <p:nvPr>
            <p:ph idx="1"/>
          </p:nvPr>
        </p:nvGraphicFramePr>
        <p:xfrm>
          <a:off x="179388" y="1412875"/>
          <a:ext cx="8675687" cy="4184650"/>
        </p:xfrm>
        <a:graphic>
          <a:graphicData uri="http://schemas.openxmlformats.org/drawingml/2006/table">
            <a:tbl>
              <a:tblPr/>
              <a:tblGrid>
                <a:gridCol w="971550"/>
                <a:gridCol w="660400"/>
                <a:gridCol w="696913"/>
                <a:gridCol w="815975"/>
                <a:gridCol w="784225"/>
                <a:gridCol w="847725"/>
                <a:gridCol w="814387"/>
                <a:gridCol w="817563"/>
                <a:gridCol w="755650"/>
                <a:gridCol w="757237"/>
                <a:gridCol w="754063"/>
              </a:tblGrid>
              <a:tr h="611188">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因数</a:t>
                      </a:r>
                      <a:endParaRPr lang="zh-CN" altLang="en-US" sz="20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tx2"/>
                          </a:solidFill>
                          <a:latin typeface="Arial" panose="020B0604020202020204" pitchFamily="34" charset="0"/>
                          <a:ea typeface="微软雅黑" panose="020B0503020204020204" pitchFamily="2" charset="-122"/>
                        </a:rPr>
                        <a:t>10</a:t>
                      </a:r>
                      <a:r>
                        <a:rPr lang="zh-CN" altLang="en-US" sz="1900" baseline="30000" dirty="0">
                          <a:solidFill>
                            <a:schemeClr val="tx2"/>
                          </a:solidFill>
                          <a:latin typeface="Arial" panose="020B0604020202020204" pitchFamily="34" charset="0"/>
                          <a:ea typeface="微软雅黑" panose="020B0503020204020204" pitchFamily="2" charset="-122"/>
                        </a:rPr>
                        <a:t>24</a:t>
                      </a:r>
                      <a:endParaRPr lang="zh-CN" altLang="en-US" sz="1900" baseline="30000" dirty="0">
                        <a:solidFill>
                          <a:schemeClr val="tx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tx2"/>
                          </a:solidFill>
                          <a:latin typeface="Arial" panose="020B0604020202020204" pitchFamily="34" charset="0"/>
                          <a:ea typeface="微软雅黑" panose="020B0503020204020204" pitchFamily="2" charset="-122"/>
                        </a:rPr>
                        <a:t>10</a:t>
                      </a:r>
                      <a:r>
                        <a:rPr lang="zh-CN" altLang="en-US" sz="1900" baseline="30000" dirty="0">
                          <a:solidFill>
                            <a:schemeClr val="tx2"/>
                          </a:solidFill>
                          <a:latin typeface="Arial" panose="020B0604020202020204" pitchFamily="34" charset="0"/>
                          <a:ea typeface="微软雅黑" panose="020B0503020204020204" pitchFamily="2" charset="-122"/>
                        </a:rPr>
                        <a:t>21</a:t>
                      </a:r>
                      <a:endParaRPr lang="zh-CN" altLang="en-US" sz="1900" baseline="30000" dirty="0">
                        <a:solidFill>
                          <a:schemeClr val="tx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tx2"/>
                          </a:solidFill>
                          <a:latin typeface="Arial" panose="020B0604020202020204" pitchFamily="34" charset="0"/>
                          <a:ea typeface="微软雅黑" panose="020B0503020204020204" pitchFamily="2" charset="-122"/>
                        </a:rPr>
                        <a:t>10</a:t>
                      </a:r>
                      <a:r>
                        <a:rPr lang="zh-CN" altLang="en-US" sz="1900" baseline="30000" dirty="0">
                          <a:solidFill>
                            <a:schemeClr val="tx2"/>
                          </a:solidFill>
                          <a:latin typeface="Arial" panose="020B0604020202020204" pitchFamily="34" charset="0"/>
                          <a:ea typeface="微软雅黑" panose="020B0503020204020204" pitchFamily="2" charset="-122"/>
                        </a:rPr>
                        <a:t>18</a:t>
                      </a:r>
                      <a:endParaRPr lang="zh-CN" altLang="en-US" sz="1900" baseline="30000" dirty="0">
                        <a:solidFill>
                          <a:schemeClr val="tx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tx2"/>
                          </a:solidFill>
                          <a:latin typeface="Arial" panose="020B0604020202020204" pitchFamily="34" charset="0"/>
                          <a:ea typeface="微软雅黑" panose="020B0503020204020204" pitchFamily="2" charset="-122"/>
                        </a:rPr>
                        <a:t>10</a:t>
                      </a:r>
                      <a:r>
                        <a:rPr lang="zh-CN" altLang="en-US" sz="1900" baseline="30000" dirty="0">
                          <a:solidFill>
                            <a:schemeClr val="tx2"/>
                          </a:solidFill>
                          <a:latin typeface="Arial" panose="020B0604020202020204" pitchFamily="34" charset="0"/>
                          <a:ea typeface="微软雅黑" panose="020B0503020204020204" pitchFamily="2" charset="-122"/>
                        </a:rPr>
                        <a:t>15</a:t>
                      </a:r>
                      <a:endParaRPr lang="zh-CN" altLang="en-US" sz="1900" baseline="30000" dirty="0">
                        <a:solidFill>
                          <a:schemeClr val="tx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tx2"/>
                          </a:solidFill>
                          <a:latin typeface="Arial" panose="020B0604020202020204" pitchFamily="34" charset="0"/>
                          <a:ea typeface="微软雅黑" panose="020B0503020204020204" pitchFamily="2" charset="-122"/>
                        </a:rPr>
                        <a:t>10</a:t>
                      </a:r>
                      <a:r>
                        <a:rPr lang="zh-CN" altLang="en-US" sz="1900" baseline="30000" dirty="0">
                          <a:solidFill>
                            <a:schemeClr val="tx2"/>
                          </a:solidFill>
                          <a:latin typeface="Arial" panose="020B0604020202020204" pitchFamily="34" charset="0"/>
                          <a:ea typeface="微软雅黑" panose="020B0503020204020204" pitchFamily="2" charset="-122"/>
                        </a:rPr>
                        <a:t>12</a:t>
                      </a:r>
                      <a:endParaRPr lang="zh-CN" altLang="en-US" sz="1900" baseline="30000" dirty="0">
                        <a:solidFill>
                          <a:schemeClr val="tx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tx2"/>
                          </a:solidFill>
                          <a:latin typeface="Arial" panose="020B0604020202020204" pitchFamily="34" charset="0"/>
                          <a:ea typeface="微软雅黑" panose="020B0503020204020204" pitchFamily="2" charset="-122"/>
                        </a:rPr>
                        <a:t>10</a:t>
                      </a:r>
                      <a:r>
                        <a:rPr lang="zh-CN" altLang="en-US" sz="1900" baseline="30000" dirty="0">
                          <a:solidFill>
                            <a:schemeClr val="tx2"/>
                          </a:solidFill>
                          <a:latin typeface="Arial" panose="020B0604020202020204" pitchFamily="34" charset="0"/>
                          <a:ea typeface="微软雅黑" panose="020B0503020204020204" pitchFamily="2" charset="-122"/>
                        </a:rPr>
                        <a:t>9</a:t>
                      </a:r>
                      <a:endParaRPr lang="zh-CN" altLang="en-US" sz="1900" baseline="30000" dirty="0">
                        <a:solidFill>
                          <a:schemeClr val="tx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tx2"/>
                          </a:solidFill>
                          <a:latin typeface="Arial" panose="020B0604020202020204" pitchFamily="34" charset="0"/>
                          <a:ea typeface="微软雅黑" panose="020B0503020204020204" pitchFamily="2" charset="-122"/>
                        </a:rPr>
                        <a:t>10</a:t>
                      </a:r>
                      <a:r>
                        <a:rPr lang="zh-CN" altLang="en-US" sz="1900" baseline="30000" dirty="0">
                          <a:solidFill>
                            <a:schemeClr val="tx2"/>
                          </a:solidFill>
                          <a:latin typeface="Arial" panose="020B0604020202020204" pitchFamily="34" charset="0"/>
                          <a:ea typeface="微软雅黑" panose="020B0503020204020204" pitchFamily="2" charset="-122"/>
                        </a:rPr>
                        <a:t>6</a:t>
                      </a:r>
                      <a:endParaRPr lang="zh-CN" altLang="en-US" sz="1900" baseline="30000" dirty="0">
                        <a:solidFill>
                          <a:schemeClr val="tx2"/>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10</a:t>
                      </a:r>
                      <a:r>
                        <a:rPr lang="zh-CN" altLang="en-US" sz="1900" baseline="30000" dirty="0">
                          <a:latin typeface="Arial" panose="020B0604020202020204" pitchFamily="34" charset="0"/>
                          <a:ea typeface="微软雅黑" panose="020B0503020204020204" pitchFamily="2" charset="-122"/>
                        </a:rPr>
                        <a:t>3</a:t>
                      </a:r>
                      <a:endParaRPr lang="zh-CN" altLang="en-US" sz="1900" baseline="300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10</a:t>
                      </a:r>
                      <a:r>
                        <a:rPr lang="zh-CN" altLang="en-US" sz="1900" baseline="30000" dirty="0">
                          <a:latin typeface="Arial" panose="020B0604020202020204" pitchFamily="34" charset="0"/>
                          <a:ea typeface="微软雅黑" panose="020B0503020204020204" pitchFamily="2" charset="-122"/>
                        </a:rPr>
                        <a:t>2</a:t>
                      </a:r>
                      <a:endParaRPr lang="zh-CN" altLang="en-US" sz="1900" baseline="300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10</a:t>
                      </a:r>
                      <a:r>
                        <a:rPr lang="zh-CN" altLang="en-US" sz="1900" baseline="30000" dirty="0">
                          <a:latin typeface="Arial" panose="020B0604020202020204" pitchFamily="34" charset="0"/>
                          <a:ea typeface="微软雅黑" panose="020B0503020204020204" pitchFamily="2" charset="-122"/>
                        </a:rPr>
                        <a:t>1</a:t>
                      </a:r>
                      <a:endParaRPr lang="zh-CN" altLang="en-US" sz="1900" baseline="300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63575">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名称</a:t>
                      </a:r>
                      <a:endParaRPr lang="zh-CN" altLang="en-US" sz="20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尧[它]</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泽[它]</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艾[可萨]</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拍[它]</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太[拉]</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吉[咖]</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兆</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千</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百</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十</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33412">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符号</a:t>
                      </a:r>
                      <a:endParaRPr lang="zh-CN" altLang="en-US" sz="20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Y</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Z</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E</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P</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T</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G</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宋体" panose="02010600030101010101" pitchFamily="2" charset="-122"/>
                          <a:ea typeface="微软雅黑" panose="020B0503020204020204" pitchFamily="2" charset="-122"/>
                        </a:rPr>
                        <a:t>M</a:t>
                      </a:r>
                      <a:endParaRPr lang="zh-CN" altLang="en-US" sz="1900" dirty="0">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宋体" panose="02010600030101010101" pitchFamily="2" charset="-122"/>
                          <a:ea typeface="微软雅黑" panose="020B0503020204020204" pitchFamily="2" charset="-122"/>
                        </a:rPr>
                        <a:t>k</a:t>
                      </a:r>
                      <a:endParaRPr lang="zh-CN" altLang="en-US" sz="1900" dirty="0">
                        <a:solidFill>
                          <a:schemeClr val="hlink"/>
                        </a:solidFill>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宋体" panose="02010600030101010101" pitchFamily="2" charset="-122"/>
                          <a:ea typeface="微软雅黑" panose="020B0503020204020204" pitchFamily="2" charset="-122"/>
                        </a:rPr>
                        <a:t>h</a:t>
                      </a:r>
                      <a:endParaRPr lang="zh-CN" altLang="en-US" sz="1900" dirty="0">
                        <a:solidFill>
                          <a:schemeClr val="hlink"/>
                        </a:solidFill>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宋体" panose="02010600030101010101" pitchFamily="2" charset="-122"/>
                          <a:ea typeface="微软雅黑" panose="020B0503020204020204" pitchFamily="2" charset="-122"/>
                        </a:rPr>
                        <a:t>da</a:t>
                      </a:r>
                      <a:endParaRPr lang="zh-CN" altLang="en-US" sz="1900" dirty="0">
                        <a:solidFill>
                          <a:schemeClr val="hlink"/>
                        </a:solidFill>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01650">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因数</a:t>
                      </a:r>
                      <a:endParaRPr lang="zh-CN" altLang="en-US" sz="20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Arial" panose="020B0604020202020204" pitchFamily="34" charset="0"/>
                          <a:ea typeface="微软雅黑" panose="020B0503020204020204" pitchFamily="2" charset="-122"/>
                        </a:rPr>
                        <a:t>10</a:t>
                      </a:r>
                      <a:r>
                        <a:rPr lang="zh-CN" altLang="en-US" sz="1900" baseline="30000" dirty="0">
                          <a:solidFill>
                            <a:schemeClr val="hlink"/>
                          </a:solidFill>
                          <a:latin typeface="Arial" panose="020B0604020202020204" pitchFamily="34" charset="0"/>
                          <a:ea typeface="微软雅黑" panose="020B0503020204020204" pitchFamily="2" charset="-122"/>
                        </a:rPr>
                        <a:t>-1</a:t>
                      </a:r>
                      <a:endParaRPr lang="zh-CN" altLang="en-US" sz="1900" baseline="30000" dirty="0">
                        <a:solidFill>
                          <a:schemeClr val="hlink"/>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Arial" panose="020B0604020202020204" pitchFamily="34" charset="0"/>
                          <a:ea typeface="微软雅黑" panose="020B0503020204020204" pitchFamily="2" charset="-122"/>
                        </a:rPr>
                        <a:t>10</a:t>
                      </a:r>
                      <a:r>
                        <a:rPr lang="zh-CN" altLang="en-US" sz="1900" baseline="30000" dirty="0">
                          <a:solidFill>
                            <a:schemeClr val="hlink"/>
                          </a:solidFill>
                          <a:latin typeface="Arial" panose="020B0604020202020204" pitchFamily="34" charset="0"/>
                          <a:ea typeface="微软雅黑" panose="020B0503020204020204" pitchFamily="2" charset="-122"/>
                        </a:rPr>
                        <a:t>-2</a:t>
                      </a:r>
                      <a:endParaRPr lang="zh-CN" altLang="en-US" sz="1900" baseline="30000" dirty="0">
                        <a:solidFill>
                          <a:schemeClr val="hlink"/>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Arial" panose="020B0604020202020204" pitchFamily="34" charset="0"/>
                          <a:ea typeface="微软雅黑" panose="020B0503020204020204" pitchFamily="2" charset="-122"/>
                        </a:rPr>
                        <a:t>10</a:t>
                      </a:r>
                      <a:r>
                        <a:rPr lang="zh-CN" altLang="en-US" sz="1900" baseline="30000" dirty="0">
                          <a:solidFill>
                            <a:schemeClr val="hlink"/>
                          </a:solidFill>
                          <a:latin typeface="Arial" panose="020B0604020202020204" pitchFamily="34" charset="0"/>
                          <a:ea typeface="微软雅黑" panose="020B0503020204020204" pitchFamily="2" charset="-122"/>
                        </a:rPr>
                        <a:t>-3</a:t>
                      </a:r>
                      <a:endParaRPr lang="zh-CN" altLang="en-US" sz="1900" baseline="30000" dirty="0">
                        <a:solidFill>
                          <a:schemeClr val="hlink"/>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Arial" panose="020B0604020202020204" pitchFamily="34" charset="0"/>
                          <a:ea typeface="微软雅黑" panose="020B0503020204020204" pitchFamily="2" charset="-122"/>
                        </a:rPr>
                        <a:t>10</a:t>
                      </a:r>
                      <a:r>
                        <a:rPr lang="zh-CN" altLang="en-US" sz="1900" baseline="30000" dirty="0">
                          <a:solidFill>
                            <a:schemeClr val="hlink"/>
                          </a:solidFill>
                          <a:latin typeface="Arial" panose="020B0604020202020204" pitchFamily="34" charset="0"/>
                          <a:ea typeface="微软雅黑" panose="020B0503020204020204" pitchFamily="2" charset="-122"/>
                        </a:rPr>
                        <a:t>-6</a:t>
                      </a:r>
                      <a:endParaRPr lang="zh-CN" altLang="en-US" sz="1900" baseline="30000" dirty="0">
                        <a:solidFill>
                          <a:schemeClr val="hlink"/>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Arial" panose="020B0604020202020204" pitchFamily="34" charset="0"/>
                          <a:ea typeface="微软雅黑" panose="020B0503020204020204" pitchFamily="2" charset="-122"/>
                        </a:rPr>
                        <a:t>10</a:t>
                      </a:r>
                      <a:r>
                        <a:rPr lang="zh-CN" altLang="en-US" sz="1900" baseline="30000" dirty="0">
                          <a:solidFill>
                            <a:schemeClr val="hlink"/>
                          </a:solidFill>
                          <a:latin typeface="Arial" panose="020B0604020202020204" pitchFamily="34" charset="0"/>
                          <a:ea typeface="微软雅黑" panose="020B0503020204020204" pitchFamily="2" charset="-122"/>
                        </a:rPr>
                        <a:t>-9</a:t>
                      </a:r>
                      <a:endParaRPr lang="zh-CN" altLang="en-US" sz="1900" baseline="30000" dirty="0">
                        <a:solidFill>
                          <a:schemeClr val="hlink"/>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Arial" panose="020B0604020202020204" pitchFamily="34" charset="0"/>
                          <a:ea typeface="微软雅黑" panose="020B0503020204020204" pitchFamily="2" charset="-122"/>
                        </a:rPr>
                        <a:t>10</a:t>
                      </a:r>
                      <a:r>
                        <a:rPr lang="zh-CN" altLang="en-US" sz="1900" baseline="30000" dirty="0">
                          <a:solidFill>
                            <a:schemeClr val="hlink"/>
                          </a:solidFill>
                          <a:latin typeface="Arial" panose="020B0604020202020204" pitchFamily="34" charset="0"/>
                          <a:ea typeface="微软雅黑" panose="020B0503020204020204" pitchFamily="2" charset="-122"/>
                        </a:rPr>
                        <a:t>-12</a:t>
                      </a:r>
                      <a:endParaRPr lang="zh-CN" altLang="en-US" sz="1900" baseline="30000" dirty="0">
                        <a:solidFill>
                          <a:schemeClr val="hlink"/>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Arial" panose="020B0604020202020204" pitchFamily="34" charset="0"/>
                          <a:ea typeface="微软雅黑" panose="020B0503020204020204" pitchFamily="2" charset="-122"/>
                        </a:rPr>
                        <a:t>10</a:t>
                      </a:r>
                      <a:r>
                        <a:rPr lang="zh-CN" altLang="en-US" sz="1900" baseline="30000" dirty="0">
                          <a:solidFill>
                            <a:schemeClr val="hlink"/>
                          </a:solidFill>
                          <a:latin typeface="Arial" panose="020B0604020202020204" pitchFamily="34" charset="0"/>
                          <a:ea typeface="微软雅黑" panose="020B0503020204020204" pitchFamily="2" charset="-122"/>
                        </a:rPr>
                        <a:t>-15</a:t>
                      </a:r>
                      <a:endParaRPr lang="zh-CN" altLang="en-US" sz="1900" baseline="30000" dirty="0">
                        <a:solidFill>
                          <a:schemeClr val="hlink"/>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Arial" panose="020B0604020202020204" pitchFamily="34" charset="0"/>
                          <a:ea typeface="微软雅黑" panose="020B0503020204020204" pitchFamily="2" charset="-122"/>
                        </a:rPr>
                        <a:t>10</a:t>
                      </a:r>
                      <a:r>
                        <a:rPr lang="zh-CN" altLang="en-US" sz="1900" baseline="30000" dirty="0">
                          <a:solidFill>
                            <a:schemeClr val="hlink"/>
                          </a:solidFill>
                          <a:latin typeface="Arial" panose="020B0604020202020204" pitchFamily="34" charset="0"/>
                          <a:ea typeface="微软雅黑" panose="020B0503020204020204" pitchFamily="2" charset="-122"/>
                        </a:rPr>
                        <a:t>-18</a:t>
                      </a:r>
                      <a:endParaRPr lang="zh-CN" altLang="en-US" sz="1900" baseline="30000" dirty="0">
                        <a:solidFill>
                          <a:schemeClr val="hlink"/>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Arial" panose="020B0604020202020204" pitchFamily="34" charset="0"/>
                          <a:ea typeface="微软雅黑" panose="020B0503020204020204" pitchFamily="2" charset="-122"/>
                        </a:rPr>
                        <a:t>10</a:t>
                      </a:r>
                      <a:r>
                        <a:rPr lang="zh-CN" altLang="en-US" sz="1900" baseline="30000" dirty="0">
                          <a:solidFill>
                            <a:schemeClr val="hlink"/>
                          </a:solidFill>
                          <a:latin typeface="Arial" panose="020B0604020202020204" pitchFamily="34" charset="0"/>
                          <a:ea typeface="微软雅黑" panose="020B0503020204020204" pitchFamily="2" charset="-122"/>
                        </a:rPr>
                        <a:t>-21</a:t>
                      </a:r>
                      <a:endParaRPr lang="zh-CN" altLang="en-US" sz="1900" baseline="30000" dirty="0">
                        <a:solidFill>
                          <a:schemeClr val="hlink"/>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Arial" panose="020B0604020202020204" pitchFamily="34" charset="0"/>
                          <a:ea typeface="微软雅黑" panose="020B0503020204020204" pitchFamily="2" charset="-122"/>
                        </a:rPr>
                        <a:t>10</a:t>
                      </a:r>
                      <a:r>
                        <a:rPr lang="zh-CN" altLang="en-US" sz="1900" baseline="30000" dirty="0">
                          <a:solidFill>
                            <a:schemeClr val="hlink"/>
                          </a:solidFill>
                          <a:latin typeface="Arial" panose="020B0604020202020204" pitchFamily="34" charset="0"/>
                          <a:ea typeface="微软雅黑" panose="020B0503020204020204" pitchFamily="2" charset="-122"/>
                        </a:rPr>
                        <a:t>-24</a:t>
                      </a:r>
                      <a:endParaRPr lang="zh-CN" altLang="en-US" sz="1900" baseline="30000" dirty="0">
                        <a:solidFill>
                          <a:schemeClr val="hlink"/>
                        </a:solidFill>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838200">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名称</a:t>
                      </a:r>
                      <a:endParaRPr lang="zh-CN" altLang="en-US" sz="20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分</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厘</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毫</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a:latin typeface="Arial" panose="020B0604020202020204" pitchFamily="34" charset="0"/>
                          <a:ea typeface="微软雅黑" panose="020B0503020204020204" pitchFamily="2" charset="-122"/>
                        </a:rPr>
                        <a:t>微</a:t>
                      </a:r>
                      <a:endParaRPr lang="zh-CN" altLang="en-US" sz="190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纳[诺]</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皮[可]</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飞[母托]</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阿[托]</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仄[普托]</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latin typeface="Arial" panose="020B0604020202020204" pitchFamily="34" charset="0"/>
                          <a:ea typeface="微软雅黑" panose="020B0503020204020204" pitchFamily="2" charset="-122"/>
                        </a:rPr>
                        <a:t>幺[科托]</a:t>
                      </a:r>
                      <a:endParaRPr lang="zh-CN" altLang="en-US" sz="1900" dirty="0">
                        <a:latin typeface="Arial" panose="020B0604020202020204" pitchFamily="34" charset="0"/>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936625">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2000">
                          <a:latin typeface="Arial" panose="020B0604020202020204" pitchFamily="34" charset="0"/>
                          <a:ea typeface="微软雅黑" panose="020B0503020204020204" pitchFamily="2" charset="-122"/>
                        </a:rPr>
                        <a:t>符号</a:t>
                      </a:r>
                      <a:endParaRPr lang="zh-CN" altLang="en-US" sz="2000">
                        <a:latin typeface="Arial" panose="020B0604020202020204" pitchFamily="34" charset="0"/>
                        <a:ea typeface="微软雅黑" panose="020B0503020204020204" pitchFamily="2" charset="-122"/>
                      </a:endParaRPr>
                    </a:p>
                  </a:txBody>
                  <a:tcPr marL="76810" marR="76810" marT="38405" marB="38405" vert="horz" anchor="t">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宋体" panose="02010600030101010101" pitchFamily="2" charset="-122"/>
                          <a:ea typeface="微软雅黑" panose="020B0503020204020204" pitchFamily="2" charset="-122"/>
                        </a:rPr>
                        <a:t>d</a:t>
                      </a:r>
                      <a:endParaRPr lang="zh-CN" altLang="en-US" sz="1900" dirty="0">
                        <a:solidFill>
                          <a:schemeClr val="hlink"/>
                        </a:solidFill>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宋体" panose="02010600030101010101" pitchFamily="2" charset="-122"/>
                          <a:ea typeface="微软雅黑" panose="020B0503020204020204" pitchFamily="2" charset="-122"/>
                        </a:rPr>
                        <a:t>c</a:t>
                      </a:r>
                      <a:endParaRPr lang="zh-CN" altLang="en-US" sz="1900" dirty="0">
                        <a:solidFill>
                          <a:schemeClr val="hlink"/>
                        </a:solidFill>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宋体" panose="02010600030101010101" pitchFamily="2" charset="-122"/>
                          <a:ea typeface="微软雅黑" panose="020B0503020204020204" pitchFamily="2" charset="-122"/>
                        </a:rPr>
                        <a:t>m</a:t>
                      </a:r>
                      <a:endParaRPr lang="zh-CN" altLang="en-US" sz="1900" dirty="0">
                        <a:solidFill>
                          <a:schemeClr val="hlink"/>
                        </a:solidFill>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b="1" dirty="0">
                          <a:solidFill>
                            <a:schemeClr val="hlink"/>
                          </a:solidFill>
                          <a:latin typeface="宋体" panose="02010600030101010101" pitchFamily="2" charset="-122"/>
                          <a:ea typeface="微软雅黑" panose="020B0503020204020204" pitchFamily="2" charset="-122"/>
                        </a:rPr>
                        <a:t>μ</a:t>
                      </a:r>
                      <a:endParaRPr lang="zh-CN" altLang="en-US" sz="1900" b="1" dirty="0">
                        <a:solidFill>
                          <a:schemeClr val="hlink"/>
                        </a:solidFill>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宋体" panose="02010600030101010101" pitchFamily="2" charset="-122"/>
                          <a:ea typeface="微软雅黑" panose="020B0503020204020204" pitchFamily="2" charset="-122"/>
                        </a:rPr>
                        <a:t>n</a:t>
                      </a:r>
                      <a:endParaRPr lang="zh-CN" altLang="en-US" sz="1900" dirty="0">
                        <a:solidFill>
                          <a:schemeClr val="hlink"/>
                        </a:solidFill>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宋体" panose="02010600030101010101" pitchFamily="2" charset="-122"/>
                          <a:ea typeface="微软雅黑" panose="020B0503020204020204" pitchFamily="2" charset="-122"/>
                        </a:rPr>
                        <a:t>p</a:t>
                      </a:r>
                      <a:endParaRPr lang="zh-CN" altLang="en-US" sz="1900" dirty="0">
                        <a:solidFill>
                          <a:schemeClr val="hlink"/>
                        </a:solidFill>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宋体" panose="02010600030101010101" pitchFamily="2" charset="-122"/>
                          <a:ea typeface="微软雅黑" panose="020B0503020204020204" pitchFamily="2" charset="-122"/>
                        </a:rPr>
                        <a:t>f</a:t>
                      </a:r>
                      <a:endParaRPr lang="zh-CN" altLang="en-US" sz="1900" dirty="0">
                        <a:solidFill>
                          <a:schemeClr val="hlink"/>
                        </a:solidFill>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宋体" panose="02010600030101010101" pitchFamily="2" charset="-122"/>
                          <a:ea typeface="微软雅黑" panose="020B0503020204020204" pitchFamily="2" charset="-122"/>
                        </a:rPr>
                        <a:t>a</a:t>
                      </a:r>
                      <a:endParaRPr lang="zh-CN" altLang="en-US" sz="1900" dirty="0">
                        <a:solidFill>
                          <a:schemeClr val="hlink"/>
                        </a:solidFill>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宋体" panose="02010600030101010101" pitchFamily="2" charset="-122"/>
                          <a:ea typeface="微软雅黑" panose="020B0503020204020204" pitchFamily="2" charset="-122"/>
                        </a:rPr>
                        <a:t>z</a:t>
                      </a:r>
                      <a:endParaRPr lang="zh-CN" altLang="en-US" sz="1900" dirty="0">
                        <a:solidFill>
                          <a:schemeClr val="hlink"/>
                        </a:solidFill>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wrap="square"/>
                    <a:lstStyle>
                      <a:lvl1pPr marL="342900" lvl="0" indent="-342900" algn="l" defTabSz="914400" eaLnBrk="0" fontAlgn="base" latinLnBrk="0" hangingPunct="0">
                        <a:lnSpc>
                          <a:spcPct val="100000"/>
                        </a:lnSpc>
                        <a:spcBef>
                          <a:spcPct val="20000"/>
                        </a:spcBef>
                        <a:spcAft>
                          <a:spcPct val="0"/>
                        </a:spcAft>
                        <a:buChar char="•"/>
                        <a:defRPr sz="2000" u="none" kern="1200" baseline="0">
                          <a:solidFill>
                            <a:schemeClr val="tx1"/>
                          </a:solidFill>
                          <a:latin typeface="Arial" panose="020B0604020202020204" pitchFamily="34" charset="0"/>
                          <a:ea typeface="微软雅黑" panose="020B0503020204020204" pitchFamily="2" charset="-122"/>
                        </a:defRPr>
                      </a:lvl1pPr>
                      <a:lvl2pPr marL="742950" lvl="1" indent="-285750">
                        <a:defRPr sz="1800" kern="1200"/>
                      </a:lvl2pPr>
                      <a:lvl3pPr marL="1143000" lvl="2" indent="-228600">
                        <a:defRPr sz="2000" kern="1200"/>
                      </a:lvl3pPr>
                      <a:lvl4pPr marL="1600200" lvl="3" indent="-228600">
                        <a:defRPr sz="1400" kern="1200"/>
                      </a:lvl4pPr>
                      <a:lvl5pPr marL="2057400" lvl="4" indent="-228600">
                        <a:defRPr sz="1400" kern="1200"/>
                      </a:lvl5pPr>
                    </a:lstStyle>
                    <a:p>
                      <a:pPr marL="0" lvl="0" indent="0" defTabSz="1089025" eaLnBrk="1" hangingPunct="1">
                        <a:spcBef>
                          <a:spcPct val="20000"/>
                        </a:spcBef>
                        <a:buFont typeface="Arial" panose="020B0604020202020204" pitchFamily="34" charset="0"/>
                        <a:buNone/>
                      </a:pPr>
                      <a:r>
                        <a:rPr lang="zh-CN" altLang="en-US" sz="1900" dirty="0">
                          <a:solidFill>
                            <a:schemeClr val="hlink"/>
                          </a:solidFill>
                          <a:latin typeface="宋体" panose="02010600030101010101" pitchFamily="2" charset="-122"/>
                          <a:ea typeface="微软雅黑" panose="020B0503020204020204" pitchFamily="2" charset="-122"/>
                        </a:rPr>
                        <a:t>y</a:t>
                      </a:r>
                      <a:endParaRPr lang="zh-CN" altLang="en-US" sz="1900" dirty="0">
                        <a:solidFill>
                          <a:schemeClr val="hlink"/>
                        </a:solidFill>
                        <a:latin typeface="宋体" panose="02010600030101010101" pitchFamily="2" charset="-122"/>
                        <a:ea typeface="微软雅黑" panose="020B0503020204020204" pitchFamily="2" charset="-122"/>
                      </a:endParaRPr>
                    </a:p>
                  </a:txBody>
                  <a:tcPr marL="76810" marR="76810" marT="38405" marB="38405"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wipe dir="u"/>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4978" name="Rectangle 2"/>
          <p:cNvSpPr>
            <a:spLocks noGrp="1"/>
          </p:cNvSpPr>
          <p:nvPr>
            <p:ph type="title"/>
          </p:nvPr>
        </p:nvSpPr>
        <p:spPr>
          <a:xfrm>
            <a:off x="755650" y="214313"/>
            <a:ext cx="6870700" cy="714375"/>
          </a:xfrm>
        </p:spPr>
        <p:txBody>
          <a:bodyPr vert="horz" wrap="square" anchor="ctr"/>
          <a:p>
            <a:pPr lvl="0" eaLnBrk="1" hangingPunct="1"/>
            <a:r>
              <a:rPr lang="zh-CN" altLang="en-US" dirty="0"/>
              <a:t>第五节  法定计量单位的使用</a:t>
            </a:r>
            <a:endParaRPr lang="zh-CN" altLang="en-US" dirty="0"/>
          </a:p>
        </p:txBody>
      </p:sp>
      <p:sp>
        <p:nvSpPr>
          <p:cNvPr id="254979" name="Rectangle 3"/>
          <p:cNvSpPr>
            <a:spLocks noGrp="1"/>
          </p:cNvSpPr>
          <p:nvPr>
            <p:ph type="body"/>
          </p:nvPr>
        </p:nvSpPr>
        <p:spPr>
          <a:xfrm>
            <a:off x="395288" y="836613"/>
            <a:ext cx="8353425" cy="4897437"/>
          </a:xfrm>
        </p:spPr>
        <p:txBody>
          <a:bodyPr vert="horz" wrap="square" anchor="t"/>
          <a:p>
            <a:pPr lvl="0" eaLnBrk="1" hangingPunct="1">
              <a:lnSpc>
                <a:spcPct val="120000"/>
              </a:lnSpc>
              <a:spcBef>
                <a:spcPct val="0"/>
              </a:spcBef>
              <a:buNone/>
            </a:pPr>
            <a:r>
              <a:rPr lang="zh-CN" altLang="en-US" sz="2200" dirty="0"/>
              <a:t>二、计量单位的使用规则 </a:t>
            </a:r>
            <a:endParaRPr lang="zh-CN" altLang="en-US" sz="2200" dirty="0"/>
          </a:p>
          <a:p>
            <a:pPr lvl="0" eaLnBrk="1" hangingPunct="1">
              <a:lnSpc>
                <a:spcPct val="120000"/>
              </a:lnSpc>
              <a:spcBef>
                <a:spcPct val="0"/>
              </a:spcBef>
              <a:buNone/>
            </a:pPr>
            <a:r>
              <a:rPr lang="zh-CN" altLang="en-US" sz="2200" dirty="0"/>
              <a:t>1)组合单位的中文名称与其符号表示的顺序一致,符号中的乖号没有对应的名称,除号的对应名称为“每”字, 无论分母中有几个单位“每”字只能出现一次。 </a:t>
            </a:r>
            <a:endParaRPr lang="zh-CN" altLang="en-US" sz="2200" dirty="0"/>
          </a:p>
          <a:p>
            <a:pPr lvl="0" eaLnBrk="1" hangingPunct="1">
              <a:lnSpc>
                <a:spcPct val="120000"/>
              </a:lnSpc>
              <a:spcBef>
                <a:spcPct val="0"/>
              </a:spcBef>
              <a:buNone/>
            </a:pPr>
            <a:r>
              <a:rPr lang="zh-CN" altLang="en-US" sz="2200" dirty="0"/>
              <a:t>2)乘方形式的单位名称,其顺序应是指数名称在前( 由数字加“次方”二字),单位名称在后。特殊情况下,对于长度的2次幂和3次幂, 表示</a:t>
            </a:r>
            <a:r>
              <a:rPr lang="zh-CN" altLang="en-US" sz="2200" dirty="0">
                <a:solidFill>
                  <a:srgbClr val="FF3300"/>
                </a:solidFill>
              </a:rPr>
              <a:t>面积体积</a:t>
            </a:r>
            <a:r>
              <a:rPr lang="zh-CN" altLang="en-US" sz="2200" dirty="0"/>
              <a:t>时,则相应的指数名称为“平方”和“立方”, 其余则为“二次方”和“三次方”。 </a:t>
            </a:r>
            <a:endParaRPr lang="zh-CN" altLang="en-US" sz="2200" dirty="0"/>
          </a:p>
          <a:p>
            <a:pPr lvl="0" eaLnBrk="1" hangingPunct="1">
              <a:lnSpc>
                <a:spcPct val="120000"/>
              </a:lnSpc>
              <a:buNone/>
            </a:pPr>
            <a:r>
              <a:rPr lang="zh-CN" altLang="en-US" sz="2200" dirty="0"/>
              <a:t>3)书写法定计量单位时,不加任何表示乘或除的符号或其它号。</a:t>
            </a:r>
            <a:endParaRPr lang="zh-CN" altLang="en-US" sz="2200" dirty="0"/>
          </a:p>
          <a:p>
            <a:pPr lvl="0" eaLnBrk="1" hangingPunct="1">
              <a:lnSpc>
                <a:spcPct val="120000"/>
              </a:lnSpc>
            </a:pPr>
            <a:r>
              <a:rPr lang="zh-CN" altLang="en-US" sz="2200" dirty="0"/>
              <a:t>例如:电阻率的单位的名称为“欧姆米”,而不是</a:t>
            </a:r>
            <a:r>
              <a:rPr lang="zh-CN" altLang="en-US" sz="2200" dirty="0">
                <a:solidFill>
                  <a:srgbClr val="FF3300"/>
                </a:solidFill>
              </a:rPr>
              <a:t>“欧姆·米”、 “欧姆-米” 或“ [欧姆][米]” 等。 </a:t>
            </a:r>
            <a:endParaRPr lang="zh-CN" altLang="en-US" sz="2200" dirty="0">
              <a:solidFill>
                <a:srgbClr val="FF3300"/>
              </a:solidFill>
            </a:endParaRPr>
          </a:p>
          <a:p>
            <a:pPr lvl="0" eaLnBrk="1" hangingPunct="1">
              <a:lnSpc>
                <a:spcPct val="120000"/>
              </a:lnSpc>
              <a:spcBef>
                <a:spcPct val="0"/>
              </a:spcBef>
              <a:buNone/>
            </a:pPr>
            <a:endParaRPr lang="zh-CN" altLang="en-US" sz="2200" dirty="0"/>
          </a:p>
        </p:txBody>
      </p:sp>
    </p:spTree>
  </p:cSld>
  <p:clrMapOvr>
    <a:masterClrMapping/>
  </p:clrMapOvr>
  <p:transition>
    <p:wipe dir="u"/>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02" name="Rectangle 2"/>
          <p:cNvSpPr>
            <a:spLocks noGrp="1"/>
          </p:cNvSpPr>
          <p:nvPr>
            <p:ph type="title"/>
          </p:nvPr>
        </p:nvSpPr>
        <p:spPr>
          <a:xfrm>
            <a:off x="457200" y="274638"/>
            <a:ext cx="8229600" cy="533400"/>
          </a:xfrm>
        </p:spPr>
        <p:txBody>
          <a:bodyPr vert="horz" wrap="square" anchor="ctr"/>
          <a:p>
            <a:pPr lvl="0" eaLnBrk="1" hangingPunct="1">
              <a:lnSpc>
                <a:spcPct val="120000"/>
              </a:lnSpc>
            </a:pPr>
            <a:r>
              <a:rPr lang="zh-CN" altLang="en-US" dirty="0"/>
              <a:t>第五节  法定计量单位的使用</a:t>
            </a:r>
            <a:endParaRPr lang="zh-CN" altLang="en-US" dirty="0"/>
          </a:p>
        </p:txBody>
      </p:sp>
      <p:sp>
        <p:nvSpPr>
          <p:cNvPr id="256003" name="Rectangle 3"/>
          <p:cNvSpPr>
            <a:spLocks noGrp="1"/>
          </p:cNvSpPr>
          <p:nvPr>
            <p:ph type="body"/>
          </p:nvPr>
        </p:nvSpPr>
        <p:spPr>
          <a:xfrm>
            <a:off x="468313" y="981075"/>
            <a:ext cx="8351837" cy="5305425"/>
          </a:xfrm>
        </p:spPr>
        <p:txBody>
          <a:bodyPr vert="horz" wrap="square" anchor="t"/>
          <a:p>
            <a:pPr lvl="0" eaLnBrk="1" hangingPunct="1">
              <a:lnSpc>
                <a:spcPct val="105000"/>
              </a:lnSpc>
              <a:spcBef>
                <a:spcPct val="0"/>
              </a:spcBef>
              <a:buNone/>
            </a:pPr>
            <a:r>
              <a:rPr lang="zh-CN" altLang="en-US" dirty="0"/>
              <a:t>三、法定单位和词头的符号 </a:t>
            </a:r>
            <a:endParaRPr lang="zh-CN" altLang="en-US" dirty="0"/>
          </a:p>
          <a:p>
            <a:pPr lvl="0" eaLnBrk="1" hangingPunct="1">
              <a:lnSpc>
                <a:spcPct val="105000"/>
              </a:lnSpc>
              <a:spcBef>
                <a:spcPct val="0"/>
              </a:spcBef>
              <a:buNone/>
            </a:pPr>
            <a:r>
              <a:rPr lang="zh-CN" altLang="en-US" dirty="0"/>
              <a:t>1)法定单位和词头的符号,不论拉丁字母或希腊字母,一律用正体并严格遵循其大小写,不得自行变更。 </a:t>
            </a:r>
            <a:endParaRPr lang="zh-CN" altLang="en-US" dirty="0"/>
          </a:p>
          <a:p>
            <a:pPr lvl="0" eaLnBrk="1" hangingPunct="1">
              <a:lnSpc>
                <a:spcPct val="105000"/>
              </a:lnSpc>
              <a:spcBef>
                <a:spcPct val="0"/>
              </a:spcBef>
              <a:buNone/>
            </a:pPr>
            <a:r>
              <a:rPr lang="zh-CN" altLang="en-US" dirty="0"/>
              <a:t>2)在由两个以上单位相乘构成的组合单位中, 若某单位的符号又是词头符号,则应尽量将其置于右侧,以免引起混淆。 </a:t>
            </a:r>
            <a:endParaRPr lang="zh-CN" altLang="en-US" dirty="0"/>
          </a:p>
          <a:p>
            <a:pPr lvl="0" eaLnBrk="1" hangingPunct="1">
              <a:lnSpc>
                <a:spcPct val="105000"/>
              </a:lnSpc>
              <a:spcBef>
                <a:spcPct val="0"/>
              </a:spcBef>
              <a:buNone/>
            </a:pPr>
            <a:r>
              <a:rPr lang="zh-CN" altLang="en-US" dirty="0"/>
              <a:t>3)由两个以上单位相乘的组合单位,其中文符号只能是一种形式,即用居中圆点代表乘号。 </a:t>
            </a:r>
            <a:endParaRPr lang="zh-CN" altLang="en-US" dirty="0"/>
          </a:p>
          <a:p>
            <a:pPr lvl="0" eaLnBrk="1" hangingPunct="1">
              <a:lnSpc>
                <a:spcPct val="105000"/>
              </a:lnSpc>
              <a:buNone/>
            </a:pPr>
            <a:r>
              <a:rPr lang="zh-CN" altLang="en-US" dirty="0"/>
              <a:t>4)由两个以上单位相除构成的组合单位,其英文符号可用如下三形式(以密度单位为例):</a:t>
            </a:r>
            <a:endParaRPr lang="zh-CN" altLang="en-US" dirty="0"/>
          </a:p>
          <a:p>
            <a:pPr lvl="0" eaLnBrk="1" hangingPunct="1">
              <a:lnSpc>
                <a:spcPct val="105000"/>
              </a:lnSpc>
            </a:pPr>
            <a:r>
              <a:rPr lang="zh-CN" altLang="en-US" dirty="0"/>
              <a:t> a. </a:t>
            </a:r>
            <a:r>
              <a:rPr lang="zh-CN" altLang="en-US" dirty="0">
                <a:latin typeface="宋体" panose="02010600030101010101" pitchFamily="2" charset="-122"/>
              </a:rPr>
              <a:t>kg/m</a:t>
            </a:r>
            <a:r>
              <a:rPr lang="zh-CN" altLang="en-US" baseline="30000" dirty="0">
                <a:latin typeface="宋体" panose="02010600030101010101" pitchFamily="2" charset="-122"/>
              </a:rPr>
              <a:t>3</a:t>
            </a:r>
            <a:r>
              <a:rPr lang="zh-CN" altLang="en-US" dirty="0">
                <a:latin typeface="宋体" panose="02010600030101010101" pitchFamily="2" charset="-122"/>
              </a:rPr>
              <a:t> </a:t>
            </a:r>
            <a:r>
              <a:rPr lang="zh-CN" altLang="en-US" dirty="0"/>
              <a:t>     除号用斜线表示;</a:t>
            </a:r>
            <a:endParaRPr lang="zh-CN" altLang="en-US" dirty="0"/>
          </a:p>
          <a:p>
            <a:pPr lvl="0" eaLnBrk="1" hangingPunct="1">
              <a:lnSpc>
                <a:spcPct val="105000"/>
              </a:lnSpc>
            </a:pPr>
            <a:r>
              <a:rPr lang="zh-CN" altLang="en-US" dirty="0"/>
              <a:t> b. </a:t>
            </a:r>
            <a:r>
              <a:rPr lang="zh-CN" altLang="en-US" dirty="0">
                <a:latin typeface="宋体" panose="02010600030101010101" pitchFamily="2" charset="-122"/>
              </a:rPr>
              <a:t>kg·m</a:t>
            </a:r>
            <a:r>
              <a:rPr lang="zh-CN" altLang="en-US" baseline="30000" dirty="0">
                <a:latin typeface="宋体" panose="02010600030101010101" pitchFamily="2" charset="-122"/>
              </a:rPr>
              <a:t>-3</a:t>
            </a:r>
            <a:r>
              <a:rPr lang="zh-CN" altLang="en-US" dirty="0">
                <a:latin typeface="宋体" panose="02010600030101010101" pitchFamily="2" charset="-122"/>
              </a:rPr>
              <a:t> </a:t>
            </a:r>
            <a:r>
              <a:rPr lang="zh-CN" altLang="en-US" dirty="0"/>
              <a:t>  用负指数将相除转化为相乘 ,乘号 用居中圆点。</a:t>
            </a:r>
            <a:endParaRPr lang="zh-CN" altLang="en-US" dirty="0"/>
          </a:p>
          <a:p>
            <a:pPr lvl="0" eaLnBrk="1" hangingPunct="1">
              <a:lnSpc>
                <a:spcPct val="105000"/>
              </a:lnSpc>
            </a:pPr>
            <a:r>
              <a:rPr lang="zh-CN" altLang="en-US" dirty="0"/>
              <a:t> c. </a:t>
            </a:r>
            <a:r>
              <a:rPr lang="zh-CN" altLang="en-US" dirty="0">
                <a:latin typeface="宋体" panose="02010600030101010101" pitchFamily="2" charset="-122"/>
              </a:rPr>
              <a:t>kgm</a:t>
            </a:r>
            <a:r>
              <a:rPr lang="zh-CN" altLang="en-US" baseline="30000" dirty="0">
                <a:latin typeface="宋体" panose="02010600030101010101" pitchFamily="2" charset="-122"/>
              </a:rPr>
              <a:t>-3 </a:t>
            </a:r>
            <a:r>
              <a:rPr lang="zh-CN" altLang="en-US" dirty="0"/>
              <a:t>      紧排</a:t>
            </a:r>
            <a:endParaRPr lang="zh-CN" altLang="en-US" dirty="0"/>
          </a:p>
          <a:p>
            <a:pPr lvl="0" eaLnBrk="1" hangingPunct="1">
              <a:lnSpc>
                <a:spcPct val="105000"/>
              </a:lnSpc>
              <a:spcBef>
                <a:spcPct val="0"/>
              </a:spcBef>
              <a:buNone/>
            </a:pPr>
            <a:endParaRPr lang="zh-CN" altLang="en-US" dirty="0"/>
          </a:p>
        </p:txBody>
      </p:sp>
    </p:spTree>
  </p:cSld>
  <p:clrMapOvr>
    <a:masterClrMapping/>
  </p:clrMapOvr>
  <p:transition>
    <p:wipe dir="u"/>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7026" name="Rectangle 2"/>
          <p:cNvSpPr>
            <a:spLocks noGrp="1"/>
          </p:cNvSpPr>
          <p:nvPr>
            <p:ph type="title"/>
          </p:nvPr>
        </p:nvSpPr>
        <p:spPr>
          <a:xfrm>
            <a:off x="428625" y="274638"/>
            <a:ext cx="8258175" cy="533400"/>
          </a:xfrm>
        </p:spPr>
        <p:txBody>
          <a:bodyPr vert="horz" wrap="square" anchor="ctr"/>
          <a:p>
            <a:pPr lvl="0" eaLnBrk="1" hangingPunct="1">
              <a:lnSpc>
                <a:spcPct val="120000"/>
              </a:lnSpc>
            </a:pPr>
            <a:r>
              <a:rPr lang="zh-CN" altLang="en-US" dirty="0"/>
              <a:t>第五节  法定计量单位的使用</a:t>
            </a:r>
            <a:endParaRPr lang="zh-CN" altLang="en-US" dirty="0"/>
          </a:p>
        </p:txBody>
      </p:sp>
      <p:sp>
        <p:nvSpPr>
          <p:cNvPr id="257027" name="Rectangle 3"/>
          <p:cNvSpPr>
            <a:spLocks noGrp="1"/>
          </p:cNvSpPr>
          <p:nvPr>
            <p:ph type="body"/>
          </p:nvPr>
        </p:nvSpPr>
        <p:spPr>
          <a:xfrm>
            <a:off x="395288" y="1196975"/>
            <a:ext cx="8424862" cy="4608513"/>
          </a:xfrm>
        </p:spPr>
        <p:txBody>
          <a:bodyPr vert="horz" wrap="square" anchor="t"/>
          <a:p>
            <a:pPr lvl="0" eaLnBrk="1" hangingPunct="1">
              <a:lnSpc>
                <a:spcPct val="105000"/>
              </a:lnSpc>
            </a:pPr>
            <a:r>
              <a:rPr lang="zh-CN" altLang="en-US" dirty="0"/>
              <a:t>其中文符号有两种形式:</a:t>
            </a:r>
            <a:endParaRPr lang="zh-CN" altLang="en-US" dirty="0"/>
          </a:p>
          <a:p>
            <a:pPr lvl="0" eaLnBrk="1" hangingPunct="1">
              <a:lnSpc>
                <a:spcPct val="105000"/>
              </a:lnSpc>
            </a:pPr>
            <a:r>
              <a:rPr lang="zh-CN" altLang="en-US" dirty="0"/>
              <a:t>    a.千克/米</a:t>
            </a:r>
            <a:r>
              <a:rPr lang="zh-CN" altLang="en-US" baseline="30000" dirty="0"/>
              <a:t>3</a:t>
            </a:r>
            <a:r>
              <a:rPr lang="zh-CN" altLang="en-US" dirty="0"/>
              <a:t>      用斜线</a:t>
            </a:r>
            <a:endParaRPr lang="zh-CN" altLang="en-US" dirty="0"/>
          </a:p>
          <a:p>
            <a:pPr lvl="0" eaLnBrk="1" hangingPunct="1">
              <a:lnSpc>
                <a:spcPct val="105000"/>
              </a:lnSpc>
            </a:pPr>
            <a:r>
              <a:rPr lang="zh-CN" altLang="en-US" dirty="0"/>
              <a:t>    b.千克·米</a:t>
            </a:r>
            <a:r>
              <a:rPr lang="zh-CN" altLang="en-US" baseline="30000" dirty="0"/>
              <a:t>-3</a:t>
            </a:r>
            <a:r>
              <a:rPr lang="zh-CN" altLang="en-US" dirty="0"/>
              <a:t>      用负指数,乘号用居中圆点表示。 </a:t>
            </a:r>
            <a:endParaRPr lang="zh-CN" altLang="en-US" dirty="0"/>
          </a:p>
          <a:p>
            <a:pPr lvl="0" eaLnBrk="1" hangingPunct="1">
              <a:lnSpc>
                <a:spcPct val="120000"/>
              </a:lnSpc>
            </a:pPr>
            <a:r>
              <a:rPr lang="zh-CN" altLang="en-US" dirty="0"/>
              <a:t>5)在一个组合单位中,表示相除关系的斜线一般不能多于一条。</a:t>
            </a:r>
            <a:endParaRPr lang="zh-CN" altLang="en-US" dirty="0"/>
          </a:p>
          <a:p>
            <a:pPr lvl="0" eaLnBrk="1" hangingPunct="1">
              <a:lnSpc>
                <a:spcPct val="120000"/>
              </a:lnSpc>
            </a:pPr>
            <a:r>
              <a:rPr lang="zh-CN" altLang="en-US" dirty="0"/>
              <a:t>    例如:比热容的单位为</a:t>
            </a:r>
            <a:r>
              <a:rPr lang="zh-CN" altLang="en-US" dirty="0">
                <a:latin typeface="宋体" panose="02010600030101010101" pitchFamily="2" charset="-122"/>
              </a:rPr>
              <a:t>J/(kg·K),</a:t>
            </a:r>
            <a:r>
              <a:rPr lang="zh-CN" altLang="en-US" dirty="0"/>
              <a:t>不能写为</a:t>
            </a:r>
            <a:r>
              <a:rPr lang="zh-CN" altLang="en-US" dirty="0">
                <a:latin typeface="宋体" panose="02010600030101010101" pitchFamily="2" charset="-122"/>
              </a:rPr>
              <a:t>J/kg/K。</a:t>
            </a:r>
            <a:endParaRPr lang="zh-CN" altLang="en-US" dirty="0">
              <a:latin typeface="宋体" panose="02010600030101010101" pitchFamily="2" charset="-122"/>
            </a:endParaRPr>
          </a:p>
          <a:p>
            <a:pPr lvl="0" eaLnBrk="1" hangingPunct="1">
              <a:lnSpc>
                <a:spcPct val="120000"/>
              </a:lnSpc>
            </a:pPr>
            <a:r>
              <a:rPr lang="zh-CN" altLang="en-US" dirty="0"/>
              <a:t>6)词头和单位符号之间不留间隔,不加表示相乘的任何符号,也不必加圆括号。</a:t>
            </a:r>
            <a:endParaRPr lang="zh-CN" altLang="en-US" dirty="0"/>
          </a:p>
          <a:p>
            <a:pPr lvl="0" eaLnBrk="1" hangingPunct="1">
              <a:lnSpc>
                <a:spcPct val="120000"/>
              </a:lnSpc>
            </a:pPr>
            <a:r>
              <a:rPr lang="zh-CN" altLang="en-US" dirty="0"/>
              <a:t>    例如:面积的单位“平方千米”的符号 是</a:t>
            </a:r>
            <a:r>
              <a:rPr lang="zh-CN" altLang="en-US" dirty="0">
                <a:latin typeface="宋体" panose="02010600030101010101" pitchFamily="2" charset="-122"/>
              </a:rPr>
              <a:t>km</a:t>
            </a:r>
            <a:r>
              <a:rPr lang="zh-CN" altLang="en-US" baseline="30000" dirty="0">
                <a:latin typeface="宋体" panose="02010600030101010101" pitchFamily="2" charset="-122"/>
              </a:rPr>
              <a:t>2</a:t>
            </a:r>
            <a:r>
              <a:rPr lang="zh-CN" altLang="en-US" dirty="0"/>
              <a:t>,不应为</a:t>
            </a:r>
            <a:r>
              <a:rPr lang="zh-CN" altLang="en-US" dirty="0">
                <a:latin typeface="宋体" panose="02010600030101010101" pitchFamily="2" charset="-122"/>
              </a:rPr>
              <a:t>k·m</a:t>
            </a:r>
            <a:r>
              <a:rPr lang="zh-CN" altLang="en-US" baseline="30000" dirty="0">
                <a:latin typeface="宋体" panose="02010600030101010101" pitchFamily="2" charset="-122"/>
              </a:rPr>
              <a:t>2</a:t>
            </a:r>
            <a:r>
              <a:rPr lang="zh-CN" altLang="en-US" dirty="0">
                <a:latin typeface="宋体" panose="02010600030101010101" pitchFamily="2" charset="-122"/>
              </a:rPr>
              <a:t>、k×m</a:t>
            </a:r>
            <a:r>
              <a:rPr lang="zh-CN" altLang="en-US" baseline="30000" dirty="0">
                <a:latin typeface="宋体" panose="02010600030101010101" pitchFamily="2" charset="-122"/>
              </a:rPr>
              <a:t>2</a:t>
            </a:r>
            <a:r>
              <a:rPr lang="zh-CN" altLang="en-US" dirty="0">
                <a:latin typeface="宋体" panose="02010600030101010101" pitchFamily="2" charset="-122"/>
              </a:rPr>
              <a:t>,</a:t>
            </a:r>
            <a:r>
              <a:rPr lang="zh-CN" altLang="en-US" dirty="0"/>
              <a:t> 也不必写为</a:t>
            </a:r>
            <a:r>
              <a:rPr lang="zh-CN" altLang="en-US" dirty="0">
                <a:latin typeface="宋体" panose="02010600030101010101" pitchFamily="2" charset="-122"/>
              </a:rPr>
              <a:t>(km)</a:t>
            </a:r>
            <a:r>
              <a:rPr lang="zh-CN" altLang="en-US" baseline="30000" dirty="0">
                <a:latin typeface="宋体" panose="02010600030101010101" pitchFamily="2" charset="-122"/>
              </a:rPr>
              <a:t>2</a:t>
            </a:r>
            <a:r>
              <a:rPr lang="zh-CN" altLang="en-US" dirty="0"/>
              <a:t>。 </a:t>
            </a:r>
            <a:endParaRPr lang="zh-CN" altLang="en-US" dirty="0"/>
          </a:p>
          <a:p>
            <a:pPr lvl="0" eaLnBrk="1" hangingPunct="1">
              <a:lnSpc>
                <a:spcPct val="120000"/>
              </a:lnSpc>
            </a:pPr>
            <a:endParaRPr lang="zh-CN" altLang="en-US" dirty="0"/>
          </a:p>
          <a:p>
            <a:pPr lvl="0" eaLnBrk="1" hangingPunct="1">
              <a:lnSpc>
                <a:spcPct val="120000"/>
              </a:lnSpc>
            </a:pPr>
            <a:endParaRPr lang="zh-CN" altLang="en-US" dirty="0"/>
          </a:p>
        </p:txBody>
      </p:sp>
    </p:spTree>
  </p:cSld>
  <p:clrMapOvr>
    <a:masterClrMapping/>
  </p:clrMapOvr>
  <p:transition>
    <p:wipe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标题 9217"/>
          <p:cNvSpPr>
            <a:spLocks noGrp="1"/>
          </p:cNvSpPr>
          <p:nvPr>
            <p:ph type="title"/>
          </p:nvPr>
        </p:nvSpPr>
        <p:spPr>
          <a:xfrm>
            <a:off x="466725" y="476250"/>
            <a:ext cx="8229600" cy="777875"/>
          </a:xfrm>
        </p:spPr>
        <p:txBody>
          <a:bodyPr anchor="ctr"/>
          <a:p>
            <a:r>
              <a:rPr lang="zh-CN" altLang="en-US" sz="2400" dirty="0"/>
              <a:t>计量</a:t>
            </a:r>
            <a:r>
              <a:rPr lang="zh-CN" altLang="en-US" sz="2400" dirty="0">
                <a:sym typeface="Arial" panose="020B0604020202020204" pitchFamily="34" charset="0"/>
              </a:rPr>
              <a:t>技术机构的主要职责: </a:t>
            </a:r>
            <a:endParaRPr lang="zh-CN" altLang="en-US" sz="2400" dirty="0">
              <a:sym typeface="Arial" panose="020B0604020202020204" pitchFamily="34" charset="0"/>
            </a:endParaRPr>
          </a:p>
        </p:txBody>
      </p:sp>
      <p:sp>
        <p:nvSpPr>
          <p:cNvPr id="9219" name="文本占位符 9218"/>
          <p:cNvSpPr>
            <a:spLocks noGrp="1"/>
          </p:cNvSpPr>
          <p:nvPr>
            <p:ph type="body" idx="1"/>
          </p:nvPr>
        </p:nvSpPr>
        <p:spPr/>
        <p:txBody>
          <a:bodyPr/>
          <a:p>
            <a:pPr>
              <a:lnSpc>
                <a:spcPct val="80000"/>
              </a:lnSpc>
              <a:spcBef>
                <a:spcPct val="0"/>
              </a:spcBef>
            </a:pPr>
            <a:r>
              <a:rPr lang="zh-CN" altLang="en-US" sz="1800" dirty="0"/>
              <a:t>国家批准设置的计量院、所，接受计量管理机构的监督检查。</a:t>
            </a:r>
            <a:endParaRPr lang="zh-CN" altLang="en-US" sz="1800" dirty="0"/>
          </a:p>
          <a:p>
            <a:pPr>
              <a:lnSpc>
                <a:spcPct val="80000"/>
              </a:lnSpc>
              <a:spcBef>
                <a:spcPct val="0"/>
              </a:spcBef>
              <a:buNone/>
            </a:pPr>
            <a:r>
              <a:rPr lang="zh-CN" altLang="en-US" sz="1800" dirty="0"/>
              <a:t>     其职责主要有：</a:t>
            </a:r>
            <a:endParaRPr lang="zh-CN" altLang="en-US" sz="1800" dirty="0"/>
          </a:p>
          <a:p>
            <a:pPr>
              <a:lnSpc>
                <a:spcPct val="80000"/>
              </a:lnSpc>
              <a:spcBef>
                <a:spcPct val="0"/>
              </a:spcBef>
            </a:pPr>
            <a:endParaRPr lang="zh-CN" altLang="en-US" sz="1800" dirty="0"/>
          </a:p>
          <a:p>
            <a:pPr>
              <a:lnSpc>
                <a:spcPts val="2625"/>
              </a:lnSpc>
              <a:spcBef>
                <a:spcPct val="0"/>
              </a:spcBef>
            </a:pPr>
            <a:r>
              <a:rPr lang="zh-CN" altLang="en-US" sz="1400" dirty="0"/>
              <a:t>   </a:t>
            </a:r>
            <a:r>
              <a:rPr lang="zh-CN" altLang="en-US" sz="1800" dirty="0"/>
              <a:t> (一)研究、建立国家需要的最高计量标准器具、校准装置和测试系统，并保持其服务能力；</a:t>
            </a:r>
            <a:endParaRPr lang="zh-CN" altLang="en-US" sz="1800" dirty="0"/>
          </a:p>
          <a:p>
            <a:pPr>
              <a:lnSpc>
                <a:spcPct val="80000"/>
              </a:lnSpc>
              <a:spcBef>
                <a:spcPct val="0"/>
              </a:spcBef>
            </a:pPr>
            <a:endParaRPr lang="zh-CN" altLang="en-US" sz="1800" dirty="0"/>
          </a:p>
          <a:p>
            <a:pPr>
              <a:lnSpc>
                <a:spcPts val="2600"/>
              </a:lnSpc>
              <a:spcBef>
                <a:spcPct val="0"/>
              </a:spcBef>
            </a:pPr>
            <a:r>
              <a:rPr lang="zh-CN" altLang="en-US" sz="1800" dirty="0"/>
              <a:t>  </a:t>
            </a:r>
            <a:r>
              <a:rPr lang="zh-CN" altLang="en-US" sz="1800" dirty="0">
                <a:sym typeface="Arial" panose="020B0604020202020204" pitchFamily="34" charset="0"/>
              </a:rPr>
              <a:t>  (二)承担量值传递和量值溯源工作，根据委托承担因计量器具准确度引起纠纷的仲裁检定；</a:t>
            </a:r>
            <a:endParaRPr lang="zh-CN" altLang="en-US" sz="1800" dirty="0">
              <a:sym typeface="Arial" panose="020B0604020202020204" pitchFamily="34" charset="0"/>
            </a:endParaRPr>
          </a:p>
          <a:p>
            <a:pPr>
              <a:lnSpc>
                <a:spcPct val="80000"/>
              </a:lnSpc>
              <a:spcBef>
                <a:spcPct val="0"/>
              </a:spcBef>
            </a:pPr>
            <a:endParaRPr lang="zh-CN" altLang="en-US" sz="1800" dirty="0"/>
          </a:p>
          <a:p>
            <a:pPr>
              <a:lnSpc>
                <a:spcPct val="80000"/>
              </a:lnSpc>
              <a:spcBef>
                <a:spcPct val="0"/>
              </a:spcBef>
            </a:pPr>
            <a:r>
              <a:rPr lang="zh-CN" altLang="en-US" sz="1800" dirty="0"/>
              <a:t>    (三)根据委托承担计量人员、计量标准的技术考核；</a:t>
            </a:r>
            <a:endParaRPr lang="zh-CN" altLang="en-US" sz="1800" dirty="0"/>
          </a:p>
          <a:p>
            <a:pPr>
              <a:lnSpc>
                <a:spcPct val="80000"/>
              </a:lnSpc>
              <a:spcBef>
                <a:spcPct val="0"/>
              </a:spcBef>
            </a:pPr>
            <a:endParaRPr lang="zh-CN" altLang="en-US" sz="1800" dirty="0"/>
          </a:p>
          <a:p>
            <a:pPr>
              <a:lnSpc>
                <a:spcPct val="80000"/>
              </a:lnSpc>
              <a:spcBef>
                <a:spcPct val="0"/>
              </a:spcBef>
            </a:pPr>
            <a:r>
              <a:rPr lang="zh-CN" altLang="en-US" sz="1800" dirty="0"/>
              <a:t>    (四)跟踪国内外计量测试新技术，研究新的测量理论与方法；</a:t>
            </a:r>
            <a:endParaRPr lang="zh-CN" altLang="en-US" sz="1800" dirty="0"/>
          </a:p>
          <a:p>
            <a:pPr>
              <a:lnSpc>
                <a:spcPct val="80000"/>
              </a:lnSpc>
              <a:spcBef>
                <a:spcPct val="0"/>
              </a:spcBef>
            </a:pPr>
            <a:endParaRPr lang="zh-CN" altLang="en-US" sz="1800" dirty="0"/>
          </a:p>
          <a:p>
            <a:pPr>
              <a:lnSpc>
                <a:spcPts val="2665"/>
              </a:lnSpc>
              <a:spcBef>
                <a:spcPct val="0"/>
              </a:spcBef>
            </a:pPr>
            <a:r>
              <a:rPr lang="zh-CN" altLang="en-US" sz="1800" dirty="0"/>
              <a:t>    (五)研究产品科研、生产、使用中的关键计量测试技术，专用测试设备及其校准手段和方法；</a:t>
            </a:r>
            <a:endParaRPr lang="zh-CN" altLang="en-US" sz="1800" dirty="0"/>
          </a:p>
          <a:p>
            <a:pPr>
              <a:lnSpc>
                <a:spcPct val="80000"/>
              </a:lnSpc>
              <a:spcBef>
                <a:spcPct val="0"/>
              </a:spcBef>
            </a:pPr>
            <a:endParaRPr lang="zh-CN" altLang="en-US" sz="1800" dirty="0"/>
          </a:p>
          <a:p>
            <a:pPr>
              <a:lnSpc>
                <a:spcPct val="80000"/>
              </a:lnSpc>
              <a:spcBef>
                <a:spcPct val="0"/>
              </a:spcBef>
            </a:pPr>
            <a:r>
              <a:rPr lang="zh-CN" altLang="en-US" sz="1800" dirty="0"/>
              <a:t>    (六)承办计量管理机构交办的其他任务。</a:t>
            </a:r>
            <a:endParaRPr lang="zh-CN" altLang="en-US" sz="1800" dirty="0"/>
          </a:p>
        </p:txBody>
      </p:sp>
    </p:spTree>
  </p:cSld>
  <p:clrMapOvr>
    <a:masterClrMapping/>
  </p:clrMapOvr>
  <p:transition>
    <p:wipe dir="u"/>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8050" name="Rectangle 2"/>
          <p:cNvSpPr>
            <a:spLocks noGrp="1"/>
          </p:cNvSpPr>
          <p:nvPr>
            <p:ph type="title"/>
          </p:nvPr>
        </p:nvSpPr>
        <p:spPr>
          <a:xfrm>
            <a:off x="457200" y="274638"/>
            <a:ext cx="8229600" cy="554037"/>
          </a:xfrm>
        </p:spPr>
        <p:txBody>
          <a:bodyPr vert="horz" wrap="square" anchor="ctr"/>
          <a:p>
            <a:pPr lvl="0" eaLnBrk="1" hangingPunct="1">
              <a:lnSpc>
                <a:spcPct val="120000"/>
              </a:lnSpc>
            </a:pPr>
            <a:r>
              <a:rPr lang="zh-CN" altLang="en-US" dirty="0"/>
              <a:t>第五节  法定计量单位的使用</a:t>
            </a:r>
            <a:endParaRPr lang="zh-CN" altLang="en-US" dirty="0"/>
          </a:p>
        </p:txBody>
      </p:sp>
      <p:sp>
        <p:nvSpPr>
          <p:cNvPr id="258051" name="Rectangle 3"/>
          <p:cNvSpPr>
            <a:spLocks noGrp="1"/>
          </p:cNvSpPr>
          <p:nvPr>
            <p:ph type="body"/>
          </p:nvPr>
        </p:nvSpPr>
        <p:spPr>
          <a:xfrm>
            <a:off x="395288" y="836613"/>
            <a:ext cx="8353425" cy="6021387"/>
          </a:xfrm>
        </p:spPr>
        <p:txBody>
          <a:bodyPr vert="horz" wrap="square" anchor="t"/>
          <a:p>
            <a:pPr lvl="0" eaLnBrk="1" hangingPunct="1">
              <a:lnSpc>
                <a:spcPct val="120000"/>
              </a:lnSpc>
            </a:pPr>
            <a:r>
              <a:rPr lang="zh-CN" altLang="en-US" sz="2000" dirty="0"/>
              <a:t>四、法定单位和词头使用规则 </a:t>
            </a:r>
            <a:br>
              <a:rPr lang="zh-CN" altLang="en-US" sz="2000" dirty="0"/>
            </a:br>
            <a:r>
              <a:rPr lang="zh-CN" altLang="en-US" sz="2000" dirty="0"/>
              <a:t>1)单位名称与符号的使用场合</a:t>
            </a:r>
            <a:endParaRPr lang="zh-CN" altLang="en-US" sz="2000" dirty="0"/>
          </a:p>
          <a:p>
            <a:pPr lvl="0" eaLnBrk="1" hangingPunct="1">
              <a:lnSpc>
                <a:spcPct val="120000"/>
              </a:lnSpc>
            </a:pPr>
            <a:r>
              <a:rPr lang="zh-CN" altLang="en-US" sz="2000" dirty="0"/>
              <a:t>　　单位名称,一般用于叙述性的文字中,单位的符号则在公式、数据表、曲线图、刻度盘和产品铭牌等需要简单明了表示的地方使用,也可用于叙述性文字中。 </a:t>
            </a:r>
            <a:endParaRPr lang="zh-CN" altLang="en-US" sz="2000" dirty="0"/>
          </a:p>
          <a:p>
            <a:pPr lvl="0" eaLnBrk="1" hangingPunct="1">
              <a:lnSpc>
                <a:spcPct val="120000"/>
              </a:lnSpc>
            </a:pPr>
            <a:r>
              <a:rPr lang="zh-CN" altLang="en-US" sz="2000" dirty="0"/>
              <a:t>这里</a:t>
            </a:r>
            <a:r>
              <a:rPr lang="zh-CN" altLang="en-US" sz="2000" dirty="0">
                <a:solidFill>
                  <a:srgbClr val="FF0000"/>
                </a:solidFill>
              </a:rPr>
              <a:t>重点强调</a:t>
            </a:r>
            <a:r>
              <a:rPr lang="zh-CN" altLang="en-US" sz="2000" dirty="0">
                <a:solidFill>
                  <a:schemeClr val="tx2"/>
                </a:solidFill>
              </a:rPr>
              <a:t>以下几点:</a:t>
            </a:r>
            <a:endParaRPr lang="zh-CN" altLang="en-US" sz="2000" dirty="0">
              <a:solidFill>
                <a:schemeClr val="tx2"/>
              </a:solidFill>
            </a:endParaRPr>
          </a:p>
          <a:p>
            <a:pPr lvl="0" eaLnBrk="1" hangingPunct="1">
              <a:lnSpc>
                <a:spcPct val="120000"/>
              </a:lnSpc>
            </a:pPr>
            <a:r>
              <a:rPr lang="zh-CN" altLang="en-US" sz="2000" dirty="0"/>
              <a:t>    a.单位的简称在不致混淆的场合下可等效全称使用,因此当然也可以用于叙述性文字中。</a:t>
            </a:r>
            <a:endParaRPr lang="zh-CN" altLang="en-US" sz="2000" dirty="0"/>
          </a:p>
          <a:p>
            <a:pPr lvl="0" eaLnBrk="1" hangingPunct="1">
              <a:lnSpc>
                <a:spcPct val="120000"/>
              </a:lnSpc>
            </a:pPr>
            <a:r>
              <a:rPr lang="zh-CN" altLang="en-US" sz="2000" dirty="0"/>
              <a:t>    b.国际符号可使用于任何场合。但仅用来表示相应的单位,不能借作文字使用。例如:“每公斤鱼价5元”,不能写成“</a:t>
            </a:r>
            <a:r>
              <a:rPr lang="zh-CN" altLang="en-US" sz="2000" dirty="0">
                <a:solidFill>
                  <a:srgbClr val="FF3300"/>
                </a:solidFill>
              </a:rPr>
              <a:t>每kg鱼5元”。</a:t>
            </a:r>
            <a:endParaRPr lang="zh-CN" altLang="en-US" sz="2000" dirty="0">
              <a:solidFill>
                <a:srgbClr val="FF3300"/>
              </a:solidFill>
            </a:endParaRPr>
          </a:p>
          <a:p>
            <a:pPr lvl="0" eaLnBrk="1" hangingPunct="1">
              <a:lnSpc>
                <a:spcPct val="120000"/>
              </a:lnSpc>
            </a:pPr>
            <a:r>
              <a:rPr lang="zh-CN" altLang="en-US" sz="2000" dirty="0"/>
              <a:t>    c.在符号使用时,应优先考虑使用国际符号。中文符号一般在初中、小学课文和普通书刊中使用。 </a:t>
            </a:r>
            <a:endParaRPr lang="zh-CN" altLang="en-US" sz="2000" dirty="0"/>
          </a:p>
        </p:txBody>
      </p:sp>
    </p:spTree>
  </p:cSld>
  <p:clrMapOvr>
    <a:masterClrMapping/>
  </p:clrMapOvr>
  <p:transition>
    <p:wipe dir="u"/>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9074" name="Rectangle 3"/>
          <p:cNvSpPr>
            <a:spLocks noGrp="1"/>
          </p:cNvSpPr>
          <p:nvPr>
            <p:ph type="body"/>
          </p:nvPr>
        </p:nvSpPr>
        <p:spPr>
          <a:xfrm>
            <a:off x="0" y="981075"/>
            <a:ext cx="9144000" cy="5327650"/>
          </a:xfrm>
        </p:spPr>
        <p:txBody>
          <a:bodyPr vert="horz" wrap="square" anchor="t"/>
          <a:p>
            <a:pPr lvl="0" eaLnBrk="1" hangingPunct="1">
              <a:lnSpc>
                <a:spcPct val="120000"/>
              </a:lnSpc>
            </a:pPr>
            <a:r>
              <a:rPr lang="zh-CN" altLang="en-US" sz="2200" dirty="0"/>
              <a:t>2)单位名称或符号必须作为一整体使用,不得拆开使用。</a:t>
            </a:r>
            <a:endParaRPr lang="zh-CN" altLang="en-US" sz="2200" dirty="0"/>
          </a:p>
          <a:p>
            <a:pPr lvl="0" eaLnBrk="1" hangingPunct="1">
              <a:lnSpc>
                <a:spcPct val="120000"/>
              </a:lnSpc>
            </a:pPr>
            <a:r>
              <a:rPr lang="zh-CN" altLang="en-US" sz="2200" dirty="0"/>
              <a:t>　　例如:20℃应读成“20摄氏度”,不应写成或读成“</a:t>
            </a:r>
            <a:r>
              <a:rPr lang="zh-CN" altLang="en-US" sz="2200" dirty="0">
                <a:solidFill>
                  <a:srgbClr val="FF3300"/>
                </a:solidFill>
              </a:rPr>
              <a:t>摄氏20度”。</a:t>
            </a:r>
            <a:endParaRPr lang="zh-CN" altLang="en-US" sz="2200" dirty="0">
              <a:solidFill>
                <a:srgbClr val="FF3300"/>
              </a:solidFill>
            </a:endParaRPr>
          </a:p>
          <a:p>
            <a:pPr lvl="0" eaLnBrk="1" hangingPunct="1">
              <a:lnSpc>
                <a:spcPct val="120000"/>
              </a:lnSpc>
            </a:pPr>
            <a:r>
              <a:rPr lang="zh-CN" altLang="en-US" sz="2200" dirty="0"/>
              <a:t>3)不能单独使用词头</a:t>
            </a:r>
            <a:endParaRPr lang="zh-CN" altLang="en-US" sz="2200" dirty="0"/>
          </a:p>
          <a:p>
            <a:pPr lvl="0" eaLnBrk="1" hangingPunct="1">
              <a:lnSpc>
                <a:spcPct val="120000"/>
              </a:lnSpc>
            </a:pPr>
            <a:r>
              <a:rPr lang="zh-CN" altLang="en-US" sz="2200" dirty="0"/>
              <a:t>    a.不能把词头当作单位使用。例如,“电容的容量为</a:t>
            </a:r>
            <a:r>
              <a:rPr lang="zh-CN" altLang="en-US" sz="2200" dirty="0">
                <a:solidFill>
                  <a:srgbClr val="FF3300"/>
                </a:solidFill>
              </a:rPr>
              <a:t>10μ</a:t>
            </a:r>
            <a:r>
              <a:rPr lang="zh-CN" altLang="en-US" sz="2200" dirty="0"/>
              <a:t> ”应改为“电容的容量为10μF”。</a:t>
            </a:r>
            <a:endParaRPr lang="zh-CN" altLang="en-US" sz="2200" dirty="0"/>
          </a:p>
          <a:p>
            <a:pPr lvl="0" eaLnBrk="1" hangingPunct="1">
              <a:lnSpc>
                <a:spcPct val="120000"/>
              </a:lnSpc>
            </a:pPr>
            <a:r>
              <a:rPr lang="zh-CN" altLang="en-US" sz="2200" dirty="0"/>
              <a:t>    b.不能把词头单纯当作因数使用。10</a:t>
            </a:r>
            <a:r>
              <a:rPr lang="zh-CN" altLang="en-US" sz="2200" baseline="30000" dirty="0"/>
              <a:t>-3</a:t>
            </a:r>
            <a:r>
              <a:rPr lang="zh-CN" altLang="en-US" sz="2200" dirty="0">
                <a:latin typeface="宋体" panose="02010600030101010101" pitchFamily="2" charset="-122"/>
              </a:rPr>
              <a:t>s</a:t>
            </a:r>
            <a:r>
              <a:rPr lang="zh-CN" altLang="en-US" sz="2200" baseline="30000" dirty="0">
                <a:latin typeface="宋体" panose="02010600030101010101" pitchFamily="2" charset="-122"/>
              </a:rPr>
              <a:t>-1</a:t>
            </a:r>
            <a:r>
              <a:rPr lang="zh-CN" altLang="en-US" sz="2200" dirty="0"/>
              <a:t>=1</a:t>
            </a:r>
            <a:r>
              <a:rPr lang="zh-CN" altLang="en-US" sz="2200" dirty="0">
                <a:solidFill>
                  <a:srgbClr val="FF3300"/>
                </a:solidFill>
              </a:rPr>
              <a:t>m</a:t>
            </a:r>
            <a:r>
              <a:rPr lang="zh-CN" altLang="en-US" sz="2200" dirty="0">
                <a:latin typeface="宋体" panose="02010600030101010101" pitchFamily="2" charset="-122"/>
              </a:rPr>
              <a:t>s</a:t>
            </a:r>
            <a:r>
              <a:rPr lang="zh-CN" altLang="en-US" sz="2200" baseline="30000" dirty="0">
                <a:latin typeface="宋体" panose="02010600030101010101" pitchFamily="2" charset="-122"/>
              </a:rPr>
              <a:t>-1</a:t>
            </a:r>
            <a:r>
              <a:rPr lang="zh-CN" altLang="en-US" sz="2200" dirty="0"/>
              <a:t>这个等式就不成立。因为上式将因数值 10</a:t>
            </a:r>
            <a:r>
              <a:rPr lang="zh-CN" altLang="en-US" sz="2200" baseline="30000" dirty="0"/>
              <a:t>-3</a:t>
            </a:r>
            <a:r>
              <a:rPr lang="zh-CN" altLang="en-US" sz="2200" dirty="0"/>
              <a:t>随便地代之以相应的词头m。</a:t>
            </a:r>
            <a:endParaRPr lang="zh-CN" altLang="en-US" sz="2200" dirty="0"/>
          </a:p>
          <a:p>
            <a:pPr lvl="0" eaLnBrk="1" hangingPunct="1">
              <a:lnSpc>
                <a:spcPct val="120000"/>
              </a:lnSpc>
            </a:pPr>
            <a:r>
              <a:rPr lang="zh-CN" altLang="en-US" sz="2200" dirty="0"/>
              <a:t>4)词头不能重迭使用。例如:“μμF”应改为“pF”,“mμ</a:t>
            </a:r>
            <a:r>
              <a:rPr lang="zh-CN" altLang="en-US" sz="2200" dirty="0">
                <a:latin typeface="宋体" panose="02010600030101010101" pitchFamily="2" charset="-122"/>
              </a:rPr>
              <a:t>s</a:t>
            </a:r>
            <a:r>
              <a:rPr lang="zh-CN" altLang="en-US" sz="2200" dirty="0"/>
              <a:t> ”应改为“n</a:t>
            </a:r>
            <a:r>
              <a:rPr lang="zh-CN" altLang="en-US" sz="2200" dirty="0">
                <a:latin typeface="宋体" panose="02010600030101010101" pitchFamily="2" charset="-122"/>
              </a:rPr>
              <a:t>s</a:t>
            </a:r>
            <a:r>
              <a:rPr lang="zh-CN" altLang="en-US" sz="2200" dirty="0"/>
              <a:t>”。</a:t>
            </a:r>
            <a:endParaRPr lang="zh-CN" altLang="en-US" sz="2200" dirty="0"/>
          </a:p>
          <a:p>
            <a:pPr lvl="0" eaLnBrk="1" hangingPunct="1">
              <a:lnSpc>
                <a:spcPct val="120000"/>
              </a:lnSpc>
            </a:pPr>
            <a:r>
              <a:rPr lang="zh-CN" altLang="en-US" sz="2200" dirty="0"/>
              <a:t>5)以相乘或相除形式构成的组合单位, 词头一般位于组合单位之首或分子上。例如:力矩的单位kN·m,不宜写成N·km。</a:t>
            </a:r>
            <a:endParaRPr lang="zh-CN" altLang="en-US" sz="2200" dirty="0"/>
          </a:p>
          <a:p>
            <a:pPr lvl="0" eaLnBrk="1" hangingPunct="1">
              <a:lnSpc>
                <a:spcPct val="120000"/>
              </a:lnSpc>
            </a:pPr>
            <a:r>
              <a:rPr lang="zh-CN" altLang="en-US" sz="2200" dirty="0"/>
              <a:t>6)倍数单位和分数单位的指数,是指包括</a:t>
            </a:r>
            <a:r>
              <a:rPr lang="zh-CN" altLang="en-US" sz="2200" dirty="0">
                <a:solidFill>
                  <a:srgbClr val="FF0000"/>
                </a:solidFill>
              </a:rPr>
              <a:t>词头在内</a:t>
            </a:r>
            <a:r>
              <a:rPr lang="zh-CN" altLang="en-US" sz="2200" dirty="0"/>
              <a:t>的单位的幂 。例如:1</a:t>
            </a:r>
            <a:r>
              <a:rPr lang="zh-CN" altLang="en-US" sz="2200" dirty="0">
                <a:solidFill>
                  <a:srgbClr val="FF3300"/>
                </a:solidFill>
              </a:rPr>
              <a:t>cm</a:t>
            </a:r>
            <a:r>
              <a:rPr lang="zh-CN" altLang="en-US" sz="2200" baseline="30000" dirty="0"/>
              <a:t>2</a:t>
            </a:r>
            <a:r>
              <a:rPr lang="zh-CN" altLang="en-US" sz="2200" dirty="0"/>
              <a:t>=1(10</a:t>
            </a:r>
            <a:r>
              <a:rPr lang="zh-CN" altLang="en-US" sz="2200" baseline="30000" dirty="0"/>
              <a:t>-2</a:t>
            </a:r>
            <a:r>
              <a:rPr lang="zh-CN" altLang="en-US" sz="2200" dirty="0"/>
              <a:t>m)</a:t>
            </a:r>
            <a:r>
              <a:rPr lang="zh-CN" altLang="en-US" sz="2200" baseline="30000" dirty="0"/>
              <a:t>2</a:t>
            </a:r>
            <a:r>
              <a:rPr lang="zh-CN" altLang="en-US" sz="2200" dirty="0"/>
              <a:t>=10</a:t>
            </a:r>
            <a:r>
              <a:rPr lang="zh-CN" altLang="en-US" sz="2200" baseline="30000" dirty="0"/>
              <a:t>-4</a:t>
            </a:r>
            <a:r>
              <a:rPr lang="zh-CN" altLang="en-US" sz="2200" dirty="0"/>
              <a:t>m</a:t>
            </a:r>
            <a:r>
              <a:rPr lang="zh-CN" altLang="en-US" sz="2200" baseline="30000" dirty="0"/>
              <a:t>2</a:t>
            </a:r>
            <a:r>
              <a:rPr lang="zh-CN" altLang="en-US" sz="2200" dirty="0"/>
              <a:t>,而不应认为1c</a:t>
            </a:r>
            <a:r>
              <a:rPr lang="zh-CN" altLang="en-US" sz="2200" dirty="0">
                <a:solidFill>
                  <a:srgbClr val="FF3300"/>
                </a:solidFill>
              </a:rPr>
              <a:t>m</a:t>
            </a:r>
            <a:r>
              <a:rPr lang="zh-CN" altLang="en-US" sz="2200" baseline="30000" dirty="0"/>
              <a:t>2</a:t>
            </a:r>
            <a:r>
              <a:rPr lang="zh-CN" altLang="en-US" sz="2200" dirty="0"/>
              <a:t>=10</a:t>
            </a:r>
            <a:r>
              <a:rPr lang="zh-CN" altLang="en-US" sz="2200" baseline="30000" dirty="0"/>
              <a:t>-2</a:t>
            </a:r>
            <a:r>
              <a:rPr lang="zh-CN" altLang="en-US" sz="2200" dirty="0"/>
              <a:t>m</a:t>
            </a:r>
            <a:r>
              <a:rPr lang="zh-CN" altLang="en-US" sz="2200" baseline="30000" dirty="0"/>
              <a:t>2</a:t>
            </a:r>
            <a:r>
              <a:rPr lang="zh-CN" altLang="en-US" sz="2200" dirty="0"/>
              <a:t>。</a:t>
            </a:r>
            <a:endParaRPr lang="zh-CN" altLang="en-US" sz="2200" dirty="0"/>
          </a:p>
        </p:txBody>
      </p:sp>
    </p:spTree>
  </p:cSld>
  <p:clrMapOvr>
    <a:masterClrMapping/>
  </p:clrMapOvr>
  <p:transition>
    <p:wipe dir="u"/>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0098" name="Rectangle 2"/>
          <p:cNvSpPr>
            <a:spLocks noGrp="1"/>
          </p:cNvSpPr>
          <p:nvPr>
            <p:ph type="title"/>
          </p:nvPr>
        </p:nvSpPr>
        <p:spPr>
          <a:xfrm>
            <a:off x="457200" y="274638"/>
            <a:ext cx="8229600" cy="690562"/>
          </a:xfrm>
        </p:spPr>
        <p:txBody>
          <a:bodyPr vert="horz" wrap="square" anchor="ctr"/>
          <a:p>
            <a:pPr lvl="0" eaLnBrk="1" hangingPunct="1">
              <a:lnSpc>
                <a:spcPct val="120000"/>
              </a:lnSpc>
            </a:pPr>
            <a:r>
              <a:rPr lang="zh-CN" altLang="en-US"/>
              <a:t>第二章 企业计量管理</a:t>
            </a:r>
            <a:endParaRPr lang="zh-CN" altLang="en-US"/>
          </a:p>
        </p:txBody>
      </p:sp>
      <p:sp>
        <p:nvSpPr>
          <p:cNvPr id="260099" name="Rectangle 3"/>
          <p:cNvSpPr>
            <a:spLocks noGrp="1"/>
          </p:cNvSpPr>
          <p:nvPr>
            <p:ph type="body"/>
          </p:nvPr>
        </p:nvSpPr>
        <p:spPr>
          <a:xfrm>
            <a:off x="684213" y="1773238"/>
            <a:ext cx="7920037" cy="3313112"/>
          </a:xfrm>
        </p:spPr>
        <p:txBody>
          <a:bodyPr vert="horz" wrap="square" anchor="t"/>
          <a:p>
            <a:pPr lvl="0" eaLnBrk="1" hangingPunct="1">
              <a:lnSpc>
                <a:spcPct val="120000"/>
              </a:lnSpc>
            </a:pPr>
            <a:r>
              <a:rPr lang="zh-CN" altLang="en-US" sz="3200" dirty="0"/>
              <a:t>第一节 企业计量的作用</a:t>
            </a:r>
            <a:endParaRPr lang="zh-CN" altLang="en-US" sz="3200" dirty="0"/>
          </a:p>
          <a:p>
            <a:pPr lvl="0" eaLnBrk="1" hangingPunct="1">
              <a:lnSpc>
                <a:spcPct val="120000"/>
              </a:lnSpc>
            </a:pPr>
            <a:r>
              <a:rPr lang="zh-CN" altLang="en-US" sz="3200" dirty="0"/>
              <a:t>第二节 企业计量管理的特征</a:t>
            </a:r>
            <a:endParaRPr lang="zh-CN" altLang="en-US" sz="3200" dirty="0"/>
          </a:p>
          <a:p>
            <a:pPr lvl="0" eaLnBrk="1" hangingPunct="1">
              <a:lnSpc>
                <a:spcPct val="120000"/>
              </a:lnSpc>
            </a:pPr>
            <a:r>
              <a:rPr lang="zh-CN" altLang="en-US" sz="3200" dirty="0"/>
              <a:t>第三节 企业计量管理的内容</a:t>
            </a:r>
            <a:endParaRPr lang="zh-CN" altLang="en-US" sz="3200" dirty="0"/>
          </a:p>
          <a:p>
            <a:pPr lvl="0" eaLnBrk="1" hangingPunct="1">
              <a:lnSpc>
                <a:spcPct val="120000"/>
              </a:lnSpc>
            </a:pPr>
            <a:r>
              <a:rPr lang="zh-CN" altLang="en-US" sz="3200" dirty="0"/>
              <a:t>第四节 企业计量工作的定位与发展</a:t>
            </a:r>
            <a:endParaRPr lang="zh-CN" altLang="en-US" sz="3200" dirty="0"/>
          </a:p>
        </p:txBody>
      </p:sp>
    </p:spTree>
  </p:cSld>
  <p:clrMapOvr>
    <a:masterClrMapping/>
  </p:clrMapOvr>
  <p:transition>
    <p:wipe dir="u"/>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1122" name="Rectangle 2"/>
          <p:cNvSpPr>
            <a:spLocks noGrp="1"/>
          </p:cNvSpPr>
          <p:nvPr>
            <p:ph type="title"/>
          </p:nvPr>
        </p:nvSpPr>
        <p:spPr>
          <a:xfrm>
            <a:off x="457200" y="274638"/>
            <a:ext cx="8229600" cy="690562"/>
          </a:xfrm>
        </p:spPr>
        <p:txBody>
          <a:bodyPr vert="horz" wrap="square" anchor="ctr"/>
          <a:p>
            <a:pPr lvl="0" eaLnBrk="1" hangingPunct="1">
              <a:lnSpc>
                <a:spcPct val="120000"/>
              </a:lnSpc>
            </a:pPr>
            <a:r>
              <a:rPr lang="zh-CN" altLang="en-US"/>
              <a:t>第二章 企业计量管理</a:t>
            </a:r>
            <a:endParaRPr lang="zh-CN" altLang="en-US"/>
          </a:p>
        </p:txBody>
      </p:sp>
      <p:sp>
        <p:nvSpPr>
          <p:cNvPr id="261123" name="Rectangle 3"/>
          <p:cNvSpPr>
            <a:spLocks noGrp="1"/>
          </p:cNvSpPr>
          <p:nvPr>
            <p:ph type="body"/>
          </p:nvPr>
        </p:nvSpPr>
        <p:spPr>
          <a:xfrm>
            <a:off x="684213" y="1484313"/>
            <a:ext cx="7920037" cy="4897437"/>
          </a:xfrm>
        </p:spPr>
        <p:txBody>
          <a:bodyPr vert="horz" wrap="square" anchor="t"/>
          <a:p>
            <a:pPr marL="342900" lvl="0" indent="-342900" eaLnBrk="1" hangingPunct="1">
              <a:lnSpc>
                <a:spcPct val="120000"/>
              </a:lnSpc>
            </a:pPr>
            <a:r>
              <a:rPr lang="zh-CN" altLang="en-US" dirty="0"/>
              <a:t>计量管理：</a:t>
            </a:r>
            <a:r>
              <a:rPr lang="zh-CN" altLang="en-US" dirty="0">
                <a:sym typeface="Arial" panose="020B0604020202020204" pitchFamily="34" charset="0"/>
              </a:rPr>
              <a:t>计量管理是指计量部门对所用测量手段和方法，以及获得、表示和使用测量结果的条件进行的管理。</a:t>
            </a:r>
            <a:endParaRPr lang="zh-CN" altLang="en-US" dirty="0">
              <a:sym typeface="Arial" panose="020B0604020202020204" pitchFamily="34" charset="0"/>
            </a:endParaRPr>
          </a:p>
          <a:p>
            <a:pPr marL="342900" lvl="0" indent="-342900" eaLnBrk="1" hangingPunct="1">
              <a:lnSpc>
                <a:spcPct val="120000"/>
              </a:lnSpc>
              <a:buNone/>
            </a:pPr>
            <a:endParaRPr lang="zh-CN" altLang="en-US" dirty="0">
              <a:sym typeface="Arial" panose="020B0604020202020204" pitchFamily="34" charset="0"/>
            </a:endParaRPr>
          </a:p>
          <a:p>
            <a:pPr marL="342900" lvl="0" indent="-342900" eaLnBrk="1" hangingPunct="1">
              <a:lnSpc>
                <a:spcPct val="120000"/>
              </a:lnSpc>
            </a:pPr>
            <a:r>
              <a:rPr lang="zh-CN" altLang="en-US" dirty="0">
                <a:sym typeface="Arial" panose="020B0604020202020204" pitchFamily="34" charset="0"/>
              </a:rPr>
              <a:t>企业的计量管理：是企业为了获得准确可靠的测量数据，</a:t>
            </a:r>
            <a:r>
              <a:rPr lang="zh-CN" altLang="en-US" dirty="0"/>
              <a:t>为企业生产、科研、经营提供计量保证所开展的各项活动。</a:t>
            </a:r>
            <a:endParaRPr lang="zh-CN" altLang="en-US" dirty="0"/>
          </a:p>
          <a:p>
            <a:pPr marL="342900" lvl="0" indent="-342900" eaLnBrk="1" hangingPunct="1">
              <a:lnSpc>
                <a:spcPct val="120000"/>
              </a:lnSpc>
            </a:pPr>
            <a:endParaRPr lang="zh-CN" altLang="en-US" dirty="0"/>
          </a:p>
        </p:txBody>
      </p:sp>
    </p:spTree>
  </p:cSld>
  <p:clrMapOvr>
    <a:masterClrMapping/>
  </p:clrMapOvr>
  <p:transition>
    <p:wipe dir="u"/>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2146" name="Rectangle 2"/>
          <p:cNvSpPr>
            <a:spLocks noGrp="1"/>
          </p:cNvSpPr>
          <p:nvPr>
            <p:ph type="title"/>
          </p:nvPr>
        </p:nvSpPr>
        <p:spPr>
          <a:xfrm>
            <a:off x="457200" y="274638"/>
            <a:ext cx="8229600" cy="944562"/>
          </a:xfrm>
        </p:spPr>
        <p:txBody>
          <a:bodyPr vert="horz" wrap="square" anchor="ctr"/>
          <a:p>
            <a:pPr lvl="0" eaLnBrk="1" hangingPunct="1">
              <a:lnSpc>
                <a:spcPct val="120000"/>
              </a:lnSpc>
            </a:pPr>
            <a:r>
              <a:rPr lang="zh-CN" altLang="en-US" sz="2800" dirty="0"/>
              <a:t>第一节  企业计量管理的作用</a:t>
            </a:r>
            <a:endParaRPr lang="zh-CN" altLang="en-US" sz="2800" dirty="0"/>
          </a:p>
        </p:txBody>
      </p:sp>
      <p:sp>
        <p:nvSpPr>
          <p:cNvPr id="262147" name="Rectangle 3"/>
          <p:cNvSpPr>
            <a:spLocks noGrp="1"/>
          </p:cNvSpPr>
          <p:nvPr>
            <p:ph type="body"/>
          </p:nvPr>
        </p:nvSpPr>
        <p:spPr/>
        <p:txBody>
          <a:bodyPr vert="horz" wrap="square" anchor="t"/>
          <a:p>
            <a:pPr lvl="0" eaLnBrk="1" hangingPunct="1">
              <a:lnSpc>
                <a:spcPct val="120000"/>
              </a:lnSpc>
              <a:buNone/>
            </a:pPr>
            <a:r>
              <a:rPr lang="zh-CN" altLang="en-US" dirty="0"/>
              <a:t>一、计量是企业发展的重要技术基础</a:t>
            </a:r>
            <a:endParaRPr lang="zh-CN" altLang="en-US" dirty="0"/>
          </a:p>
          <a:p>
            <a:pPr lvl="0" eaLnBrk="1" hangingPunct="1">
              <a:lnSpc>
                <a:spcPct val="120000"/>
              </a:lnSpc>
              <a:buNone/>
            </a:pPr>
            <a:r>
              <a:rPr lang="zh-CN" altLang="en-US" sz="1800" dirty="0"/>
              <a:t>     贯穿于企业的能源管理、物料检测、工艺监控、质量检验、环境监测、安全防护、计量数据管理、经营核算等方面</a:t>
            </a:r>
            <a:endParaRPr lang="zh-CN" altLang="en-US" sz="1800" dirty="0"/>
          </a:p>
          <a:p>
            <a:pPr lvl="0" eaLnBrk="1" hangingPunct="1">
              <a:lnSpc>
                <a:spcPct val="120000"/>
              </a:lnSpc>
              <a:buNone/>
            </a:pPr>
            <a:r>
              <a:rPr lang="zh-CN" altLang="en-US" dirty="0"/>
              <a:t>二、计量是企业现代化管理的基本条件</a:t>
            </a:r>
            <a:endParaRPr lang="zh-CN" altLang="en-US" dirty="0"/>
          </a:p>
          <a:p>
            <a:pPr lvl="0" eaLnBrk="1" hangingPunct="1">
              <a:lnSpc>
                <a:spcPct val="120000"/>
              </a:lnSpc>
              <a:buNone/>
            </a:pPr>
            <a:r>
              <a:rPr lang="zh-CN" altLang="en-US" sz="1800" dirty="0">
                <a:sym typeface="Arial" panose="020B0604020202020204" pitchFamily="34" charset="0"/>
              </a:rPr>
              <a:t>     涉及人类活动各个方面，现代化工业生产三大支柱之一：计量检测、原材料和工艺装备</a:t>
            </a:r>
            <a:endParaRPr lang="zh-CN" altLang="en-US" sz="1800" dirty="0">
              <a:sym typeface="Arial" panose="020B0604020202020204" pitchFamily="34" charset="0"/>
            </a:endParaRPr>
          </a:p>
          <a:p>
            <a:pPr lvl="0" eaLnBrk="1" hangingPunct="1">
              <a:lnSpc>
                <a:spcPct val="120000"/>
              </a:lnSpc>
              <a:buNone/>
            </a:pPr>
            <a:r>
              <a:rPr lang="zh-CN" altLang="en-US" dirty="0"/>
              <a:t>三、计量是产品质量的重要保证</a:t>
            </a:r>
            <a:endParaRPr lang="zh-CN" altLang="en-US" dirty="0"/>
          </a:p>
          <a:p>
            <a:pPr lvl="0" eaLnBrk="1" hangingPunct="1">
              <a:lnSpc>
                <a:spcPct val="120000"/>
              </a:lnSpc>
              <a:buNone/>
            </a:pPr>
            <a:r>
              <a:rPr lang="zh-CN" altLang="en-US" dirty="0"/>
              <a:t>四、计量是节能降耗的重要手段</a:t>
            </a:r>
            <a:endParaRPr lang="zh-CN" altLang="en-US" dirty="0"/>
          </a:p>
          <a:p>
            <a:pPr lvl="0" eaLnBrk="1" hangingPunct="1">
              <a:lnSpc>
                <a:spcPct val="120000"/>
              </a:lnSpc>
              <a:buNone/>
            </a:pPr>
            <a:r>
              <a:rPr lang="zh-CN" altLang="en-US" dirty="0"/>
              <a:t>五、计量是企业经济核算的重要技术依据</a:t>
            </a:r>
            <a:endParaRPr lang="zh-CN" altLang="en-US" dirty="0"/>
          </a:p>
        </p:txBody>
      </p:sp>
    </p:spTree>
  </p:cSld>
  <p:clrMapOvr>
    <a:masterClrMapping/>
  </p:clrMapOvr>
  <p:transition>
    <p:wipe dir="u"/>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3170" name="Rectangle 2"/>
          <p:cNvSpPr>
            <a:spLocks noGrp="1"/>
          </p:cNvSpPr>
          <p:nvPr>
            <p:ph type="title"/>
          </p:nvPr>
        </p:nvSpPr>
        <p:spPr>
          <a:xfrm>
            <a:off x="685800" y="152400"/>
            <a:ext cx="7415213" cy="1260475"/>
          </a:xfrm>
        </p:spPr>
        <p:txBody>
          <a:bodyPr vert="horz" wrap="square" anchor="ctr"/>
          <a:p>
            <a:pPr lvl="0" eaLnBrk="1" hangingPunct="1">
              <a:lnSpc>
                <a:spcPct val="120000"/>
              </a:lnSpc>
            </a:pPr>
            <a:r>
              <a:rPr lang="zh-CN" altLang="en-US" sz="2800" dirty="0"/>
              <a:t>第二节  企业计量管理的特征</a:t>
            </a:r>
            <a:endParaRPr lang="zh-CN" altLang="en-US" sz="2800" dirty="0"/>
          </a:p>
        </p:txBody>
      </p:sp>
      <p:sp>
        <p:nvSpPr>
          <p:cNvPr id="263171" name="Rectangle 3"/>
          <p:cNvSpPr>
            <a:spLocks noGrp="1"/>
          </p:cNvSpPr>
          <p:nvPr>
            <p:ph type="body"/>
          </p:nvPr>
        </p:nvSpPr>
        <p:spPr/>
        <p:txBody>
          <a:bodyPr vert="horz" wrap="square" anchor="t"/>
          <a:p>
            <a:pPr marL="342900" lvl="0" indent="-342900" eaLnBrk="1" hangingPunct="1">
              <a:lnSpc>
                <a:spcPct val="120000"/>
              </a:lnSpc>
            </a:pPr>
            <a:r>
              <a:rPr lang="zh-CN" altLang="en-US" dirty="0"/>
              <a:t>一、科学管理和法制管理相结合</a:t>
            </a:r>
            <a:endParaRPr lang="zh-CN" altLang="en-US" dirty="0"/>
          </a:p>
          <a:p>
            <a:pPr marL="342900" lvl="0" indent="-342900" eaLnBrk="1" hangingPunct="1">
              <a:lnSpc>
                <a:spcPct val="120000"/>
              </a:lnSpc>
              <a:buNone/>
            </a:pPr>
            <a:r>
              <a:rPr lang="zh-CN" altLang="en-US" sz="1800" dirty="0"/>
              <a:t>      专业性、系统性和社会性很强的基础工作，遵循客观规律，科学管理</a:t>
            </a:r>
            <a:endParaRPr lang="zh-CN" altLang="en-US" sz="1800" dirty="0"/>
          </a:p>
          <a:p>
            <a:pPr marL="342900" lvl="0" indent="-342900" eaLnBrk="1" hangingPunct="1">
              <a:lnSpc>
                <a:spcPct val="120000"/>
              </a:lnSpc>
            </a:pPr>
            <a:r>
              <a:rPr lang="zh-CN" altLang="en-US" dirty="0"/>
              <a:t>二、微观管理和宏观监督相结合</a:t>
            </a:r>
            <a:endParaRPr lang="zh-CN" altLang="en-US" dirty="0"/>
          </a:p>
          <a:p>
            <a:pPr marL="342900" lvl="0" indent="-342900" eaLnBrk="1" hangingPunct="1">
              <a:lnSpc>
                <a:spcPct val="120000"/>
              </a:lnSpc>
              <a:buNone/>
            </a:pPr>
            <a:r>
              <a:rPr lang="zh-CN" altLang="en-US" sz="1800" dirty="0">
                <a:sym typeface="Arial" panose="020B0604020202020204" pitchFamily="34" charset="0"/>
              </a:rPr>
              <a:t>      企业是体系的末端，执行层</a:t>
            </a:r>
            <a:endParaRPr lang="zh-CN" altLang="en-US" sz="1800" dirty="0">
              <a:sym typeface="Arial" panose="020B0604020202020204" pitchFamily="34" charset="0"/>
            </a:endParaRPr>
          </a:p>
          <a:p>
            <a:pPr marL="342900" lvl="0" indent="-342900" eaLnBrk="1" hangingPunct="1">
              <a:lnSpc>
                <a:spcPct val="120000"/>
              </a:lnSpc>
            </a:pPr>
            <a:r>
              <a:rPr lang="zh-CN" altLang="en-US" dirty="0"/>
              <a:t>三、普遍性与特殊性相结合</a:t>
            </a:r>
            <a:endParaRPr lang="zh-CN" altLang="en-US" dirty="0"/>
          </a:p>
          <a:p>
            <a:pPr marL="342900" lvl="0" indent="-342900" eaLnBrk="1" hangingPunct="1">
              <a:lnSpc>
                <a:spcPct val="120000"/>
              </a:lnSpc>
              <a:buNone/>
            </a:pPr>
            <a:r>
              <a:rPr lang="zh-CN" altLang="en-US" sz="1800" dirty="0">
                <a:sym typeface="Arial" panose="020B0604020202020204" pitchFamily="34" charset="0"/>
              </a:rPr>
              <a:t>      目的一致，侧重点不同</a:t>
            </a:r>
            <a:endParaRPr lang="zh-CN" altLang="en-US" sz="1800" dirty="0">
              <a:sym typeface="Arial" panose="020B0604020202020204" pitchFamily="34" charset="0"/>
            </a:endParaRPr>
          </a:p>
          <a:p>
            <a:pPr marL="342900" lvl="0" indent="-342900" eaLnBrk="1" hangingPunct="1">
              <a:lnSpc>
                <a:spcPct val="120000"/>
              </a:lnSpc>
            </a:pPr>
            <a:r>
              <a:rPr lang="zh-CN" altLang="en-US" dirty="0"/>
              <a:t>四、统一性和系统性相结合</a:t>
            </a:r>
            <a:endParaRPr lang="zh-CN" altLang="en-US" dirty="0"/>
          </a:p>
          <a:p>
            <a:pPr marL="342900" lvl="0" indent="-342900" eaLnBrk="1" hangingPunct="1">
              <a:lnSpc>
                <a:spcPct val="120000"/>
              </a:lnSpc>
              <a:buNone/>
            </a:pPr>
            <a:r>
              <a:rPr lang="zh-CN" altLang="en-US" sz="1800" dirty="0">
                <a:sym typeface="Arial" panose="020B0604020202020204" pitchFamily="34" charset="0"/>
              </a:rPr>
              <a:t>      计量单位统一、量值准确，靠体系管理</a:t>
            </a:r>
            <a:endParaRPr lang="zh-CN" altLang="en-US" sz="1800" dirty="0">
              <a:sym typeface="Arial" panose="020B0604020202020204" pitchFamily="34" charset="0"/>
            </a:endParaRPr>
          </a:p>
        </p:txBody>
      </p:sp>
    </p:spTree>
  </p:cSld>
  <p:clrMapOvr>
    <a:masterClrMapping/>
  </p:clrMapOvr>
  <p:transition>
    <p:wipe dir="u"/>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4194" name="Rectangle 2"/>
          <p:cNvSpPr>
            <a:spLocks noGrp="1"/>
          </p:cNvSpPr>
          <p:nvPr>
            <p:ph type="title"/>
          </p:nvPr>
        </p:nvSpPr>
        <p:spPr>
          <a:xfrm>
            <a:off x="1187450" y="152400"/>
            <a:ext cx="6985000" cy="1189038"/>
          </a:xfrm>
        </p:spPr>
        <p:txBody>
          <a:bodyPr vert="horz" wrap="square" anchor="ctr"/>
          <a:p>
            <a:pPr lvl="0" eaLnBrk="1" hangingPunct="1">
              <a:lnSpc>
                <a:spcPct val="120000"/>
              </a:lnSpc>
            </a:pPr>
            <a:r>
              <a:rPr lang="zh-CN" altLang="en-US" sz="2800" dirty="0"/>
              <a:t>第三节 企业计量管理的内容</a:t>
            </a:r>
            <a:endParaRPr lang="zh-CN" altLang="en-US" sz="2800" dirty="0"/>
          </a:p>
        </p:txBody>
      </p:sp>
      <p:sp>
        <p:nvSpPr>
          <p:cNvPr id="264195" name="Rectangle 3"/>
          <p:cNvSpPr>
            <a:spLocks noGrp="1"/>
          </p:cNvSpPr>
          <p:nvPr>
            <p:ph type="body"/>
          </p:nvPr>
        </p:nvSpPr>
        <p:spPr>
          <a:xfrm>
            <a:off x="671513" y="1793875"/>
            <a:ext cx="7696200" cy="4340225"/>
          </a:xfrm>
        </p:spPr>
        <p:txBody>
          <a:bodyPr vert="horz" wrap="square" anchor="t"/>
          <a:p>
            <a:pPr lvl="0" eaLnBrk="1" hangingPunct="1">
              <a:lnSpc>
                <a:spcPct val="120000"/>
              </a:lnSpc>
              <a:buNone/>
            </a:pPr>
            <a:r>
              <a:rPr lang="zh-CN" altLang="en-US" dirty="0"/>
              <a:t>一、国家对企业计量管理的法制要求</a:t>
            </a:r>
            <a:endParaRPr lang="zh-CN" altLang="en-US" dirty="0"/>
          </a:p>
          <a:p>
            <a:pPr lvl="0" eaLnBrk="1" hangingPunct="1">
              <a:lnSpc>
                <a:spcPct val="120000"/>
              </a:lnSpc>
            </a:pPr>
            <a:r>
              <a:rPr lang="zh-CN" altLang="en-US" dirty="0"/>
              <a:t>1、法定计量单位的使用</a:t>
            </a:r>
            <a:endParaRPr lang="zh-CN" altLang="en-US" dirty="0"/>
          </a:p>
          <a:p>
            <a:pPr lvl="0" eaLnBrk="1" hangingPunct="1">
              <a:lnSpc>
                <a:spcPct val="120000"/>
              </a:lnSpc>
            </a:pPr>
            <a:r>
              <a:rPr lang="zh-CN" altLang="en-US" dirty="0"/>
              <a:t>2、最高计量标准的管理</a:t>
            </a:r>
            <a:endParaRPr lang="zh-CN" altLang="en-US" dirty="0"/>
          </a:p>
          <a:p>
            <a:pPr lvl="0" eaLnBrk="1" hangingPunct="1">
              <a:lnSpc>
                <a:spcPct val="120000"/>
              </a:lnSpc>
            </a:pPr>
            <a:r>
              <a:rPr lang="zh-CN" altLang="en-US" dirty="0"/>
              <a:t>3、强制检定</a:t>
            </a:r>
            <a:endParaRPr lang="zh-CN" altLang="en-US" dirty="0"/>
          </a:p>
          <a:p>
            <a:pPr lvl="0" eaLnBrk="1" hangingPunct="1">
              <a:lnSpc>
                <a:spcPct val="120000"/>
              </a:lnSpc>
            </a:pPr>
            <a:r>
              <a:rPr lang="zh-CN" altLang="en-US" dirty="0"/>
              <a:t>4、制造计量器具的管理（制造企业）</a:t>
            </a:r>
            <a:endParaRPr lang="zh-CN" altLang="en-US" dirty="0"/>
          </a:p>
          <a:p>
            <a:pPr lvl="0" eaLnBrk="1" hangingPunct="1">
              <a:lnSpc>
                <a:spcPct val="120000"/>
              </a:lnSpc>
            </a:pPr>
            <a:r>
              <a:rPr lang="zh-CN" altLang="en-US" dirty="0"/>
              <a:t>5、对计量数据实行计量监督（对社会服务机构）</a:t>
            </a:r>
            <a:endParaRPr lang="zh-CN" altLang="en-US" dirty="0"/>
          </a:p>
          <a:p>
            <a:pPr lvl="0" eaLnBrk="1" hangingPunct="1">
              <a:lnSpc>
                <a:spcPct val="120000"/>
              </a:lnSpc>
            </a:pPr>
            <a:endParaRPr lang="zh-CN" altLang="en-US" dirty="0"/>
          </a:p>
        </p:txBody>
      </p:sp>
    </p:spTree>
  </p:cSld>
  <p:clrMapOvr>
    <a:masterClrMapping/>
  </p:clrMapOvr>
  <p:transition>
    <p:wipe dir="u"/>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5218" name="Rectangle 2"/>
          <p:cNvSpPr>
            <a:spLocks noGrp="1"/>
          </p:cNvSpPr>
          <p:nvPr>
            <p:ph type="title"/>
          </p:nvPr>
        </p:nvSpPr>
        <p:spPr>
          <a:xfrm>
            <a:off x="827088" y="-525462"/>
            <a:ext cx="6870700" cy="1593850"/>
          </a:xfrm>
        </p:spPr>
        <p:txBody>
          <a:bodyPr vert="horz" wrap="square" anchor="ctr"/>
          <a:p>
            <a:pPr lvl="0" eaLnBrk="1" hangingPunct="1"/>
            <a:r>
              <a:rPr lang="zh-CN" altLang="en-US" sz="2800" dirty="0"/>
              <a:t>第三节 企业计量管理的内容</a:t>
            </a:r>
            <a:endParaRPr lang="zh-CN" altLang="en-US" sz="2800" dirty="0"/>
          </a:p>
        </p:txBody>
      </p:sp>
      <p:sp>
        <p:nvSpPr>
          <p:cNvPr id="265219" name="Rectangle 3"/>
          <p:cNvSpPr>
            <a:spLocks noGrp="1"/>
          </p:cNvSpPr>
          <p:nvPr>
            <p:ph type="body"/>
          </p:nvPr>
        </p:nvSpPr>
        <p:spPr>
          <a:xfrm>
            <a:off x="755650" y="1270000"/>
            <a:ext cx="7696200" cy="4422775"/>
          </a:xfrm>
        </p:spPr>
        <p:txBody>
          <a:bodyPr vert="horz" wrap="square" anchor="t"/>
          <a:p>
            <a:pPr lvl="0" eaLnBrk="1" hangingPunct="1">
              <a:lnSpc>
                <a:spcPct val="120000"/>
              </a:lnSpc>
            </a:pPr>
            <a:r>
              <a:rPr lang="zh-CN" altLang="en-US" sz="2000" dirty="0">
                <a:solidFill>
                  <a:schemeClr val="accent2"/>
                </a:solidFill>
              </a:rPr>
              <a:t>二、企业对内部的计量管理监督</a:t>
            </a:r>
            <a:endParaRPr lang="zh-CN" altLang="en-US" sz="2000" dirty="0">
              <a:solidFill>
                <a:schemeClr val="accent2"/>
              </a:solidFill>
            </a:endParaRPr>
          </a:p>
          <a:p>
            <a:pPr lvl="0" eaLnBrk="1" hangingPunct="1">
              <a:lnSpc>
                <a:spcPct val="120000"/>
              </a:lnSpc>
            </a:pPr>
            <a:r>
              <a:rPr lang="zh-CN" altLang="en-US" sz="2000" dirty="0">
                <a:solidFill>
                  <a:schemeClr val="accent2"/>
                </a:solidFill>
              </a:rPr>
              <a:t>1、建立计量组织</a:t>
            </a:r>
            <a:br>
              <a:rPr lang="zh-CN" altLang="en-US" sz="2000" dirty="0">
                <a:solidFill>
                  <a:schemeClr val="accent2"/>
                </a:solidFill>
              </a:rPr>
            </a:br>
            <a:r>
              <a:rPr lang="zh-CN" altLang="en-US" sz="2000" dirty="0">
                <a:solidFill>
                  <a:schemeClr val="accent2"/>
                </a:solidFill>
              </a:rPr>
              <a:t>2、完善计量制度</a:t>
            </a:r>
            <a:endParaRPr lang="zh-CN" altLang="en-US" sz="2000" dirty="0">
              <a:solidFill>
                <a:schemeClr val="accent2"/>
              </a:solidFill>
            </a:endParaRPr>
          </a:p>
          <a:p>
            <a:pPr lvl="0" eaLnBrk="1" hangingPunct="1">
              <a:lnSpc>
                <a:spcPct val="120000"/>
              </a:lnSpc>
            </a:pPr>
            <a:r>
              <a:rPr lang="zh-CN" altLang="en-US" sz="2000" dirty="0">
                <a:solidFill>
                  <a:schemeClr val="accent2"/>
                </a:solidFill>
              </a:rPr>
              <a:t>3、注重计量技术管理</a:t>
            </a:r>
            <a:br>
              <a:rPr lang="zh-CN" altLang="en-US" sz="2000" dirty="0">
                <a:solidFill>
                  <a:schemeClr val="accent2"/>
                </a:solidFill>
              </a:rPr>
            </a:br>
            <a:r>
              <a:rPr lang="zh-CN" altLang="en-US" sz="2000" dirty="0">
                <a:solidFill>
                  <a:schemeClr val="accent2"/>
                </a:solidFill>
              </a:rPr>
              <a:t>4、开展计量数据监督</a:t>
            </a:r>
            <a:br>
              <a:rPr lang="zh-CN" altLang="en-US" sz="2000" dirty="0">
                <a:solidFill>
                  <a:schemeClr val="accent2"/>
                </a:solidFill>
              </a:rPr>
            </a:br>
            <a:r>
              <a:rPr lang="zh-CN" altLang="en-US" sz="2000" dirty="0">
                <a:solidFill>
                  <a:schemeClr val="accent2"/>
                </a:solidFill>
              </a:rPr>
              <a:t>5、推行现代化管理</a:t>
            </a:r>
            <a:br>
              <a:rPr lang="zh-CN" altLang="en-US" sz="2000" dirty="0">
                <a:solidFill>
                  <a:schemeClr val="accent2"/>
                </a:solidFill>
              </a:rPr>
            </a:br>
            <a:r>
              <a:rPr lang="zh-CN" altLang="en-US" sz="2000" dirty="0">
                <a:solidFill>
                  <a:schemeClr val="accent2"/>
                </a:solidFill>
              </a:rPr>
              <a:t>（ISO10012,ABC分类、标识、计算机动态、自动计量等）</a:t>
            </a:r>
            <a:endParaRPr lang="zh-CN" altLang="en-US" sz="2000" dirty="0">
              <a:solidFill>
                <a:schemeClr val="accent2"/>
              </a:solidFill>
            </a:endParaRPr>
          </a:p>
          <a:p>
            <a:pPr lvl="0" eaLnBrk="1" hangingPunct="1">
              <a:lnSpc>
                <a:spcPct val="120000"/>
              </a:lnSpc>
            </a:pPr>
            <a:r>
              <a:rPr lang="zh-CN" altLang="en-US" sz="2000" dirty="0">
                <a:solidFill>
                  <a:schemeClr val="accent2"/>
                </a:solidFill>
              </a:rPr>
              <a:t>6、提高计量人员素质</a:t>
            </a:r>
            <a:endParaRPr lang="zh-CN" altLang="en-US" sz="2000" dirty="0">
              <a:solidFill>
                <a:schemeClr val="accent2"/>
              </a:solidFill>
            </a:endParaRPr>
          </a:p>
          <a:p>
            <a:pPr lvl="0" eaLnBrk="1" hangingPunct="1">
              <a:lnSpc>
                <a:spcPct val="120000"/>
              </a:lnSpc>
              <a:buNone/>
            </a:pPr>
            <a:r>
              <a:rPr lang="zh-CN" altLang="en-US" sz="2000" dirty="0"/>
              <a:t>	</a:t>
            </a:r>
            <a:endParaRPr lang="zh-CN" altLang="en-US" sz="2000" dirty="0"/>
          </a:p>
          <a:p>
            <a:pPr lvl="0" eaLnBrk="1" hangingPunct="1">
              <a:lnSpc>
                <a:spcPct val="120000"/>
              </a:lnSpc>
            </a:pPr>
            <a:endParaRPr lang="zh-CN" altLang="en-US" sz="2000" dirty="0"/>
          </a:p>
        </p:txBody>
      </p:sp>
    </p:spTree>
  </p:cSld>
  <p:clrMapOvr>
    <a:masterClrMapping/>
  </p:clrMapOvr>
  <p:transition>
    <p:wipe dir="u"/>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42" name="Rectangle 2"/>
          <p:cNvSpPr>
            <a:spLocks noGrp="1"/>
          </p:cNvSpPr>
          <p:nvPr>
            <p:ph type="title"/>
          </p:nvPr>
        </p:nvSpPr>
        <p:spPr>
          <a:xfrm>
            <a:off x="685800" y="152400"/>
            <a:ext cx="7631113" cy="1044575"/>
          </a:xfrm>
        </p:spPr>
        <p:txBody>
          <a:bodyPr vert="horz" wrap="square" anchor="ctr"/>
          <a:p>
            <a:pPr lvl="0" eaLnBrk="1" hangingPunct="1">
              <a:lnSpc>
                <a:spcPct val="120000"/>
              </a:lnSpc>
            </a:pPr>
            <a:r>
              <a:rPr lang="zh-CN" altLang="en-US" sz="2800" dirty="0"/>
              <a:t>第四节 企业计量工作的定位与发展</a:t>
            </a:r>
            <a:endParaRPr lang="zh-CN" altLang="en-US" sz="2800" dirty="0"/>
          </a:p>
        </p:txBody>
      </p:sp>
      <p:sp>
        <p:nvSpPr>
          <p:cNvPr id="266243" name="Rectangle 3"/>
          <p:cNvSpPr>
            <a:spLocks noGrp="1"/>
          </p:cNvSpPr>
          <p:nvPr>
            <p:ph type="body"/>
          </p:nvPr>
        </p:nvSpPr>
        <p:spPr>
          <a:xfrm>
            <a:off x="539750" y="1484313"/>
            <a:ext cx="8280400" cy="4824412"/>
          </a:xfrm>
        </p:spPr>
        <p:txBody>
          <a:bodyPr vert="horz" wrap="square" anchor="t"/>
          <a:p>
            <a:pPr marL="342900" lvl="0" indent="-342900" eaLnBrk="1" hangingPunct="1">
              <a:lnSpc>
                <a:spcPct val="120000"/>
              </a:lnSpc>
            </a:pPr>
            <a:r>
              <a:rPr lang="zh-CN" altLang="en-US" dirty="0"/>
              <a:t>一、自我否定 破旧创新</a:t>
            </a:r>
            <a:endParaRPr lang="zh-CN" altLang="en-US" dirty="0"/>
          </a:p>
          <a:p>
            <a:pPr marL="342900" lvl="0" indent="-342900" eaLnBrk="1" hangingPunct="1">
              <a:lnSpc>
                <a:spcPct val="120000"/>
              </a:lnSpc>
              <a:buNone/>
            </a:pPr>
            <a:r>
              <a:rPr lang="zh-CN" altLang="en-US" sz="2000" dirty="0">
                <a:sym typeface="Arial" panose="020B0604020202020204" pitchFamily="34" charset="0"/>
              </a:rPr>
              <a:t>    </a:t>
            </a:r>
            <a:r>
              <a:rPr lang="zh-CN" altLang="en-US" sz="1800" dirty="0">
                <a:sym typeface="Arial" panose="020B0604020202020204" pitchFamily="34" charset="0"/>
              </a:rPr>
              <a:t>改变习惯，适应市场，缩小差距</a:t>
            </a:r>
            <a:endParaRPr lang="zh-CN" altLang="en-US" sz="1800" dirty="0">
              <a:sym typeface="Arial" panose="020B0604020202020204" pitchFamily="34" charset="0"/>
            </a:endParaRPr>
          </a:p>
          <a:p>
            <a:pPr marL="342900" lvl="0" indent="-342900" eaLnBrk="1" hangingPunct="1">
              <a:lnSpc>
                <a:spcPct val="120000"/>
              </a:lnSpc>
            </a:pPr>
            <a:r>
              <a:rPr lang="zh-CN" altLang="en-US" dirty="0"/>
              <a:t>二、面向实际 重新定位</a:t>
            </a:r>
            <a:endParaRPr lang="zh-CN" altLang="en-US" dirty="0"/>
          </a:p>
          <a:p>
            <a:pPr marL="342900" lvl="0" indent="-342900" eaLnBrk="1" hangingPunct="1">
              <a:lnSpc>
                <a:spcPct val="120000"/>
              </a:lnSpc>
              <a:buNone/>
            </a:pPr>
            <a:r>
              <a:rPr lang="zh-CN" altLang="en-US" sz="2000" dirty="0">
                <a:sym typeface="Arial" panose="020B0604020202020204" pitchFamily="34" charset="0"/>
              </a:rPr>
              <a:t>    </a:t>
            </a:r>
            <a:r>
              <a:rPr lang="zh-CN" altLang="en-US" sz="1800" dirty="0">
                <a:sym typeface="Arial" panose="020B0604020202020204" pitchFamily="34" charset="0"/>
              </a:rPr>
              <a:t>计量器具配备合理、培养精干人员队伍，环境、体系满足要求</a:t>
            </a:r>
            <a:endParaRPr lang="zh-CN" altLang="en-US" sz="1800" dirty="0">
              <a:sym typeface="Arial" panose="020B0604020202020204" pitchFamily="34" charset="0"/>
            </a:endParaRPr>
          </a:p>
          <a:p>
            <a:pPr marL="342900" lvl="0" indent="-342900" eaLnBrk="1" hangingPunct="1">
              <a:lnSpc>
                <a:spcPct val="120000"/>
              </a:lnSpc>
            </a:pPr>
            <a:r>
              <a:rPr lang="zh-CN" altLang="en-US" dirty="0"/>
              <a:t>三、确定目标 奋发图强</a:t>
            </a:r>
            <a:endParaRPr lang="zh-CN" altLang="en-US" dirty="0"/>
          </a:p>
          <a:p>
            <a:pPr marL="342900" lvl="0" indent="-342900" eaLnBrk="1" hangingPunct="1">
              <a:lnSpc>
                <a:spcPct val="120000"/>
              </a:lnSpc>
              <a:buNone/>
            </a:pPr>
            <a:r>
              <a:rPr lang="zh-CN" altLang="en-US" sz="2000" dirty="0"/>
              <a:t>    </a:t>
            </a:r>
            <a:r>
              <a:rPr lang="zh-CN" altLang="en-US" sz="1800" dirty="0"/>
              <a:t>满足计量需求、提高计量效能、降低计量成本</a:t>
            </a:r>
            <a:endParaRPr lang="zh-CN" altLang="en-US" dirty="0"/>
          </a:p>
          <a:p>
            <a:pPr marL="342900" lvl="0" indent="-342900" eaLnBrk="1" hangingPunct="1">
              <a:lnSpc>
                <a:spcPct val="120000"/>
              </a:lnSpc>
            </a:pPr>
            <a:endParaRPr lang="zh-CN" altLang="en-US" dirty="0"/>
          </a:p>
          <a:p>
            <a:pPr marL="342900" lvl="0" indent="-342900" eaLnBrk="1" hangingPunct="1">
              <a:lnSpc>
                <a:spcPct val="120000"/>
              </a:lnSpc>
            </a:pPr>
            <a:endParaRPr lang="zh-CN" altLang="en-US" dirty="0"/>
          </a:p>
        </p:txBody>
      </p:sp>
    </p:spTree>
  </p:cSld>
  <p:clrMapOvr>
    <a:masterClrMapping/>
  </p:clrMapOvr>
  <p:transition>
    <p:wipe dir="u"/>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7266" name="Rectangle 2"/>
          <p:cNvSpPr>
            <a:spLocks noGrp="1"/>
          </p:cNvSpPr>
          <p:nvPr>
            <p:ph type="title"/>
          </p:nvPr>
        </p:nvSpPr>
        <p:spPr>
          <a:xfrm>
            <a:off x="685800" y="152400"/>
            <a:ext cx="7486650" cy="973138"/>
          </a:xfrm>
        </p:spPr>
        <p:txBody>
          <a:bodyPr vert="horz" wrap="square" anchor="ctr"/>
          <a:p>
            <a:pPr lvl="0" eaLnBrk="1" hangingPunct="1"/>
            <a:r>
              <a:rPr lang="zh-CN" altLang="en-US" sz="2800" dirty="0"/>
              <a:t>第四节 企业计量工作的定位与发展</a:t>
            </a:r>
            <a:endParaRPr lang="zh-CN" altLang="en-US" sz="2800" dirty="0"/>
          </a:p>
        </p:txBody>
      </p:sp>
      <p:sp>
        <p:nvSpPr>
          <p:cNvPr id="267267" name="Rectangle 3"/>
          <p:cNvSpPr>
            <a:spLocks noGrp="1"/>
          </p:cNvSpPr>
          <p:nvPr>
            <p:ph type="body"/>
          </p:nvPr>
        </p:nvSpPr>
        <p:spPr>
          <a:xfrm>
            <a:off x="0" y="1196975"/>
            <a:ext cx="9144000" cy="5327650"/>
          </a:xfrm>
        </p:spPr>
        <p:txBody>
          <a:bodyPr vert="horz" wrap="square" anchor="t"/>
          <a:p>
            <a:pPr lvl="0" eaLnBrk="1" hangingPunct="1">
              <a:lnSpc>
                <a:spcPct val="120000"/>
              </a:lnSpc>
              <a:buNone/>
            </a:pPr>
            <a:r>
              <a:rPr lang="zh-CN" altLang="en-US" sz="1800" dirty="0"/>
              <a:t>      1、增加服务价值</a:t>
            </a:r>
            <a:endParaRPr lang="zh-CN" altLang="en-US" sz="1800" dirty="0"/>
          </a:p>
          <a:p>
            <a:pPr lvl="0" eaLnBrk="1" hangingPunct="1">
              <a:lnSpc>
                <a:spcPct val="120000"/>
              </a:lnSpc>
            </a:pPr>
            <a:r>
              <a:rPr lang="zh-CN" altLang="en-US" sz="1800" dirty="0"/>
              <a:t>（1）作为企业计量部门，应及时全面掌握生产工艺和产品质量要求。系统评价企业的检测能力，按照企业要求提出改进方案。</a:t>
            </a:r>
            <a:endParaRPr lang="zh-CN" altLang="en-US" sz="1800" dirty="0"/>
          </a:p>
          <a:p>
            <a:pPr lvl="0" eaLnBrk="1" hangingPunct="1">
              <a:lnSpc>
                <a:spcPct val="120000"/>
              </a:lnSpc>
            </a:pPr>
            <a:r>
              <a:rPr lang="zh-CN" altLang="en-US" sz="1800" dirty="0"/>
              <a:t>（2）以适应企业需要为宗旨，调整现有检测结构，充分利用已有的人员、设备、环境。</a:t>
            </a:r>
            <a:endParaRPr lang="zh-CN" altLang="en-US" sz="1800" dirty="0"/>
          </a:p>
          <a:p>
            <a:pPr lvl="0" eaLnBrk="1" hangingPunct="1">
              <a:lnSpc>
                <a:spcPct val="120000"/>
              </a:lnSpc>
            </a:pPr>
            <a:r>
              <a:rPr lang="zh-CN" altLang="en-US" sz="1800" dirty="0"/>
              <a:t>（3）不遗余力地提高工作质量，提高检测设备的可靠性和寿命，不断压缩检修和待检时间。适当增加仪器设备维护设备维护频次。</a:t>
            </a:r>
            <a:endParaRPr lang="zh-CN" altLang="en-US" sz="1800" dirty="0"/>
          </a:p>
          <a:p>
            <a:pPr lvl="0" eaLnBrk="1" hangingPunct="1">
              <a:lnSpc>
                <a:spcPct val="120000"/>
              </a:lnSpc>
            </a:pPr>
            <a:r>
              <a:rPr lang="zh-CN" altLang="en-US" sz="1800" dirty="0"/>
              <a:t>（4）有计划地培养和提高策划、管理人员熟悉工艺、产品质量标准以及计量专业检测设备性能指标、维护要求。</a:t>
            </a:r>
            <a:endParaRPr lang="zh-CN" altLang="en-US" sz="1800" dirty="0"/>
          </a:p>
          <a:p>
            <a:pPr lvl="0" eaLnBrk="1" hangingPunct="1">
              <a:lnSpc>
                <a:spcPct val="120000"/>
              </a:lnSpc>
            </a:pPr>
            <a:r>
              <a:rPr lang="zh-CN" altLang="en-US" sz="1800" dirty="0"/>
              <a:t>（5）严格控制不合格测量设备和测量错误，逐渐减少出现频次。</a:t>
            </a:r>
            <a:endParaRPr lang="zh-CN" altLang="en-US" sz="1800" dirty="0"/>
          </a:p>
          <a:p>
            <a:pPr lvl="0" eaLnBrk="1" hangingPunct="1">
              <a:lnSpc>
                <a:spcPct val="120000"/>
              </a:lnSpc>
            </a:pPr>
            <a:r>
              <a:rPr lang="zh-CN" altLang="en-US" sz="1800" dirty="0"/>
              <a:t>（6）开展计量检测的过程管理。</a:t>
            </a:r>
            <a:endParaRPr lang="zh-CN" altLang="en-US" sz="1800" dirty="0"/>
          </a:p>
        </p:txBody>
      </p:sp>
    </p:spTree>
  </p:cSld>
  <p:clrMapOvr>
    <a:masterClrMapping/>
  </p:clrMapOvr>
  <p:transition>
    <p:wipe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标题 10241"/>
          <p:cNvSpPr>
            <a:spLocks noGrp="1"/>
          </p:cNvSpPr>
          <p:nvPr>
            <p:ph type="title"/>
          </p:nvPr>
        </p:nvSpPr>
        <p:spPr>
          <a:xfrm>
            <a:off x="457200" y="477838"/>
            <a:ext cx="8229600" cy="792162"/>
          </a:xfrm>
        </p:spPr>
        <p:txBody>
          <a:bodyPr anchor="ctr"/>
          <a:p>
            <a:r>
              <a:rPr lang="zh-CN" altLang="en-US" dirty="0"/>
              <a:t>企业事业单位的计量技术机构职责</a:t>
            </a:r>
            <a:endParaRPr lang="zh-CN" altLang="en-US" dirty="0"/>
          </a:p>
        </p:txBody>
      </p:sp>
      <p:sp>
        <p:nvSpPr>
          <p:cNvPr id="10243" name="文本占位符 10242"/>
          <p:cNvSpPr>
            <a:spLocks noGrp="1"/>
          </p:cNvSpPr>
          <p:nvPr>
            <p:ph type="body" idx="1"/>
          </p:nvPr>
        </p:nvSpPr>
        <p:spPr>
          <a:xfrm>
            <a:off x="458788" y="1600200"/>
            <a:ext cx="8362950" cy="4525963"/>
          </a:xfrm>
        </p:spPr>
        <p:txBody>
          <a:bodyPr/>
          <a:p>
            <a:r>
              <a:rPr lang="zh-CN" altLang="en-US" sz="2000" dirty="0"/>
              <a:t>企业事业单位，根据所承担科研、生产和服务任务设置的计量技术机构，在业务上接受上一级计量技术机构的指导其职责是：</a:t>
            </a:r>
            <a:endParaRPr lang="zh-CN" altLang="en-US" sz="2000" dirty="0"/>
          </a:p>
          <a:p>
            <a:endParaRPr lang="zh-CN" altLang="en-US" sz="2000" dirty="0"/>
          </a:p>
          <a:p>
            <a:pPr>
              <a:lnSpc>
                <a:spcPts val="2875"/>
              </a:lnSpc>
            </a:pPr>
            <a:r>
              <a:rPr lang="zh-CN" altLang="en-US" sz="2000" dirty="0"/>
              <a:t>(一)贯彻执行国家计量工作的方针、政策及规章，提高设计、工艺及管理人员的计量意识；</a:t>
            </a:r>
            <a:endParaRPr lang="zh-CN" altLang="en-US" sz="2000" dirty="0"/>
          </a:p>
          <a:p>
            <a:endParaRPr lang="zh-CN" altLang="en-US" sz="2000" dirty="0"/>
          </a:p>
          <a:p>
            <a:r>
              <a:rPr lang="zh-CN" altLang="en-US" sz="2000" dirty="0"/>
              <a:t>(二)负责本单位强制检定和其他检定、校准、测试工作；</a:t>
            </a:r>
            <a:endParaRPr lang="zh-CN" altLang="en-US" sz="2000" dirty="0"/>
          </a:p>
          <a:p>
            <a:endParaRPr lang="zh-CN" altLang="en-US" sz="2000" dirty="0"/>
          </a:p>
          <a:p>
            <a:r>
              <a:rPr lang="zh-CN" altLang="en-US" sz="2000" dirty="0"/>
              <a:t>(三)根据需要建立企业最高计量标准；</a:t>
            </a:r>
            <a:endParaRPr lang="zh-CN" altLang="en-US" sz="2000" dirty="0"/>
          </a:p>
          <a:p>
            <a:endParaRPr lang="zh-CN" altLang="en-US" sz="2000" dirty="0"/>
          </a:p>
          <a:p>
            <a:r>
              <a:rPr lang="zh-CN" altLang="en-US" sz="2000" dirty="0"/>
              <a:t> (四)确保在用计量器具及专用测试设备的量值准确和测量数据可靠。</a:t>
            </a:r>
            <a:endParaRPr lang="zh-CN" altLang="en-US" sz="2000" dirty="0"/>
          </a:p>
          <a:p>
            <a:endParaRPr lang="zh-CN" altLang="en-US" sz="2000" dirty="0"/>
          </a:p>
        </p:txBody>
      </p:sp>
    </p:spTree>
  </p:cSld>
  <p:clrMapOvr>
    <a:masterClrMapping/>
  </p:clrMapOvr>
  <p:transition>
    <p:wipe dir="u"/>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8290" name="Rectangle 2"/>
          <p:cNvSpPr>
            <a:spLocks noGrp="1"/>
          </p:cNvSpPr>
          <p:nvPr>
            <p:ph type="title"/>
          </p:nvPr>
        </p:nvSpPr>
        <p:spPr>
          <a:xfrm>
            <a:off x="685800" y="152400"/>
            <a:ext cx="7989888" cy="973138"/>
          </a:xfrm>
        </p:spPr>
        <p:txBody>
          <a:bodyPr vert="horz" wrap="square" anchor="ctr"/>
          <a:p>
            <a:pPr lvl="0" eaLnBrk="1" hangingPunct="1"/>
            <a:r>
              <a:rPr lang="zh-CN" altLang="en-US" sz="2800" dirty="0"/>
              <a:t>第四节 企业计量工作的定位与发展</a:t>
            </a:r>
            <a:endParaRPr lang="zh-CN" altLang="en-US" sz="2800" dirty="0"/>
          </a:p>
        </p:txBody>
      </p:sp>
      <p:sp>
        <p:nvSpPr>
          <p:cNvPr id="268291" name="Rectangle 3"/>
          <p:cNvSpPr>
            <a:spLocks noGrp="1"/>
          </p:cNvSpPr>
          <p:nvPr>
            <p:ph type="body"/>
          </p:nvPr>
        </p:nvSpPr>
        <p:spPr>
          <a:xfrm>
            <a:off x="468313" y="1196975"/>
            <a:ext cx="8424862" cy="5256213"/>
          </a:xfrm>
        </p:spPr>
        <p:txBody>
          <a:bodyPr vert="horz" wrap="square" anchor="t"/>
          <a:p>
            <a:pPr lvl="0" eaLnBrk="1" hangingPunct="1">
              <a:lnSpc>
                <a:spcPct val="120000"/>
              </a:lnSpc>
              <a:buNone/>
            </a:pPr>
            <a:r>
              <a:rPr lang="zh-CN" altLang="en-US" dirty="0"/>
              <a:t>2、降低计量成本</a:t>
            </a:r>
            <a:endParaRPr lang="zh-CN" altLang="en-US" dirty="0"/>
          </a:p>
          <a:p>
            <a:pPr lvl="0" eaLnBrk="1" hangingPunct="1">
              <a:lnSpc>
                <a:spcPct val="120000"/>
              </a:lnSpc>
            </a:pPr>
            <a:r>
              <a:rPr lang="zh-CN" altLang="en-US" sz="2000" dirty="0"/>
              <a:t>（1）大力开展校准工作，一方面把过去的检定项目进行分析，根据在企业中作用的不同，进行认真筛选。</a:t>
            </a:r>
            <a:endParaRPr lang="zh-CN" altLang="en-US" sz="2000" dirty="0"/>
          </a:p>
          <a:p>
            <a:pPr lvl="0" eaLnBrk="1" hangingPunct="1">
              <a:lnSpc>
                <a:spcPct val="120000"/>
              </a:lnSpc>
            </a:pPr>
            <a:r>
              <a:rPr lang="zh-CN" altLang="en-US" sz="2000" dirty="0"/>
              <a:t>（2)压缩部分高成本高项目，不需要的项目要进行优化。如果利用外来服务承担计量检修成本低，就充分利用外来服务。按照统计控制规律，延长部分非关键参数检测设备的确认间隔，减少确认频次。</a:t>
            </a:r>
            <a:endParaRPr lang="zh-CN" altLang="en-US" sz="2000" dirty="0"/>
          </a:p>
          <a:p>
            <a:pPr lvl="0" eaLnBrk="1" hangingPunct="1">
              <a:lnSpc>
                <a:spcPct val="120000"/>
              </a:lnSpc>
            </a:pPr>
            <a:r>
              <a:rPr lang="zh-CN" altLang="en-US" sz="2000" dirty="0"/>
              <a:t>（3）更新改造检测设备时，要选择性能指标满足要求、检测方法简单可靠、对环境和校准以及维护要求相对较低的检测设备。</a:t>
            </a:r>
            <a:endParaRPr lang="zh-CN" altLang="en-US" sz="2000" dirty="0"/>
          </a:p>
          <a:p>
            <a:pPr lvl="0" eaLnBrk="1" hangingPunct="1">
              <a:lnSpc>
                <a:spcPct val="120000"/>
              </a:lnSpc>
            </a:pPr>
            <a:r>
              <a:rPr lang="zh-CN" altLang="en-US" sz="2000" dirty="0"/>
              <a:t>（4）建设高素质的计量队伍，精干高效。</a:t>
            </a:r>
            <a:endParaRPr lang="zh-CN" altLang="en-US" sz="2000" dirty="0"/>
          </a:p>
        </p:txBody>
      </p:sp>
    </p:spTree>
  </p:cSld>
  <p:clrMapOvr>
    <a:masterClrMapping/>
  </p:clrMapOvr>
  <p:transition>
    <p:wipe dir="u"/>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9314" name="Rectangle 2"/>
          <p:cNvSpPr>
            <a:spLocks noGrp="1"/>
          </p:cNvSpPr>
          <p:nvPr>
            <p:ph type="title"/>
          </p:nvPr>
        </p:nvSpPr>
        <p:spPr>
          <a:xfrm>
            <a:off x="755650" y="-381000"/>
            <a:ext cx="6870700" cy="1593850"/>
          </a:xfrm>
        </p:spPr>
        <p:txBody>
          <a:bodyPr vert="horz" wrap="square" anchor="ctr"/>
          <a:p>
            <a:pPr lvl="0" eaLnBrk="1" hangingPunct="1">
              <a:lnSpc>
                <a:spcPct val="120000"/>
              </a:lnSpc>
            </a:pPr>
            <a:r>
              <a:rPr lang="zh-CN" altLang="en-US" sz="2800"/>
              <a:t>第三章 企业计量检测体系的建立</a:t>
            </a:r>
            <a:endParaRPr lang="zh-CN" altLang="en-US" sz="2800"/>
          </a:p>
        </p:txBody>
      </p:sp>
      <p:sp>
        <p:nvSpPr>
          <p:cNvPr id="269315" name="Rectangle 3"/>
          <p:cNvSpPr>
            <a:spLocks noGrp="1"/>
          </p:cNvSpPr>
          <p:nvPr>
            <p:ph type="body"/>
          </p:nvPr>
        </p:nvSpPr>
        <p:spPr>
          <a:xfrm>
            <a:off x="682625" y="1665288"/>
            <a:ext cx="7696200" cy="3841750"/>
          </a:xfrm>
        </p:spPr>
        <p:txBody>
          <a:bodyPr vert="horz" wrap="square" anchor="t"/>
          <a:p>
            <a:pPr lvl="0" eaLnBrk="1" hangingPunct="1">
              <a:lnSpc>
                <a:spcPct val="120000"/>
              </a:lnSpc>
            </a:pPr>
            <a:r>
              <a:rPr lang="zh-CN" altLang="en-US" dirty="0"/>
              <a:t>第一节 计量检测体系的基本概念</a:t>
            </a:r>
            <a:endParaRPr lang="zh-CN" altLang="en-US" dirty="0"/>
          </a:p>
          <a:p>
            <a:pPr lvl="0" eaLnBrk="1" hangingPunct="1">
              <a:lnSpc>
                <a:spcPct val="120000"/>
              </a:lnSpc>
            </a:pPr>
            <a:r>
              <a:rPr lang="zh-CN" altLang="en-US" dirty="0"/>
              <a:t>第二节 计量检测体系的策划</a:t>
            </a:r>
            <a:endParaRPr lang="zh-CN" altLang="en-US" dirty="0"/>
          </a:p>
          <a:p>
            <a:pPr lvl="0" eaLnBrk="1" hangingPunct="1">
              <a:lnSpc>
                <a:spcPct val="120000"/>
              </a:lnSpc>
            </a:pPr>
            <a:r>
              <a:rPr lang="zh-CN" altLang="en-US" dirty="0"/>
              <a:t>第三节 企业的计量组织机构</a:t>
            </a:r>
            <a:endParaRPr lang="zh-CN" altLang="en-US" dirty="0"/>
          </a:p>
          <a:p>
            <a:pPr lvl="0" eaLnBrk="1" hangingPunct="1">
              <a:lnSpc>
                <a:spcPct val="120000"/>
              </a:lnSpc>
            </a:pPr>
            <a:r>
              <a:rPr lang="zh-CN" altLang="en-US" dirty="0"/>
              <a:t>第四节 计量检测体系文件的编写</a:t>
            </a:r>
            <a:endParaRPr lang="zh-CN" altLang="en-US" dirty="0"/>
          </a:p>
          <a:p>
            <a:pPr lvl="0" eaLnBrk="1" hangingPunct="1">
              <a:lnSpc>
                <a:spcPct val="120000"/>
              </a:lnSpc>
              <a:buNone/>
            </a:pPr>
            <a:endParaRPr lang="zh-CN" altLang="en-US" dirty="0"/>
          </a:p>
        </p:txBody>
      </p:sp>
    </p:spTree>
  </p:cSld>
  <p:clrMapOvr>
    <a:masterClrMapping/>
  </p:clrMapOvr>
  <p:transition>
    <p:wipe dir="u"/>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0338" name="Rectangle 2"/>
          <p:cNvSpPr>
            <a:spLocks noGrp="1"/>
          </p:cNvSpPr>
          <p:nvPr>
            <p:ph type="title"/>
          </p:nvPr>
        </p:nvSpPr>
        <p:spPr>
          <a:xfrm>
            <a:off x="755650" y="-381000"/>
            <a:ext cx="6870700" cy="1593850"/>
          </a:xfrm>
        </p:spPr>
        <p:txBody>
          <a:bodyPr vert="horz" wrap="square" anchor="ctr"/>
          <a:p>
            <a:pPr lvl="0" eaLnBrk="1" hangingPunct="1">
              <a:lnSpc>
                <a:spcPct val="120000"/>
              </a:lnSpc>
            </a:pPr>
            <a:r>
              <a:rPr lang="zh-CN" altLang="en-US" sz="2800"/>
              <a:t>第三章 企业计量检测体系的建立</a:t>
            </a:r>
            <a:endParaRPr lang="zh-CN" altLang="en-US" sz="2800"/>
          </a:p>
        </p:txBody>
      </p:sp>
      <p:sp>
        <p:nvSpPr>
          <p:cNvPr id="270339" name="Rectangle 3"/>
          <p:cNvSpPr>
            <a:spLocks noGrp="1"/>
          </p:cNvSpPr>
          <p:nvPr>
            <p:ph type="body"/>
          </p:nvPr>
        </p:nvSpPr>
        <p:spPr>
          <a:xfrm>
            <a:off x="682625" y="1665288"/>
            <a:ext cx="7696200" cy="3841750"/>
          </a:xfrm>
        </p:spPr>
        <p:txBody>
          <a:bodyPr vert="horz" wrap="square" anchor="t"/>
          <a:p>
            <a:pPr lvl="0" eaLnBrk="1" hangingPunct="1">
              <a:lnSpc>
                <a:spcPct val="120000"/>
              </a:lnSpc>
            </a:pPr>
            <a:r>
              <a:rPr lang="zh-CN" altLang="en-US" dirty="0"/>
              <a:t>第一节 计量检测体系的基本概念</a:t>
            </a:r>
            <a:endParaRPr lang="zh-CN" altLang="en-US" dirty="0"/>
          </a:p>
          <a:p>
            <a:pPr lvl="0" eaLnBrk="1" hangingPunct="1">
              <a:lnSpc>
                <a:spcPct val="120000"/>
              </a:lnSpc>
              <a:buNone/>
            </a:pPr>
            <a:r>
              <a:rPr lang="zh-CN" altLang="en-US" sz="2000" dirty="0"/>
              <a:t>     ISO10012《测量管理体系  测量过程和测量设备的要求》</a:t>
            </a:r>
            <a:endParaRPr lang="zh-CN" altLang="en-US" sz="2000" dirty="0"/>
          </a:p>
          <a:p>
            <a:pPr lvl="0" eaLnBrk="1" hangingPunct="1">
              <a:lnSpc>
                <a:spcPct val="120000"/>
              </a:lnSpc>
              <a:buNone/>
            </a:pPr>
            <a:r>
              <a:rPr lang="zh-CN" altLang="en-US" sz="2000" dirty="0"/>
              <a:t>     JJF1112《计量检测体系确认规范》</a:t>
            </a:r>
            <a:endParaRPr lang="zh-CN" altLang="en-US" sz="2000" dirty="0"/>
          </a:p>
          <a:p>
            <a:pPr lvl="0" eaLnBrk="1" hangingPunct="1">
              <a:lnSpc>
                <a:spcPct val="120000"/>
              </a:lnSpc>
              <a:buNone/>
            </a:pPr>
            <a:r>
              <a:rPr lang="zh-CN" altLang="en-US" sz="2000" dirty="0"/>
              <a:t>            包括计量法制要求、技术能力要求和质量管理要求</a:t>
            </a:r>
            <a:endParaRPr lang="zh-CN" altLang="en-US" sz="2000" dirty="0"/>
          </a:p>
          <a:p>
            <a:pPr lvl="0" eaLnBrk="1" hangingPunct="1">
              <a:lnSpc>
                <a:spcPct val="120000"/>
              </a:lnSpc>
              <a:buNone/>
            </a:pPr>
            <a:r>
              <a:rPr lang="zh-CN" altLang="en-US" dirty="0"/>
              <a:t>    </a:t>
            </a:r>
            <a:endParaRPr lang="zh-CN" altLang="en-US" dirty="0"/>
          </a:p>
        </p:txBody>
      </p:sp>
    </p:spTree>
  </p:cSld>
  <p:clrMapOvr>
    <a:masterClrMapping/>
  </p:clrMapOvr>
  <p:transition>
    <p:wipe dir="u"/>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1362" name="Rectangle 2"/>
          <p:cNvSpPr>
            <a:spLocks noGrp="1"/>
          </p:cNvSpPr>
          <p:nvPr>
            <p:ph type="title"/>
          </p:nvPr>
        </p:nvSpPr>
        <p:spPr>
          <a:xfrm>
            <a:off x="755650" y="-381000"/>
            <a:ext cx="6870700" cy="1593850"/>
          </a:xfrm>
        </p:spPr>
        <p:txBody>
          <a:bodyPr vert="horz" wrap="square" anchor="ctr"/>
          <a:p>
            <a:pPr lvl="0" eaLnBrk="1" hangingPunct="1">
              <a:lnSpc>
                <a:spcPct val="120000"/>
              </a:lnSpc>
            </a:pPr>
            <a:r>
              <a:rPr lang="zh-CN" altLang="en-US" sz="2800"/>
              <a:t>第三章 企业计量检测体系的建立</a:t>
            </a:r>
            <a:endParaRPr lang="zh-CN" altLang="en-US" sz="2800"/>
          </a:p>
        </p:txBody>
      </p:sp>
      <p:sp>
        <p:nvSpPr>
          <p:cNvPr id="271363" name="Rectangle 3"/>
          <p:cNvSpPr>
            <a:spLocks noGrp="1"/>
          </p:cNvSpPr>
          <p:nvPr>
            <p:ph type="body"/>
          </p:nvPr>
        </p:nvSpPr>
        <p:spPr>
          <a:xfrm>
            <a:off x="682625" y="1665288"/>
            <a:ext cx="7696200" cy="3841750"/>
          </a:xfrm>
        </p:spPr>
        <p:txBody>
          <a:bodyPr vert="horz" wrap="square" anchor="t"/>
          <a:p>
            <a:pPr lvl="0" eaLnBrk="1" hangingPunct="1">
              <a:lnSpc>
                <a:spcPct val="120000"/>
              </a:lnSpc>
            </a:pPr>
            <a:r>
              <a:rPr lang="zh-CN" altLang="en-US" dirty="0"/>
              <a:t>第二节 计量检测体系的策划</a:t>
            </a:r>
            <a:endParaRPr lang="zh-CN" altLang="en-US" dirty="0"/>
          </a:p>
          <a:p>
            <a:pPr lvl="0" eaLnBrk="1" hangingPunct="1">
              <a:lnSpc>
                <a:spcPct val="120000"/>
              </a:lnSpc>
              <a:buNone/>
            </a:pPr>
            <a:r>
              <a:rPr lang="zh-CN" altLang="en-US" sz="2000" dirty="0"/>
              <a:t>      </a:t>
            </a:r>
            <a:r>
              <a:rPr lang="zh-CN" altLang="en-US" sz="2000" dirty="0">
                <a:solidFill>
                  <a:srgbClr val="FF3300"/>
                </a:solidFill>
              </a:rPr>
              <a:t>由企业自己负责决定</a:t>
            </a:r>
            <a:endParaRPr lang="zh-CN" altLang="en-US" sz="2000" dirty="0">
              <a:solidFill>
                <a:srgbClr val="FF3300"/>
              </a:solidFill>
            </a:endParaRPr>
          </a:p>
          <a:p>
            <a:pPr lvl="0" eaLnBrk="1" hangingPunct="1">
              <a:lnSpc>
                <a:spcPct val="120000"/>
              </a:lnSpc>
              <a:buNone/>
            </a:pPr>
            <a:r>
              <a:rPr lang="zh-CN" altLang="en-US" dirty="0"/>
              <a:t>     </a:t>
            </a:r>
            <a:r>
              <a:rPr lang="zh-CN" altLang="en-US" sz="2000" dirty="0">
                <a:sym typeface="Arial" panose="020B0604020202020204" pitchFamily="34" charset="0"/>
              </a:rPr>
              <a:t>包含企业对产品质量、工艺参数和能源检测等方面的计量控制</a:t>
            </a:r>
            <a:endParaRPr lang="zh-CN" altLang="en-US" sz="2000" dirty="0">
              <a:sym typeface="Arial" panose="020B0604020202020204" pitchFamily="34" charset="0"/>
            </a:endParaRPr>
          </a:p>
          <a:p>
            <a:pPr lvl="0" eaLnBrk="1" hangingPunct="1">
              <a:lnSpc>
                <a:spcPct val="120000"/>
              </a:lnSpc>
              <a:buNone/>
            </a:pPr>
            <a:r>
              <a:rPr lang="zh-CN" altLang="en-US" sz="2000" dirty="0">
                <a:sym typeface="Arial" panose="020B0604020202020204" pitchFamily="34" charset="0"/>
              </a:rPr>
              <a:t>      和管理</a:t>
            </a:r>
            <a:endParaRPr lang="zh-CN" altLang="en-US" sz="2000" dirty="0">
              <a:sym typeface="Arial" panose="020B0604020202020204" pitchFamily="34" charset="0"/>
            </a:endParaRPr>
          </a:p>
          <a:p>
            <a:pPr lvl="0" eaLnBrk="1" hangingPunct="1">
              <a:lnSpc>
                <a:spcPct val="120000"/>
              </a:lnSpc>
              <a:buNone/>
            </a:pPr>
            <a:r>
              <a:rPr lang="zh-CN" altLang="en-US" sz="2000" dirty="0">
                <a:sym typeface="Arial" panose="020B0604020202020204" pitchFamily="34" charset="0"/>
              </a:rPr>
              <a:t>      目的是在生产经营或服务活动中能及时得到准确可靠的测量，</a:t>
            </a:r>
            <a:endParaRPr lang="zh-CN" altLang="en-US" sz="2000" dirty="0">
              <a:sym typeface="Arial" panose="020B0604020202020204" pitchFamily="34" charset="0"/>
            </a:endParaRPr>
          </a:p>
          <a:p>
            <a:pPr lvl="0" eaLnBrk="1" hangingPunct="1">
              <a:lnSpc>
                <a:spcPct val="120000"/>
              </a:lnSpc>
              <a:buNone/>
            </a:pPr>
            <a:r>
              <a:rPr lang="zh-CN" altLang="en-US" sz="2000" dirty="0">
                <a:sym typeface="Arial" panose="020B0604020202020204" pitchFamily="34" charset="0"/>
              </a:rPr>
              <a:t>      保证产品或服务的质量始终满足客户的要求</a:t>
            </a:r>
            <a:endParaRPr lang="zh-CN" altLang="en-US" sz="2000" dirty="0">
              <a:sym typeface="Arial" panose="020B0604020202020204" pitchFamily="34" charset="0"/>
            </a:endParaRPr>
          </a:p>
        </p:txBody>
      </p:sp>
    </p:spTree>
  </p:cSld>
  <p:clrMapOvr>
    <a:masterClrMapping/>
  </p:clrMapOvr>
  <p:transition>
    <p:wipe dir="u"/>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2386" name="Rectangle 2"/>
          <p:cNvSpPr>
            <a:spLocks noGrp="1"/>
          </p:cNvSpPr>
          <p:nvPr>
            <p:ph type="title"/>
          </p:nvPr>
        </p:nvSpPr>
        <p:spPr>
          <a:xfrm>
            <a:off x="687388" y="477838"/>
            <a:ext cx="7773987" cy="935037"/>
          </a:xfrm>
        </p:spPr>
        <p:txBody>
          <a:bodyPr vert="horz" wrap="square" anchor="ctr"/>
          <a:p>
            <a:pPr lvl="0" eaLnBrk="1" hangingPunct="1">
              <a:lnSpc>
                <a:spcPct val="120000"/>
              </a:lnSpc>
            </a:pPr>
            <a:r>
              <a:rPr lang="zh-CN" altLang="en-US" sz="2800"/>
              <a:t>第三节 企业的计量组织结构</a:t>
            </a:r>
            <a:endParaRPr lang="zh-CN" altLang="en-US" sz="2800"/>
          </a:p>
        </p:txBody>
      </p:sp>
      <p:sp>
        <p:nvSpPr>
          <p:cNvPr id="272387" name="Rectangle 3"/>
          <p:cNvSpPr>
            <a:spLocks noGrp="1"/>
          </p:cNvSpPr>
          <p:nvPr>
            <p:ph type="body"/>
          </p:nvPr>
        </p:nvSpPr>
        <p:spPr/>
        <p:txBody>
          <a:bodyPr vert="horz" wrap="square" anchor="t"/>
          <a:p>
            <a:pPr lvl="0" eaLnBrk="1" hangingPunct="1">
              <a:lnSpc>
                <a:spcPct val="120000"/>
              </a:lnSpc>
            </a:pPr>
            <a:r>
              <a:rPr lang="zh-CN" altLang="en-US" dirty="0"/>
              <a:t>一、计量组织的形式</a:t>
            </a:r>
            <a:endParaRPr lang="zh-CN" altLang="en-US" dirty="0"/>
          </a:p>
          <a:p>
            <a:pPr lvl="0" eaLnBrk="1" hangingPunct="1">
              <a:lnSpc>
                <a:spcPct val="120000"/>
              </a:lnSpc>
              <a:buNone/>
            </a:pPr>
            <a:r>
              <a:rPr lang="zh-CN" altLang="en-US" sz="2000" dirty="0"/>
              <a:t>             单独设置、合设，部门中设专职计量管理员</a:t>
            </a:r>
            <a:endParaRPr lang="zh-CN" altLang="en-US" sz="2000" dirty="0"/>
          </a:p>
          <a:p>
            <a:pPr lvl="0" eaLnBrk="1" hangingPunct="1">
              <a:lnSpc>
                <a:spcPct val="120000"/>
              </a:lnSpc>
            </a:pPr>
            <a:r>
              <a:rPr lang="zh-CN" altLang="en-US" dirty="0"/>
              <a:t>二、计量</a:t>
            </a:r>
            <a:r>
              <a:rPr lang="zh-CN" altLang="en-US" dirty="0">
                <a:solidFill>
                  <a:srgbClr val="FF3300"/>
                </a:solidFill>
              </a:rPr>
              <a:t>组织结构</a:t>
            </a:r>
            <a:endParaRPr lang="zh-CN" altLang="en-US" dirty="0">
              <a:solidFill>
                <a:srgbClr val="FF3300"/>
              </a:solidFill>
            </a:endParaRPr>
          </a:p>
          <a:p>
            <a:pPr lvl="0" eaLnBrk="1" hangingPunct="1">
              <a:lnSpc>
                <a:spcPct val="120000"/>
              </a:lnSpc>
              <a:buNone/>
            </a:pPr>
            <a:r>
              <a:rPr lang="zh-CN" altLang="en-US" dirty="0"/>
              <a:t>    1、企业计量主管领导</a:t>
            </a:r>
            <a:endParaRPr lang="zh-CN" altLang="en-US" dirty="0"/>
          </a:p>
          <a:p>
            <a:pPr lvl="0" eaLnBrk="1" hangingPunct="1">
              <a:lnSpc>
                <a:spcPct val="120000"/>
              </a:lnSpc>
              <a:buNone/>
            </a:pPr>
            <a:r>
              <a:rPr lang="zh-CN" altLang="en-US" dirty="0"/>
              <a:t>    2、企业计量管理机构</a:t>
            </a:r>
            <a:endParaRPr lang="zh-CN" altLang="en-US" dirty="0"/>
          </a:p>
          <a:p>
            <a:pPr lvl="0" eaLnBrk="1" hangingPunct="1">
              <a:lnSpc>
                <a:spcPct val="120000"/>
              </a:lnSpc>
              <a:buNone/>
            </a:pPr>
            <a:r>
              <a:rPr lang="zh-CN" altLang="en-US" dirty="0"/>
              <a:t>    3、车间计量管理人员</a:t>
            </a:r>
            <a:endParaRPr lang="zh-CN" altLang="en-US" dirty="0"/>
          </a:p>
          <a:p>
            <a:pPr lvl="0" eaLnBrk="1" hangingPunct="1">
              <a:lnSpc>
                <a:spcPct val="120000"/>
              </a:lnSpc>
              <a:buNone/>
            </a:pPr>
            <a:r>
              <a:rPr lang="zh-CN" altLang="en-US" dirty="0"/>
              <a:t>    4、</a:t>
            </a:r>
            <a:r>
              <a:rPr lang="zh-CN" altLang="en-US" dirty="0">
                <a:sym typeface="+mn-ea"/>
              </a:rPr>
              <a:t>其他职能部门的计量管理人员</a:t>
            </a:r>
            <a:endParaRPr lang="zh-CN" altLang="en-US" dirty="0"/>
          </a:p>
        </p:txBody>
      </p:sp>
    </p:spTree>
  </p:cSld>
  <p:clrMapOvr>
    <a:masterClrMapping/>
  </p:clrMapOvr>
  <p:transition>
    <p:wipe dir="u"/>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3410" name="Rectangle 2"/>
          <p:cNvSpPr>
            <a:spLocks noGrp="1"/>
          </p:cNvSpPr>
          <p:nvPr>
            <p:ph type="title"/>
          </p:nvPr>
        </p:nvSpPr>
        <p:spPr>
          <a:xfrm>
            <a:off x="457200" y="274638"/>
            <a:ext cx="8229600" cy="690562"/>
          </a:xfrm>
        </p:spPr>
        <p:txBody>
          <a:bodyPr vert="horz" wrap="square" anchor="ctr"/>
          <a:p>
            <a:pPr lvl="0" eaLnBrk="1" hangingPunct="1">
              <a:lnSpc>
                <a:spcPct val="120000"/>
              </a:lnSpc>
            </a:pPr>
            <a:r>
              <a:rPr lang="zh-CN" altLang="en-US" sz="2800"/>
              <a:t>第三节 企业的计量组织结构</a:t>
            </a:r>
            <a:endParaRPr lang="zh-CN" altLang="en-US" sz="2800"/>
          </a:p>
        </p:txBody>
      </p:sp>
      <p:sp>
        <p:nvSpPr>
          <p:cNvPr id="273411" name="Rectangle 3"/>
          <p:cNvSpPr>
            <a:spLocks noGrp="1"/>
          </p:cNvSpPr>
          <p:nvPr>
            <p:ph type="body"/>
          </p:nvPr>
        </p:nvSpPr>
        <p:spPr/>
        <p:txBody>
          <a:bodyPr vert="horz" wrap="square" anchor="t"/>
          <a:p>
            <a:pPr lvl="0" eaLnBrk="1" hangingPunct="1">
              <a:lnSpc>
                <a:spcPct val="120000"/>
              </a:lnSpc>
            </a:pPr>
            <a:r>
              <a:rPr lang="zh-CN" altLang="en-US" dirty="0"/>
              <a:t>三、各级计量管理机构及计量管理人员的</a:t>
            </a:r>
            <a:r>
              <a:rPr lang="zh-CN" altLang="en-US" dirty="0">
                <a:solidFill>
                  <a:srgbClr val="FF3300"/>
                </a:solidFill>
              </a:rPr>
              <a:t>职责</a:t>
            </a:r>
            <a:endParaRPr lang="zh-CN" altLang="en-US" dirty="0">
              <a:solidFill>
                <a:srgbClr val="FF3300"/>
              </a:solidFill>
            </a:endParaRPr>
          </a:p>
          <a:p>
            <a:pPr lvl="0" eaLnBrk="1" hangingPunct="1">
              <a:lnSpc>
                <a:spcPct val="120000"/>
              </a:lnSpc>
              <a:buNone/>
            </a:pPr>
            <a:r>
              <a:rPr lang="zh-CN" altLang="en-US" dirty="0"/>
              <a:t>1、主管计量工作的企业领导的职责</a:t>
            </a:r>
            <a:endParaRPr lang="zh-CN" altLang="en-US" dirty="0"/>
          </a:p>
          <a:p>
            <a:pPr lvl="0" eaLnBrk="1" hangingPunct="1">
              <a:lnSpc>
                <a:spcPct val="120000"/>
              </a:lnSpc>
              <a:buNone/>
            </a:pPr>
            <a:r>
              <a:rPr lang="zh-CN" altLang="en-US" dirty="0"/>
              <a:t>2、企业计量管理机构的职责和任务</a:t>
            </a:r>
            <a:endParaRPr lang="zh-CN" altLang="en-US" dirty="0"/>
          </a:p>
          <a:p>
            <a:pPr lvl="0" eaLnBrk="1" hangingPunct="1">
              <a:lnSpc>
                <a:spcPct val="120000"/>
              </a:lnSpc>
              <a:buNone/>
            </a:pPr>
            <a:r>
              <a:rPr lang="zh-CN" altLang="en-US" dirty="0"/>
              <a:t>3、车间（分厂）计量管理人员职责</a:t>
            </a:r>
            <a:endParaRPr lang="zh-CN" altLang="en-US" dirty="0"/>
          </a:p>
          <a:p>
            <a:pPr lvl="0" eaLnBrk="1" hangingPunct="1">
              <a:lnSpc>
                <a:spcPct val="120000"/>
              </a:lnSpc>
              <a:buNone/>
            </a:pPr>
            <a:r>
              <a:rPr lang="zh-CN" altLang="en-US" dirty="0"/>
              <a:t>4、</a:t>
            </a:r>
            <a:r>
              <a:rPr lang="zh-CN" altLang="en-US" dirty="0">
                <a:sym typeface="+mn-ea"/>
              </a:rPr>
              <a:t>其他职能部门计量管理人员职责</a:t>
            </a:r>
            <a:endParaRPr lang="zh-CN" altLang="en-US" dirty="0"/>
          </a:p>
          <a:p>
            <a:pPr lvl="0" eaLnBrk="1" hangingPunct="1">
              <a:lnSpc>
                <a:spcPct val="120000"/>
              </a:lnSpc>
              <a:buNone/>
            </a:pPr>
            <a:endParaRPr lang="zh-CN" altLang="en-US" dirty="0"/>
          </a:p>
        </p:txBody>
      </p:sp>
    </p:spTree>
  </p:cSld>
  <p:clrMapOvr>
    <a:masterClrMapping/>
  </p:clrMapOvr>
  <p:transition>
    <p:wipe dir="u"/>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4434" name="Rectangle 2"/>
          <p:cNvSpPr>
            <a:spLocks noGrp="1"/>
          </p:cNvSpPr>
          <p:nvPr>
            <p:ph type="title"/>
          </p:nvPr>
        </p:nvSpPr>
        <p:spPr>
          <a:xfrm>
            <a:off x="679450" y="444500"/>
            <a:ext cx="7632700" cy="520700"/>
          </a:xfrm>
        </p:spPr>
        <p:txBody>
          <a:bodyPr vert="horz" wrap="square" anchor="ctr"/>
          <a:p>
            <a:pPr lvl="0" eaLnBrk="1" hangingPunct="1">
              <a:lnSpc>
                <a:spcPct val="120000"/>
              </a:lnSpc>
            </a:pPr>
            <a:br>
              <a:rPr lang="zh-CN" altLang="en-US" sz="2400" dirty="0"/>
            </a:br>
            <a:endParaRPr lang="zh-CN" altLang="en-US" sz="2400" dirty="0"/>
          </a:p>
        </p:txBody>
      </p:sp>
      <p:sp>
        <p:nvSpPr>
          <p:cNvPr id="274435" name="Rectangle 3"/>
          <p:cNvSpPr>
            <a:spLocks noGrp="1"/>
          </p:cNvSpPr>
          <p:nvPr>
            <p:ph type="body"/>
          </p:nvPr>
        </p:nvSpPr>
        <p:spPr>
          <a:xfrm>
            <a:off x="250825" y="1196975"/>
            <a:ext cx="8893175" cy="5256213"/>
          </a:xfrm>
        </p:spPr>
        <p:txBody>
          <a:bodyPr vert="horz" wrap="square" anchor="t"/>
          <a:p>
            <a:pPr lvl="0" algn="l" eaLnBrk="1" hangingPunct="1">
              <a:lnSpc>
                <a:spcPct val="120000"/>
              </a:lnSpc>
              <a:buNone/>
            </a:pPr>
            <a:r>
              <a:rPr lang="zh-CN" altLang="en-US" dirty="0">
                <a:solidFill>
                  <a:schemeClr val="tx2"/>
                </a:solidFill>
              </a:rPr>
              <a:t>企业计量管理机构的</a:t>
            </a:r>
            <a:r>
              <a:rPr lang="zh-CN" altLang="en-US" dirty="0">
                <a:solidFill>
                  <a:srgbClr val="FF3300"/>
                </a:solidFill>
              </a:rPr>
              <a:t>职责和任务</a:t>
            </a:r>
            <a:endParaRPr lang="zh-CN" altLang="en-US" dirty="0">
              <a:solidFill>
                <a:srgbClr val="FF3300"/>
              </a:solidFill>
            </a:endParaRPr>
          </a:p>
          <a:p>
            <a:pPr lvl="0" eaLnBrk="1" hangingPunct="1">
              <a:lnSpc>
                <a:spcPct val="120000"/>
              </a:lnSpc>
              <a:buNone/>
            </a:pPr>
            <a:r>
              <a:rPr lang="zh-CN" altLang="en-US" dirty="0"/>
              <a:t>1、贯彻计量法律法规和国家有关计量规章，积极推行法定计量单位，对企业内部进行计量监督管理、协调处理计量争议；</a:t>
            </a:r>
            <a:endParaRPr lang="zh-CN" altLang="en-US" dirty="0"/>
          </a:p>
          <a:p>
            <a:pPr lvl="0" eaLnBrk="1" hangingPunct="1">
              <a:lnSpc>
                <a:spcPct val="120000"/>
              </a:lnSpc>
              <a:buNone/>
            </a:pPr>
            <a:r>
              <a:rPr lang="zh-CN" altLang="en-US" dirty="0"/>
              <a:t>2、建立满足顾客要求的计量检测体系；制定、维持并不断改进计量检测体系文件；</a:t>
            </a:r>
            <a:endParaRPr lang="zh-CN" altLang="en-US" dirty="0"/>
          </a:p>
          <a:p>
            <a:pPr lvl="0" eaLnBrk="1" hangingPunct="1">
              <a:lnSpc>
                <a:spcPct val="120000"/>
              </a:lnSpc>
              <a:buNone/>
            </a:pPr>
            <a:r>
              <a:rPr lang="zh-CN" altLang="en-US" dirty="0"/>
              <a:t>3、制定计量工作质量目标和企业计量发展规划、计量工作计划。</a:t>
            </a:r>
            <a:endParaRPr lang="zh-CN" altLang="en-US" dirty="0"/>
          </a:p>
          <a:p>
            <a:pPr lvl="0" eaLnBrk="1" hangingPunct="1">
              <a:lnSpc>
                <a:spcPct val="120000"/>
              </a:lnSpc>
              <a:buNone/>
            </a:pPr>
            <a:r>
              <a:rPr lang="zh-CN" altLang="en-US" dirty="0"/>
              <a:t>4、建立企业计量标准；完善企业量值传递系统；组织计量检定工作；制定校准方法；</a:t>
            </a:r>
            <a:endParaRPr lang="zh-CN" altLang="en-US" dirty="0"/>
          </a:p>
          <a:p>
            <a:pPr lvl="0" eaLnBrk="1" hangingPunct="1">
              <a:lnSpc>
                <a:spcPct val="120000"/>
              </a:lnSpc>
              <a:buNone/>
            </a:pPr>
            <a:r>
              <a:rPr lang="zh-CN" altLang="en-US" dirty="0"/>
              <a:t>5、统一管理计量器具，正确配备计量器具和测试设备；改善计量工作环境和条件，保证器具的校准准确可靠；</a:t>
            </a:r>
            <a:endParaRPr lang="zh-CN" altLang="en-US" dirty="0"/>
          </a:p>
          <a:p>
            <a:pPr lvl="0" eaLnBrk="1" hangingPunct="1">
              <a:lnSpc>
                <a:spcPct val="120000"/>
              </a:lnSpc>
              <a:buNone/>
            </a:pPr>
            <a:endParaRPr lang="zh-CN" altLang="en-US" dirty="0"/>
          </a:p>
        </p:txBody>
      </p:sp>
      <p:sp>
        <p:nvSpPr>
          <p:cNvPr id="274436" name="Rectangle 4"/>
          <p:cNvSpPr/>
          <p:nvPr/>
        </p:nvSpPr>
        <p:spPr>
          <a:xfrm>
            <a:off x="685800" y="152400"/>
            <a:ext cx="7847013" cy="828675"/>
          </a:xfrm>
          <a:prstGeom prst="rect">
            <a:avLst/>
          </a:prstGeom>
          <a:noFill/>
          <a:ln w="9525">
            <a:noFill/>
          </a:ln>
        </p:spPr>
        <p:txBody>
          <a:bodyPr anchor="b"/>
          <a:p>
            <a:pPr lvl="0" eaLnBrk="1" hangingPunct="1">
              <a:lnSpc>
                <a:spcPct val="120000"/>
              </a:lnSpc>
            </a:pPr>
            <a:r>
              <a:rPr lang="zh-CN" altLang="en-US" sz="2800">
                <a:solidFill>
                  <a:schemeClr val="tx2"/>
                </a:solidFill>
                <a:latin typeface="Arial" panose="020B0604020202020204" pitchFamily="34" charset="0"/>
                <a:ea typeface="微软雅黑" panose="020B0503020204020204" pitchFamily="2" charset="-122"/>
              </a:rPr>
              <a:t>第三节 企业的计量组织结构</a:t>
            </a:r>
            <a:endParaRPr lang="zh-CN" altLang="en-US" sz="2800">
              <a:solidFill>
                <a:schemeClr val="tx2"/>
              </a:solidFill>
              <a:latin typeface="Arial" panose="020B0604020202020204" pitchFamily="34" charset="0"/>
              <a:ea typeface="微软雅黑" panose="020B0503020204020204" pitchFamily="2" charset="-122"/>
            </a:endParaRPr>
          </a:p>
        </p:txBody>
      </p:sp>
    </p:spTree>
  </p:cSld>
  <p:clrMapOvr>
    <a:masterClrMapping/>
  </p:clrMapOvr>
  <p:transition>
    <p:wipe dir="u"/>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5458" name="Rectangle 2"/>
          <p:cNvSpPr>
            <a:spLocks noGrp="1"/>
          </p:cNvSpPr>
          <p:nvPr>
            <p:ph type="title"/>
          </p:nvPr>
        </p:nvSpPr>
        <p:spPr>
          <a:xfrm>
            <a:off x="457200" y="346075"/>
            <a:ext cx="8229600" cy="461963"/>
          </a:xfrm>
        </p:spPr>
        <p:txBody>
          <a:bodyPr vert="horz" wrap="square" anchor="ctr"/>
          <a:p>
            <a:pPr lvl="0" eaLnBrk="1" hangingPunct="1"/>
            <a:r>
              <a:rPr lang="zh-CN" altLang="en-US" sz="2400"/>
              <a:t>第三节 企业的计量组织结构</a:t>
            </a:r>
            <a:endParaRPr lang="zh-CN" altLang="en-US" sz="2400"/>
          </a:p>
        </p:txBody>
      </p:sp>
      <p:sp>
        <p:nvSpPr>
          <p:cNvPr id="275459" name="Rectangle 3"/>
          <p:cNvSpPr>
            <a:spLocks noGrp="1"/>
          </p:cNvSpPr>
          <p:nvPr>
            <p:ph type="body"/>
          </p:nvPr>
        </p:nvSpPr>
        <p:spPr>
          <a:xfrm>
            <a:off x="250825" y="1052513"/>
            <a:ext cx="8893175" cy="5545137"/>
          </a:xfrm>
        </p:spPr>
        <p:txBody>
          <a:bodyPr vert="horz" wrap="square" anchor="t"/>
          <a:p>
            <a:pPr lvl="0" algn="l" eaLnBrk="1" hangingPunct="1">
              <a:lnSpc>
                <a:spcPct val="120000"/>
              </a:lnSpc>
              <a:buNone/>
            </a:pPr>
            <a:r>
              <a:rPr lang="zh-CN" altLang="en-US" dirty="0">
                <a:solidFill>
                  <a:schemeClr val="tx2"/>
                </a:solidFill>
              </a:rPr>
              <a:t>企业计量管理机构的</a:t>
            </a:r>
            <a:r>
              <a:rPr lang="zh-CN" altLang="en-US" dirty="0">
                <a:solidFill>
                  <a:srgbClr val="FF3300"/>
                </a:solidFill>
              </a:rPr>
              <a:t>职责和任务</a:t>
            </a:r>
            <a:endParaRPr lang="zh-CN" altLang="en-US" dirty="0">
              <a:solidFill>
                <a:srgbClr val="FF3300"/>
              </a:solidFill>
            </a:endParaRPr>
          </a:p>
          <a:p>
            <a:pPr lvl="0" eaLnBrk="1" hangingPunct="1">
              <a:lnSpc>
                <a:spcPct val="120000"/>
              </a:lnSpc>
              <a:buNone/>
            </a:pPr>
            <a:r>
              <a:rPr lang="zh-CN" altLang="en-US" sz="2200" dirty="0"/>
              <a:t>6、参与测量过程的测划，监督管理企业生产学营活动的各种计量检测数据；</a:t>
            </a:r>
            <a:endParaRPr lang="zh-CN" altLang="en-US" sz="2200" dirty="0"/>
          </a:p>
          <a:p>
            <a:pPr lvl="0" eaLnBrk="1" hangingPunct="1">
              <a:lnSpc>
                <a:spcPct val="120000"/>
              </a:lnSpc>
              <a:buNone/>
            </a:pPr>
            <a:r>
              <a:rPr lang="zh-CN" altLang="en-US" sz="2200" dirty="0"/>
              <a:t>7、组织全体职工的计量教育和内部计量考核，做好计量人员的管理、培训、考核；组织计量交流评比活动，总结推广先进计量工作经验；</a:t>
            </a:r>
            <a:endParaRPr lang="zh-CN" altLang="en-US" sz="2200" dirty="0"/>
          </a:p>
          <a:p>
            <a:pPr lvl="0" eaLnBrk="1" hangingPunct="1">
              <a:lnSpc>
                <a:spcPct val="120000"/>
              </a:lnSpc>
              <a:buNone/>
            </a:pPr>
            <a:r>
              <a:rPr lang="zh-CN" altLang="en-US" sz="2200" dirty="0"/>
              <a:t>8、组织计量人员参与制定企业提高产品质量、降低消耗、改进工艺、新产品的研制等活动，参与解决目前存在的计量测试技术问题，组织开展计量、测试、技术服务等项工作。</a:t>
            </a:r>
            <a:endParaRPr lang="zh-CN" altLang="en-US" sz="2200" dirty="0"/>
          </a:p>
          <a:p>
            <a:pPr lvl="0" eaLnBrk="1" hangingPunct="1">
              <a:lnSpc>
                <a:spcPct val="120000"/>
              </a:lnSpc>
              <a:buNone/>
            </a:pPr>
            <a:r>
              <a:rPr lang="zh-CN" altLang="en-US" sz="2200" dirty="0"/>
              <a:t>9、对在计量工作中做出成绩的计量人员给予奖励；违反计量法律法规、规章制度的人员，进行批评教育和适当的处理；对重大计量事故提出处理意见。</a:t>
            </a:r>
            <a:endParaRPr lang="zh-CN" altLang="en-US" sz="2200" dirty="0"/>
          </a:p>
          <a:p>
            <a:pPr lvl="0" eaLnBrk="1" hangingPunct="1">
              <a:lnSpc>
                <a:spcPct val="100000"/>
              </a:lnSpc>
            </a:pPr>
            <a:endParaRPr lang="zh-CN" altLang="en-US" sz="2200" dirty="0"/>
          </a:p>
        </p:txBody>
      </p:sp>
    </p:spTree>
  </p:cSld>
  <p:clrMapOvr>
    <a:masterClrMapping/>
  </p:clrMapOvr>
  <p:transition>
    <p:wipe dir="u"/>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3410" name="Rectangle 2"/>
          <p:cNvSpPr>
            <a:spLocks noGrp="1"/>
          </p:cNvSpPr>
          <p:nvPr>
            <p:ph type="title"/>
          </p:nvPr>
        </p:nvSpPr>
        <p:spPr>
          <a:xfrm>
            <a:off x="457200" y="274638"/>
            <a:ext cx="8229600" cy="690562"/>
          </a:xfrm>
        </p:spPr>
        <p:txBody>
          <a:bodyPr vert="horz" wrap="square" anchor="ctr"/>
          <a:p>
            <a:pPr lvl="0" eaLnBrk="1" hangingPunct="1">
              <a:lnSpc>
                <a:spcPct val="120000"/>
              </a:lnSpc>
            </a:pPr>
            <a:r>
              <a:rPr lang="zh-CN" altLang="en-US" sz="2800"/>
              <a:t>第三节 企业的计量组织结构</a:t>
            </a:r>
            <a:endParaRPr lang="zh-CN" altLang="en-US" sz="2800"/>
          </a:p>
        </p:txBody>
      </p:sp>
      <p:sp>
        <p:nvSpPr>
          <p:cNvPr id="273411" name="Rectangle 3"/>
          <p:cNvSpPr>
            <a:spLocks noGrp="1"/>
          </p:cNvSpPr>
          <p:nvPr>
            <p:ph type="body"/>
          </p:nvPr>
        </p:nvSpPr>
        <p:spPr/>
        <p:txBody>
          <a:bodyPr vert="horz" wrap="square" anchor="t"/>
          <a:p>
            <a:pPr lvl="0" eaLnBrk="1" hangingPunct="1">
              <a:lnSpc>
                <a:spcPct val="120000"/>
              </a:lnSpc>
            </a:pPr>
            <a:r>
              <a:rPr lang="zh-CN" altLang="en-US" dirty="0"/>
              <a:t>三、计量技术人员的</a:t>
            </a:r>
            <a:r>
              <a:rPr lang="zh-CN" altLang="en-US" dirty="0">
                <a:solidFill>
                  <a:srgbClr val="FF3300"/>
                </a:solidFill>
              </a:rPr>
              <a:t>职责</a:t>
            </a:r>
            <a:endParaRPr lang="zh-CN" altLang="en-US" dirty="0">
              <a:solidFill>
                <a:srgbClr val="FF3300"/>
              </a:solidFill>
            </a:endParaRPr>
          </a:p>
          <a:p>
            <a:pPr lvl="0" eaLnBrk="1" hangingPunct="1">
              <a:lnSpc>
                <a:spcPct val="120000"/>
              </a:lnSpc>
              <a:buNone/>
            </a:pPr>
            <a:r>
              <a:rPr lang="zh-CN" altLang="en-US" dirty="0"/>
              <a:t>1、质量负责人、技术负责人的职责</a:t>
            </a:r>
            <a:endParaRPr lang="zh-CN" altLang="en-US" dirty="0"/>
          </a:p>
          <a:p>
            <a:pPr lvl="0" eaLnBrk="1" hangingPunct="1">
              <a:lnSpc>
                <a:spcPct val="120000"/>
              </a:lnSpc>
              <a:buNone/>
            </a:pPr>
            <a:r>
              <a:rPr lang="zh-CN" altLang="en-US" dirty="0"/>
              <a:t>2、检定、校准、核验</a:t>
            </a:r>
            <a:r>
              <a:rPr lang="zh-CN" altLang="en-US" dirty="0">
                <a:sym typeface="+mn-ea"/>
              </a:rPr>
              <a:t>人员</a:t>
            </a:r>
            <a:r>
              <a:rPr lang="zh-CN" altLang="en-US" dirty="0"/>
              <a:t>的职责</a:t>
            </a:r>
            <a:endParaRPr lang="zh-CN" altLang="en-US" dirty="0"/>
          </a:p>
          <a:p>
            <a:pPr lvl="0" eaLnBrk="1" hangingPunct="1">
              <a:lnSpc>
                <a:spcPct val="120000"/>
              </a:lnSpc>
              <a:buNone/>
            </a:pPr>
            <a:r>
              <a:rPr lang="zh-CN" altLang="en-US" dirty="0"/>
              <a:t>3、</a:t>
            </a:r>
            <a:r>
              <a:rPr lang="zh-CN" altLang="en-US" dirty="0">
                <a:sym typeface="+mn-ea"/>
              </a:rPr>
              <a:t>授权签字人、质量监督员的职责</a:t>
            </a:r>
            <a:endParaRPr lang="zh-CN" altLang="en-US" dirty="0"/>
          </a:p>
          <a:p>
            <a:pPr lvl="0" eaLnBrk="1" hangingPunct="1">
              <a:lnSpc>
                <a:spcPct val="120000"/>
              </a:lnSpc>
              <a:buNone/>
            </a:pPr>
            <a:r>
              <a:rPr lang="en-US" altLang="zh-CN" dirty="0"/>
              <a:t>4</a:t>
            </a:r>
            <a:r>
              <a:rPr lang="zh-CN" altLang="en-US" dirty="0"/>
              <a:t>、</a:t>
            </a:r>
            <a:r>
              <a:rPr lang="zh-CN" altLang="en-US" dirty="0">
                <a:sym typeface="+mn-ea"/>
              </a:rPr>
              <a:t>专、兼职计量管理员的职责</a:t>
            </a:r>
            <a:endParaRPr lang="zh-CN" altLang="en-US" dirty="0"/>
          </a:p>
          <a:p>
            <a:pPr lvl="0" eaLnBrk="1" hangingPunct="1">
              <a:lnSpc>
                <a:spcPct val="120000"/>
              </a:lnSpc>
              <a:buNone/>
            </a:pPr>
            <a:r>
              <a:rPr lang="zh-CN" altLang="en-US" dirty="0"/>
              <a:t>4、检验、试验</a:t>
            </a:r>
            <a:r>
              <a:rPr lang="zh-CN" altLang="en-US" dirty="0">
                <a:sym typeface="+mn-ea"/>
              </a:rPr>
              <a:t>人员职责</a:t>
            </a:r>
            <a:endParaRPr lang="zh-CN" altLang="en-US" dirty="0"/>
          </a:p>
          <a:p>
            <a:pPr lvl="0" eaLnBrk="1" hangingPunct="1">
              <a:lnSpc>
                <a:spcPct val="120000"/>
              </a:lnSpc>
              <a:buNone/>
            </a:pPr>
            <a:endParaRPr lang="zh-CN" altLang="en-US" dirty="0"/>
          </a:p>
        </p:txBody>
      </p:sp>
    </p:spTree>
  </p:cSld>
  <p:clrMapOvr>
    <a:masterClrMapping/>
  </p:clrMapOvr>
  <p:transition>
    <p:wipe dir="u"/>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82" name="Rectangle 2"/>
          <p:cNvSpPr>
            <a:spLocks noGrp="1"/>
          </p:cNvSpPr>
          <p:nvPr>
            <p:ph type="title"/>
          </p:nvPr>
        </p:nvSpPr>
        <p:spPr>
          <a:xfrm>
            <a:off x="466725" y="404813"/>
            <a:ext cx="8229600" cy="482600"/>
          </a:xfrm>
        </p:spPr>
        <p:txBody>
          <a:bodyPr vert="horz" wrap="square" anchor="ctr"/>
          <a:p>
            <a:pPr lvl="0" eaLnBrk="1" hangingPunct="1">
              <a:lnSpc>
                <a:spcPct val="120000"/>
              </a:lnSpc>
            </a:pPr>
            <a:r>
              <a:rPr lang="zh-CN" altLang="en-US" sz="2400"/>
              <a:t>第四章 测量设备的管理</a:t>
            </a:r>
            <a:endParaRPr lang="zh-CN" altLang="en-US" sz="2400"/>
          </a:p>
        </p:txBody>
      </p:sp>
      <p:sp>
        <p:nvSpPr>
          <p:cNvPr id="276483" name="Rectangle 3"/>
          <p:cNvSpPr>
            <a:spLocks noGrp="1"/>
          </p:cNvSpPr>
          <p:nvPr>
            <p:ph type="body"/>
          </p:nvPr>
        </p:nvSpPr>
        <p:spPr>
          <a:xfrm>
            <a:off x="1187450" y="1557338"/>
            <a:ext cx="7780338" cy="4608512"/>
          </a:xfrm>
        </p:spPr>
        <p:txBody>
          <a:bodyPr vert="horz" wrap="square" anchor="t"/>
          <a:p>
            <a:pPr lvl="0" eaLnBrk="1" hangingPunct="1">
              <a:lnSpc>
                <a:spcPct val="120000"/>
              </a:lnSpc>
            </a:pPr>
            <a:r>
              <a:rPr lang="zh-CN" altLang="en-US" sz="2200" dirty="0"/>
              <a:t>第一节  测量设备的配备策划</a:t>
            </a:r>
            <a:endParaRPr lang="zh-CN" altLang="en-US" sz="2200" dirty="0"/>
          </a:p>
          <a:p>
            <a:pPr lvl="0" eaLnBrk="1" hangingPunct="1">
              <a:lnSpc>
                <a:spcPct val="120000"/>
              </a:lnSpc>
            </a:pPr>
            <a:endParaRPr lang="zh-CN" altLang="en-US" sz="2200" dirty="0"/>
          </a:p>
          <a:p>
            <a:pPr lvl="0" eaLnBrk="1" hangingPunct="1">
              <a:lnSpc>
                <a:spcPct val="120000"/>
              </a:lnSpc>
            </a:pPr>
            <a:r>
              <a:rPr lang="zh-CN" altLang="en-US" sz="2200" dirty="0"/>
              <a:t>第二节  测量设备的管理与控制</a:t>
            </a:r>
            <a:endParaRPr lang="zh-CN" altLang="en-US" sz="2200" dirty="0"/>
          </a:p>
          <a:p>
            <a:pPr lvl="0" eaLnBrk="1" hangingPunct="1">
              <a:lnSpc>
                <a:spcPct val="120000"/>
              </a:lnSpc>
            </a:pPr>
            <a:endParaRPr lang="zh-CN" altLang="en-US" sz="2200" dirty="0"/>
          </a:p>
          <a:p>
            <a:pPr lvl="0" eaLnBrk="1" hangingPunct="1">
              <a:lnSpc>
                <a:spcPct val="120000"/>
              </a:lnSpc>
            </a:pPr>
            <a:r>
              <a:rPr lang="zh-CN" altLang="en-US" sz="2200" dirty="0"/>
              <a:t>第三节  测量设备的计量确认</a:t>
            </a:r>
            <a:endParaRPr lang="zh-CN" altLang="en-US" sz="2200" dirty="0"/>
          </a:p>
          <a:p>
            <a:pPr lvl="0" eaLnBrk="1" hangingPunct="1">
              <a:lnSpc>
                <a:spcPct val="120000"/>
              </a:lnSpc>
            </a:pPr>
            <a:endParaRPr lang="zh-CN" altLang="en-US" sz="2200" dirty="0"/>
          </a:p>
          <a:p>
            <a:pPr lvl="0" eaLnBrk="1" hangingPunct="1">
              <a:lnSpc>
                <a:spcPct val="120000"/>
              </a:lnSpc>
            </a:pPr>
            <a:r>
              <a:rPr lang="zh-CN" altLang="en-US" sz="2200" dirty="0"/>
              <a:t>第四节  测量设备的量值溯源</a:t>
            </a:r>
            <a:endParaRPr lang="zh-CN" altLang="en-US" sz="2200" dirty="0"/>
          </a:p>
        </p:txBody>
      </p:sp>
    </p:spTree>
  </p:cSld>
  <p:clrMapOvr>
    <a:masterClrMapping/>
  </p:clrMapOvr>
  <p:transition>
    <p:wipe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Rectangle 2"/>
          <p:cNvSpPr>
            <a:spLocks noGrp="1"/>
          </p:cNvSpPr>
          <p:nvPr>
            <p:ph type="title"/>
          </p:nvPr>
        </p:nvSpPr>
        <p:spPr>
          <a:xfrm>
            <a:off x="685800" y="0"/>
            <a:ext cx="6870700" cy="908050"/>
          </a:xfrm>
        </p:spPr>
        <p:txBody>
          <a:bodyPr vert="horz" wrap="square" anchor="ctr"/>
          <a:p>
            <a:pPr lvl="0" eaLnBrk="1" hangingPunct="1">
              <a:lnSpc>
                <a:spcPct val="120000"/>
              </a:lnSpc>
            </a:pPr>
            <a:br>
              <a:rPr lang="zh-CN" altLang="en-US" sz="2000" dirty="0"/>
            </a:br>
            <a:r>
              <a:rPr lang="zh-CN" altLang="en-US" sz="2400" dirty="0"/>
              <a:t>第二节 计量名词术语</a:t>
            </a:r>
            <a:r>
              <a:rPr lang="zh-CN" altLang="en-US" sz="2000" dirty="0"/>
              <a:t> </a:t>
            </a:r>
            <a:endParaRPr lang="zh-CN" altLang="en-US" sz="2000" dirty="0"/>
          </a:p>
        </p:txBody>
      </p:sp>
      <p:sp>
        <p:nvSpPr>
          <p:cNvPr id="11267" name="Rectangle 3"/>
          <p:cNvSpPr>
            <a:spLocks noGrp="1"/>
          </p:cNvSpPr>
          <p:nvPr>
            <p:ph type="body"/>
          </p:nvPr>
        </p:nvSpPr>
        <p:spPr>
          <a:xfrm>
            <a:off x="685800" y="1052513"/>
            <a:ext cx="8062913" cy="5545137"/>
          </a:xfrm>
        </p:spPr>
        <p:txBody>
          <a:bodyPr vert="horz" wrap="square" anchor="t"/>
          <a:p>
            <a:pPr lvl="0" eaLnBrk="1" hangingPunct="1">
              <a:lnSpc>
                <a:spcPct val="110000"/>
              </a:lnSpc>
            </a:pPr>
            <a:r>
              <a:rPr lang="zh-CN" altLang="en-US" sz="2000" dirty="0"/>
              <a:t>1.量</a:t>
            </a:r>
            <a:endParaRPr lang="zh-CN" altLang="en-US" sz="2000" dirty="0"/>
          </a:p>
          <a:p>
            <a:pPr lvl="0" eaLnBrk="1" hangingPunct="1">
              <a:lnSpc>
                <a:spcPct val="110000"/>
              </a:lnSpc>
            </a:pPr>
            <a:r>
              <a:rPr lang="zh-CN" altLang="en-US" sz="2000" dirty="0"/>
              <a:t>现象、物体或物质可以定性区别和定量确定的的属性。</a:t>
            </a:r>
            <a:endParaRPr lang="zh-CN" altLang="en-US" sz="2000" dirty="0"/>
          </a:p>
          <a:p>
            <a:pPr lvl="0" eaLnBrk="1" hangingPunct="1">
              <a:lnSpc>
                <a:spcPct val="110000"/>
              </a:lnSpc>
            </a:pPr>
            <a:r>
              <a:rPr lang="zh-CN" altLang="en-US" sz="2000" dirty="0"/>
              <a:t> </a:t>
            </a:r>
            <a:endParaRPr lang="zh-CN" altLang="en-US" sz="2000" dirty="0"/>
          </a:p>
          <a:p>
            <a:pPr lvl="0" eaLnBrk="1" hangingPunct="1">
              <a:lnSpc>
                <a:spcPct val="110000"/>
              </a:lnSpc>
            </a:pPr>
            <a:r>
              <a:rPr lang="zh-CN" altLang="en-US" sz="2000" dirty="0"/>
              <a:t>2.量值 </a:t>
            </a:r>
            <a:endParaRPr lang="zh-CN" altLang="en-US" sz="2000" dirty="0"/>
          </a:p>
          <a:p>
            <a:pPr lvl="0" eaLnBrk="1" hangingPunct="1">
              <a:lnSpc>
                <a:spcPct val="110000"/>
              </a:lnSpc>
            </a:pPr>
            <a:r>
              <a:rPr lang="zh-CN" altLang="en-US" sz="2000" dirty="0"/>
              <a:t>    一般由一个数乘以测量单位所表示的特定量的大小。</a:t>
            </a:r>
            <a:endParaRPr lang="zh-CN" altLang="en-US" sz="2000" dirty="0"/>
          </a:p>
          <a:p>
            <a:pPr lvl="0" eaLnBrk="1" hangingPunct="1">
              <a:lnSpc>
                <a:spcPct val="110000"/>
              </a:lnSpc>
            </a:pPr>
            <a:r>
              <a:rPr lang="zh-CN" altLang="en-US" sz="2000" dirty="0"/>
              <a:t>    如:</a:t>
            </a:r>
            <a:r>
              <a:rPr lang="zh-CN" altLang="en-US" sz="2000" dirty="0">
                <a:latin typeface="宋体" panose="02010600030101010101" pitchFamily="2" charset="-122"/>
              </a:rPr>
              <a:t>1m,5kg,10mA,5MPa等 。 </a:t>
            </a:r>
            <a:endParaRPr lang="zh-CN" altLang="en-US" sz="2000" dirty="0">
              <a:latin typeface="宋体" panose="02010600030101010101" pitchFamily="2" charset="-122"/>
            </a:endParaRPr>
          </a:p>
          <a:p>
            <a:pPr lvl="0" eaLnBrk="1" hangingPunct="1">
              <a:lnSpc>
                <a:spcPct val="110000"/>
              </a:lnSpc>
            </a:pPr>
            <a:endParaRPr lang="zh-CN" altLang="en-US" sz="2000" dirty="0">
              <a:latin typeface="宋体" panose="02010600030101010101" pitchFamily="2" charset="-122"/>
            </a:endParaRPr>
          </a:p>
          <a:p>
            <a:pPr lvl="0" eaLnBrk="1" hangingPunct="1">
              <a:lnSpc>
                <a:spcPct val="110000"/>
              </a:lnSpc>
            </a:pPr>
            <a:r>
              <a:rPr lang="zh-CN" altLang="en-US" sz="2000" dirty="0"/>
              <a:t>3.量的数值</a:t>
            </a:r>
            <a:endParaRPr lang="zh-CN" altLang="en-US" sz="2000" dirty="0"/>
          </a:p>
          <a:p>
            <a:pPr lvl="0" eaLnBrk="1" hangingPunct="1">
              <a:lnSpc>
                <a:spcPct val="110000"/>
              </a:lnSpc>
            </a:pPr>
            <a:r>
              <a:rPr lang="zh-CN" altLang="en-US" sz="2000" dirty="0"/>
              <a:t>    在量值表示中与单位相乘的数（量值的纯数字部分）。如上例中的1,5,10,5等。 </a:t>
            </a:r>
            <a:endParaRPr lang="zh-CN" altLang="en-US" sz="2000" dirty="0"/>
          </a:p>
          <a:p>
            <a:pPr lvl="0" eaLnBrk="1" hangingPunct="1">
              <a:lnSpc>
                <a:spcPct val="110000"/>
              </a:lnSpc>
            </a:pPr>
            <a:endParaRPr lang="zh-CN" altLang="en-US" sz="2000" dirty="0"/>
          </a:p>
        </p:txBody>
      </p:sp>
    </p:spTree>
  </p:cSld>
  <p:clrMapOvr>
    <a:masterClrMapping/>
  </p:clrMapOvr>
  <p:transition>
    <p:wipe dir="u"/>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7506" name="Rectangle 2"/>
          <p:cNvSpPr>
            <a:spLocks noGrp="1"/>
          </p:cNvSpPr>
          <p:nvPr>
            <p:ph type="title"/>
          </p:nvPr>
        </p:nvSpPr>
        <p:spPr>
          <a:xfrm>
            <a:off x="457200" y="274638"/>
            <a:ext cx="8229600" cy="482600"/>
          </a:xfrm>
        </p:spPr>
        <p:txBody>
          <a:bodyPr vert="horz" wrap="square" anchor="ctr"/>
          <a:p>
            <a:pPr lvl="0" eaLnBrk="1" hangingPunct="1">
              <a:lnSpc>
                <a:spcPct val="120000"/>
              </a:lnSpc>
            </a:pPr>
            <a:r>
              <a:rPr lang="zh-CN" altLang="en-US" sz="2800"/>
              <a:t>第四章 测量设备的管理</a:t>
            </a:r>
            <a:endParaRPr lang="zh-CN" altLang="en-US" sz="2800"/>
          </a:p>
        </p:txBody>
      </p:sp>
      <p:sp>
        <p:nvSpPr>
          <p:cNvPr id="277507" name="Rectangle 3"/>
          <p:cNvSpPr>
            <a:spLocks noGrp="1"/>
          </p:cNvSpPr>
          <p:nvPr>
            <p:ph type="body"/>
          </p:nvPr>
        </p:nvSpPr>
        <p:spPr>
          <a:xfrm>
            <a:off x="250825" y="765175"/>
            <a:ext cx="8713788" cy="6092825"/>
          </a:xfrm>
        </p:spPr>
        <p:txBody>
          <a:bodyPr vert="horz" wrap="square" anchor="t"/>
          <a:p>
            <a:pPr lvl="0" eaLnBrk="1" hangingPunct="1">
              <a:lnSpc>
                <a:spcPct val="120000"/>
              </a:lnSpc>
            </a:pPr>
            <a:r>
              <a:rPr lang="zh-CN" altLang="en-US" sz="2200" dirty="0"/>
              <a:t>测量设备：实现测量过程所必须的测量仪器、软件、 测量标准、标准样品或辅助设备或它们的组合。</a:t>
            </a:r>
            <a:endParaRPr lang="zh-CN" altLang="en-US" sz="2200" dirty="0"/>
          </a:p>
          <a:p>
            <a:pPr lvl="0" eaLnBrk="1" hangingPunct="1">
              <a:lnSpc>
                <a:spcPct val="120000"/>
              </a:lnSpc>
              <a:buNone/>
            </a:pPr>
            <a:r>
              <a:rPr lang="zh-CN" altLang="en-US" sz="2200" dirty="0"/>
              <a:t>分类</a:t>
            </a:r>
            <a:endParaRPr lang="zh-CN" altLang="en-US" sz="2200" dirty="0"/>
          </a:p>
          <a:p>
            <a:pPr lvl="0" eaLnBrk="1" hangingPunct="1">
              <a:lnSpc>
                <a:spcPct val="120000"/>
              </a:lnSpc>
            </a:pPr>
            <a:r>
              <a:rPr lang="zh-CN" altLang="en-US" sz="2200" dirty="0"/>
              <a:t>1、按特性划分：软件和硬件 硬件包括：测量 装置、测量系统、仪器、仪表、实物量具、传感器、辅助设备、标准物质或它们的组合以及用于统一量值的标准物质；软件包括：电子软件、操作手册、文件数据等。</a:t>
            </a:r>
            <a:endParaRPr lang="zh-CN" altLang="en-US" sz="2200" dirty="0"/>
          </a:p>
          <a:p>
            <a:pPr lvl="0" eaLnBrk="1" hangingPunct="1">
              <a:lnSpc>
                <a:spcPct val="120000"/>
              </a:lnSpc>
            </a:pPr>
            <a:r>
              <a:rPr lang="zh-CN" altLang="en-US" sz="2200" dirty="0"/>
              <a:t>2、按承担的测量任务划分</a:t>
            </a:r>
            <a:endParaRPr lang="zh-CN" altLang="en-US" sz="2200" dirty="0"/>
          </a:p>
          <a:p>
            <a:pPr lvl="0" eaLnBrk="1" hangingPunct="1">
              <a:lnSpc>
                <a:spcPct val="120000"/>
              </a:lnSpc>
            </a:pPr>
            <a:r>
              <a:rPr lang="zh-CN" altLang="en-US" sz="2200" dirty="0"/>
              <a:t>计量基准器具、计量标准器具、工作计量器具。</a:t>
            </a:r>
            <a:endParaRPr lang="zh-CN" altLang="en-US" sz="2200" dirty="0"/>
          </a:p>
          <a:p>
            <a:pPr lvl="0" eaLnBrk="1" hangingPunct="1">
              <a:lnSpc>
                <a:spcPct val="120000"/>
              </a:lnSpc>
            </a:pPr>
            <a:r>
              <a:rPr lang="zh-CN" altLang="en-US" sz="2200" dirty="0"/>
              <a:t>3、按用途划分：一般测量用、检验用、监视用、交接用、贸易用、校准用。</a:t>
            </a:r>
            <a:endParaRPr lang="zh-CN" altLang="en-US" sz="2200" dirty="0"/>
          </a:p>
          <a:p>
            <a:pPr lvl="0" eaLnBrk="1" hangingPunct="1">
              <a:lnSpc>
                <a:spcPct val="120000"/>
              </a:lnSpc>
            </a:pPr>
            <a:r>
              <a:rPr lang="zh-CN" altLang="en-US" sz="2200" dirty="0"/>
              <a:t>4、按结构划分</a:t>
            </a:r>
            <a:endParaRPr lang="zh-CN" altLang="en-US" sz="2200" dirty="0"/>
          </a:p>
          <a:p>
            <a:pPr lvl="0" eaLnBrk="1" hangingPunct="1">
              <a:lnSpc>
                <a:spcPct val="120000"/>
              </a:lnSpc>
            </a:pPr>
            <a:r>
              <a:rPr lang="zh-CN" altLang="en-US" sz="2200" dirty="0"/>
              <a:t>仪器、仪表、实物量具、虚拟仪表、传感器、测量控制系统、测量装置、标准物质等。</a:t>
            </a:r>
            <a:endParaRPr lang="zh-CN" altLang="en-US" sz="2200" dirty="0"/>
          </a:p>
        </p:txBody>
      </p:sp>
    </p:spTree>
  </p:cSld>
  <p:clrMapOvr>
    <a:masterClrMapping/>
  </p:clrMapOvr>
  <p:transition>
    <p:wipe dir="u"/>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8530" name="Rectangle 2"/>
          <p:cNvSpPr>
            <a:spLocks noGrp="1"/>
          </p:cNvSpPr>
          <p:nvPr>
            <p:ph type="title"/>
          </p:nvPr>
        </p:nvSpPr>
        <p:spPr>
          <a:xfrm>
            <a:off x="457200" y="274638"/>
            <a:ext cx="8229600" cy="585787"/>
          </a:xfrm>
        </p:spPr>
        <p:txBody>
          <a:bodyPr vert="horz" wrap="square" anchor="ctr"/>
          <a:p>
            <a:pPr lvl="0" eaLnBrk="1" hangingPunct="1">
              <a:lnSpc>
                <a:spcPct val="120000"/>
              </a:lnSpc>
            </a:pPr>
            <a:r>
              <a:rPr lang="zh-CN" altLang="en-US" sz="2400"/>
              <a:t>第一节  测量设备的配备策划</a:t>
            </a:r>
            <a:endParaRPr lang="zh-CN" altLang="en-US" sz="2400"/>
          </a:p>
        </p:txBody>
      </p:sp>
      <p:sp>
        <p:nvSpPr>
          <p:cNvPr id="278531" name="Rectangle 3"/>
          <p:cNvSpPr>
            <a:spLocks noGrp="1"/>
          </p:cNvSpPr>
          <p:nvPr>
            <p:ph type="body"/>
          </p:nvPr>
        </p:nvSpPr>
        <p:spPr>
          <a:xfrm>
            <a:off x="685800" y="1341438"/>
            <a:ext cx="8207375" cy="4608512"/>
          </a:xfrm>
        </p:spPr>
        <p:txBody>
          <a:bodyPr vert="horz" wrap="square" anchor="t"/>
          <a:p>
            <a:pPr lvl="0" eaLnBrk="1" hangingPunct="1">
              <a:lnSpc>
                <a:spcPct val="80000"/>
              </a:lnSpc>
            </a:pPr>
            <a:r>
              <a:rPr lang="zh-CN" altLang="en-US" dirty="0"/>
              <a:t>一、配备策划的目的与内容</a:t>
            </a:r>
            <a:endParaRPr lang="zh-CN" altLang="en-US" dirty="0"/>
          </a:p>
          <a:p>
            <a:pPr lvl="0" eaLnBrk="1" hangingPunct="1">
              <a:lnSpc>
                <a:spcPct val="120000"/>
              </a:lnSpc>
              <a:buNone/>
            </a:pPr>
            <a:r>
              <a:rPr lang="zh-CN" altLang="en-US" dirty="0"/>
              <a:t>目的：确定测量设备的计量特性指标，保证每个测量过程都能得到经济合理的测量设备。</a:t>
            </a:r>
            <a:endParaRPr lang="zh-CN" altLang="en-US" dirty="0"/>
          </a:p>
          <a:p>
            <a:pPr lvl="0" eaLnBrk="1" hangingPunct="1">
              <a:lnSpc>
                <a:spcPct val="120000"/>
              </a:lnSpc>
              <a:buNone/>
            </a:pPr>
            <a:r>
              <a:rPr lang="zh-CN" altLang="en-US" dirty="0"/>
              <a:t>内容：根据顾客的计量要求，测量设备的使用位置、使用环境、使用人员的素质、选择测量 方法、检测效率、购置成本、量值溯源成本等确定测量过程对测量设备的计量要求。</a:t>
            </a:r>
            <a:endParaRPr lang="zh-CN" altLang="en-US" dirty="0"/>
          </a:p>
          <a:p>
            <a:pPr lvl="0" eaLnBrk="1" hangingPunct="1">
              <a:lnSpc>
                <a:spcPct val="120000"/>
              </a:lnSpc>
              <a:buNone/>
            </a:pPr>
            <a:r>
              <a:rPr lang="zh-CN" altLang="en-US" dirty="0"/>
              <a:t>计量特性：量程、测量范围、准确度等级、最大允许误差、漂移、稳定性、响应时间、偏移等。</a:t>
            </a:r>
            <a:endParaRPr lang="zh-CN" altLang="en-US" dirty="0"/>
          </a:p>
          <a:p>
            <a:pPr lvl="0" eaLnBrk="1" hangingPunct="1">
              <a:lnSpc>
                <a:spcPct val="120000"/>
              </a:lnSpc>
              <a:buNone/>
            </a:pPr>
            <a:endParaRPr lang="zh-CN" altLang="en-US" dirty="0"/>
          </a:p>
        </p:txBody>
      </p:sp>
    </p:spTree>
  </p:cSld>
  <p:clrMapOvr>
    <a:masterClrMapping/>
  </p:clrMapOvr>
  <p:transition>
    <p:wipe dir="u"/>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9554" name="Rectangle 2"/>
          <p:cNvSpPr>
            <a:spLocks noGrp="1"/>
          </p:cNvSpPr>
          <p:nvPr>
            <p:ph type="title"/>
          </p:nvPr>
        </p:nvSpPr>
        <p:spPr>
          <a:xfrm>
            <a:off x="685800" y="152400"/>
            <a:ext cx="7702550" cy="1189038"/>
          </a:xfrm>
        </p:spPr>
        <p:txBody>
          <a:bodyPr vert="horz" wrap="square" anchor="ctr"/>
          <a:p>
            <a:pPr lvl="0" eaLnBrk="1" hangingPunct="1">
              <a:lnSpc>
                <a:spcPct val="120000"/>
              </a:lnSpc>
            </a:pPr>
            <a:r>
              <a:rPr lang="zh-CN" altLang="en-US" sz="2800"/>
              <a:t>第一节  测量设备的配备策划</a:t>
            </a:r>
            <a:endParaRPr lang="zh-CN" altLang="en-US" sz="2800"/>
          </a:p>
        </p:txBody>
      </p:sp>
      <p:sp>
        <p:nvSpPr>
          <p:cNvPr id="279555" name="Rectangle 3"/>
          <p:cNvSpPr>
            <a:spLocks noGrp="1"/>
          </p:cNvSpPr>
          <p:nvPr>
            <p:ph type="body"/>
          </p:nvPr>
        </p:nvSpPr>
        <p:spPr/>
        <p:txBody>
          <a:bodyPr vert="horz" wrap="square" anchor="t"/>
          <a:p>
            <a:pPr lvl="0" eaLnBrk="1" hangingPunct="1">
              <a:lnSpc>
                <a:spcPct val="90000"/>
              </a:lnSpc>
            </a:pPr>
            <a:r>
              <a:rPr lang="zh-CN" altLang="en-US" dirty="0"/>
              <a:t>二、配备策划过程的实施</a:t>
            </a:r>
            <a:endParaRPr lang="zh-CN" altLang="en-US" dirty="0"/>
          </a:p>
          <a:p>
            <a:pPr lvl="0" eaLnBrk="1" hangingPunct="1">
              <a:lnSpc>
                <a:spcPct val="90000"/>
              </a:lnSpc>
            </a:pPr>
            <a:r>
              <a:rPr lang="zh-CN" altLang="en-US" dirty="0"/>
              <a:t>1、了解计量要求</a:t>
            </a:r>
            <a:endParaRPr lang="zh-CN" altLang="en-US" dirty="0"/>
          </a:p>
          <a:p>
            <a:pPr lvl="0" eaLnBrk="1" hangingPunct="1">
              <a:lnSpc>
                <a:spcPct val="90000"/>
              </a:lnSpc>
            </a:pPr>
            <a:r>
              <a:rPr lang="zh-CN" altLang="en-US" dirty="0"/>
              <a:t>2、合理确定检测点</a:t>
            </a:r>
            <a:endParaRPr lang="zh-CN" altLang="en-US" dirty="0"/>
          </a:p>
          <a:p>
            <a:pPr lvl="0" eaLnBrk="1" hangingPunct="1">
              <a:lnSpc>
                <a:spcPct val="90000"/>
              </a:lnSpc>
            </a:pPr>
            <a:r>
              <a:rPr lang="zh-CN" altLang="en-US" dirty="0"/>
              <a:t>（1）法律法规要求方面</a:t>
            </a:r>
            <a:endParaRPr lang="zh-CN" altLang="en-US" dirty="0"/>
          </a:p>
          <a:p>
            <a:pPr lvl="0" eaLnBrk="1" hangingPunct="1">
              <a:lnSpc>
                <a:spcPct val="90000"/>
              </a:lnSpc>
            </a:pPr>
            <a:r>
              <a:rPr lang="zh-CN" altLang="en-US" dirty="0"/>
              <a:t>（2）内部管理要求方面</a:t>
            </a:r>
            <a:endParaRPr lang="zh-CN" altLang="en-US" dirty="0"/>
          </a:p>
          <a:p>
            <a:pPr lvl="0" eaLnBrk="1" hangingPunct="1">
              <a:lnSpc>
                <a:spcPct val="90000"/>
              </a:lnSpc>
            </a:pPr>
            <a:r>
              <a:rPr lang="zh-CN" altLang="en-US" dirty="0"/>
              <a:t>3、选择测量设备</a:t>
            </a:r>
            <a:endParaRPr lang="zh-CN" altLang="en-US" dirty="0"/>
          </a:p>
          <a:p>
            <a:pPr lvl="0" eaLnBrk="1" hangingPunct="1">
              <a:lnSpc>
                <a:spcPct val="90000"/>
              </a:lnSpc>
            </a:pPr>
            <a:r>
              <a:rPr lang="zh-CN" altLang="en-US" dirty="0"/>
              <a:t>4、绘制计量检测网络图</a:t>
            </a:r>
            <a:endParaRPr lang="zh-CN" altLang="en-US" dirty="0"/>
          </a:p>
          <a:p>
            <a:pPr lvl="0" eaLnBrk="1" hangingPunct="1">
              <a:lnSpc>
                <a:spcPct val="90000"/>
              </a:lnSpc>
            </a:pPr>
            <a:r>
              <a:rPr lang="zh-CN" altLang="en-US" dirty="0"/>
              <a:t>5、编制测量设备选配分析表</a:t>
            </a:r>
            <a:endParaRPr lang="zh-CN" altLang="en-US" dirty="0"/>
          </a:p>
          <a:p>
            <a:pPr lvl="0" eaLnBrk="1" hangingPunct="1">
              <a:lnSpc>
                <a:spcPct val="90000"/>
              </a:lnSpc>
            </a:pPr>
            <a:endParaRPr lang="zh-CN" altLang="en-US" dirty="0"/>
          </a:p>
        </p:txBody>
      </p:sp>
    </p:spTree>
  </p:cSld>
  <p:clrMapOvr>
    <a:masterClrMapping/>
  </p:clrMapOvr>
  <p:transition>
    <p:wipe dir="u"/>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0578" name="Rectangle 2"/>
          <p:cNvSpPr>
            <a:spLocks noGrp="1"/>
          </p:cNvSpPr>
          <p:nvPr>
            <p:ph type="title"/>
          </p:nvPr>
        </p:nvSpPr>
        <p:spPr>
          <a:xfrm>
            <a:off x="685800" y="152400"/>
            <a:ext cx="7773988" cy="973138"/>
          </a:xfrm>
        </p:spPr>
        <p:txBody>
          <a:bodyPr vert="horz" wrap="square" anchor="ctr"/>
          <a:p>
            <a:pPr lvl="0" eaLnBrk="1" hangingPunct="1">
              <a:lnSpc>
                <a:spcPct val="120000"/>
              </a:lnSpc>
            </a:pPr>
            <a:r>
              <a:rPr lang="zh-CN" altLang="en-US" sz="2800"/>
              <a:t>第一节  测量设备的配备策划</a:t>
            </a:r>
            <a:endParaRPr lang="zh-CN" altLang="en-US" sz="2800"/>
          </a:p>
        </p:txBody>
      </p:sp>
      <p:sp>
        <p:nvSpPr>
          <p:cNvPr id="280579" name="Rectangle 3"/>
          <p:cNvSpPr>
            <a:spLocks noGrp="1"/>
          </p:cNvSpPr>
          <p:nvPr>
            <p:ph type="body"/>
          </p:nvPr>
        </p:nvSpPr>
        <p:spPr>
          <a:xfrm>
            <a:off x="685800" y="1824038"/>
            <a:ext cx="7689850" cy="4256087"/>
          </a:xfrm>
        </p:spPr>
        <p:txBody>
          <a:bodyPr vert="horz" wrap="square" anchor="t"/>
          <a:p>
            <a:pPr lvl="0" eaLnBrk="1" hangingPunct="1">
              <a:lnSpc>
                <a:spcPct val="90000"/>
              </a:lnSpc>
              <a:buNone/>
            </a:pPr>
            <a:r>
              <a:rPr lang="zh-CN" altLang="en-US" sz="2800"/>
              <a:t>三、测量流程图的编制</a:t>
            </a:r>
            <a:endParaRPr lang="zh-CN" altLang="en-US" sz="2800"/>
          </a:p>
          <a:p>
            <a:pPr lvl="0" eaLnBrk="1" hangingPunct="1">
              <a:lnSpc>
                <a:spcPct val="90000"/>
              </a:lnSpc>
              <a:buNone/>
            </a:pPr>
            <a:r>
              <a:rPr lang="zh-CN" altLang="en-US" sz="2800"/>
              <a:t>四、测量设备的配备</a:t>
            </a:r>
            <a:endParaRPr lang="zh-CN" altLang="en-US" sz="2800"/>
          </a:p>
        </p:txBody>
      </p:sp>
    </p:spTree>
  </p:cSld>
  <p:clrMapOvr>
    <a:masterClrMapping/>
  </p:clrMapOvr>
  <p:transition>
    <p:wipe dir="u"/>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1602" name="Rectangle 2"/>
          <p:cNvSpPr>
            <a:spLocks noGrp="1"/>
          </p:cNvSpPr>
          <p:nvPr>
            <p:ph type="title"/>
          </p:nvPr>
        </p:nvSpPr>
        <p:spPr>
          <a:xfrm>
            <a:off x="685800" y="152400"/>
            <a:ext cx="7631113" cy="1331913"/>
          </a:xfrm>
        </p:spPr>
        <p:txBody>
          <a:bodyPr vert="horz" wrap="square" anchor="ctr"/>
          <a:p>
            <a:pPr lvl="0" eaLnBrk="1" hangingPunct="1"/>
            <a:r>
              <a:rPr lang="zh-CN" altLang="en-US" sz="2800"/>
              <a:t>第一节  测量设备的配备策划</a:t>
            </a:r>
            <a:endParaRPr lang="zh-CN" altLang="en-US" sz="2800"/>
          </a:p>
        </p:txBody>
      </p:sp>
      <p:sp>
        <p:nvSpPr>
          <p:cNvPr id="281603" name="Rectangle 3"/>
          <p:cNvSpPr>
            <a:spLocks noGrp="1"/>
          </p:cNvSpPr>
          <p:nvPr>
            <p:ph type="body"/>
          </p:nvPr>
        </p:nvSpPr>
        <p:spPr>
          <a:xfrm>
            <a:off x="476250" y="1485900"/>
            <a:ext cx="8045450" cy="4556125"/>
          </a:xfrm>
        </p:spPr>
        <p:txBody>
          <a:bodyPr vert="horz" wrap="square" anchor="t"/>
          <a:p>
            <a:pPr lvl="0" eaLnBrk="1" hangingPunct="1"/>
            <a:r>
              <a:rPr lang="zh-CN" altLang="en-US" dirty="0">
                <a:solidFill>
                  <a:srgbClr val="FF3300"/>
                </a:solidFill>
              </a:rPr>
              <a:t>工艺及质量</a:t>
            </a:r>
            <a:r>
              <a:rPr lang="zh-CN" altLang="en-US" dirty="0"/>
              <a:t>检测控制方面</a:t>
            </a:r>
            <a:endParaRPr lang="zh-CN" altLang="en-US" dirty="0"/>
          </a:p>
          <a:p>
            <a:pPr lvl="0" eaLnBrk="1" hangingPunct="1"/>
            <a:endParaRPr lang="zh-CN" altLang="en-US" dirty="0"/>
          </a:p>
          <a:p>
            <a:pPr lvl="0" eaLnBrk="1" hangingPunct="1"/>
            <a:r>
              <a:rPr lang="zh-CN" altLang="en-US" dirty="0"/>
              <a:t>1、原材料进厂检验的测量设备配备</a:t>
            </a:r>
            <a:endParaRPr lang="zh-CN" altLang="en-US" dirty="0"/>
          </a:p>
          <a:p>
            <a:pPr lvl="0" eaLnBrk="1" hangingPunct="1"/>
            <a:r>
              <a:rPr lang="zh-CN" altLang="en-US" dirty="0"/>
              <a:t>2、生产过程工艺参数控制的测量设备配备</a:t>
            </a:r>
            <a:endParaRPr lang="zh-CN" altLang="en-US" dirty="0"/>
          </a:p>
          <a:p>
            <a:pPr lvl="0" eaLnBrk="1" hangingPunct="1"/>
            <a:r>
              <a:rPr lang="zh-CN" altLang="en-US" dirty="0"/>
              <a:t>3、产品质量检测过程的测量设备配备</a:t>
            </a:r>
            <a:endParaRPr lang="zh-CN" altLang="en-US" dirty="0"/>
          </a:p>
          <a:p>
            <a:pPr lvl="0" eaLnBrk="1" hangingPunct="1"/>
            <a:r>
              <a:rPr lang="zh-CN" altLang="en-US" dirty="0"/>
              <a:t>4、环境监测和生产安全测量设备的配备</a:t>
            </a:r>
            <a:endParaRPr lang="zh-CN" altLang="en-US" dirty="0"/>
          </a:p>
        </p:txBody>
      </p:sp>
    </p:spTree>
  </p:cSld>
  <p:clrMapOvr>
    <a:masterClrMapping/>
  </p:clrMapOvr>
  <p:transition>
    <p:wipe dir="u"/>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2626" name="Rectangle 2"/>
          <p:cNvSpPr>
            <a:spLocks noGrp="1"/>
          </p:cNvSpPr>
          <p:nvPr>
            <p:ph type="title"/>
          </p:nvPr>
        </p:nvSpPr>
        <p:spPr/>
        <p:txBody>
          <a:bodyPr vert="horz" wrap="square" anchor="ctr"/>
          <a:p>
            <a:pPr lvl="0" eaLnBrk="1" hangingPunct="1"/>
            <a:r>
              <a:rPr lang="zh-CN" altLang="en-US" sz="2800"/>
              <a:t>第一节  测量设备的配备策划</a:t>
            </a:r>
            <a:endParaRPr lang="zh-CN" altLang="en-US" sz="2800"/>
          </a:p>
        </p:txBody>
      </p:sp>
      <p:sp>
        <p:nvSpPr>
          <p:cNvPr id="282627" name="Rectangle 3"/>
          <p:cNvSpPr>
            <a:spLocks noGrp="1"/>
          </p:cNvSpPr>
          <p:nvPr>
            <p:ph type="body"/>
          </p:nvPr>
        </p:nvSpPr>
        <p:spPr/>
        <p:txBody>
          <a:bodyPr vert="horz" wrap="square" anchor="t"/>
          <a:p>
            <a:pPr lvl="0" eaLnBrk="1" hangingPunct="1"/>
            <a:r>
              <a:rPr lang="zh-CN" altLang="en-US" dirty="0">
                <a:solidFill>
                  <a:srgbClr val="FF3300"/>
                </a:solidFill>
              </a:rPr>
              <a:t>经营管理</a:t>
            </a:r>
            <a:r>
              <a:rPr lang="zh-CN" altLang="en-US" dirty="0"/>
              <a:t>方面</a:t>
            </a:r>
            <a:endParaRPr lang="zh-CN" altLang="en-US" dirty="0"/>
          </a:p>
          <a:p>
            <a:pPr lvl="0" eaLnBrk="1" hangingPunct="1"/>
            <a:endParaRPr lang="zh-CN" altLang="en-US" dirty="0"/>
          </a:p>
          <a:p>
            <a:pPr lvl="0" eaLnBrk="1" hangingPunct="1"/>
            <a:r>
              <a:rPr lang="zh-CN" altLang="en-US" dirty="0"/>
              <a:t>1、物料进出厂计量</a:t>
            </a:r>
            <a:endParaRPr lang="zh-CN" altLang="en-US" dirty="0"/>
          </a:p>
          <a:p>
            <a:pPr lvl="0" eaLnBrk="1" hangingPunct="1"/>
            <a:r>
              <a:rPr lang="zh-CN" altLang="en-US" dirty="0"/>
              <a:t>2、原材料消耗和半成品流转的计量</a:t>
            </a:r>
            <a:endParaRPr lang="zh-CN" altLang="en-US" dirty="0"/>
          </a:p>
          <a:p>
            <a:pPr lvl="0" eaLnBrk="1" hangingPunct="1"/>
            <a:r>
              <a:rPr lang="zh-CN" altLang="en-US" dirty="0"/>
              <a:t>3、定额管理的计量</a:t>
            </a:r>
            <a:endParaRPr lang="zh-CN" altLang="en-US" dirty="0"/>
          </a:p>
        </p:txBody>
      </p:sp>
    </p:spTree>
  </p:cSld>
  <p:clrMapOvr>
    <a:masterClrMapping/>
  </p:clrMapOvr>
  <p:transition>
    <p:wipe dir="u"/>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3650" name="Rectangle 2"/>
          <p:cNvSpPr>
            <a:spLocks noGrp="1"/>
          </p:cNvSpPr>
          <p:nvPr>
            <p:ph type="title"/>
          </p:nvPr>
        </p:nvSpPr>
        <p:spPr>
          <a:xfrm>
            <a:off x="682625" y="587375"/>
            <a:ext cx="7988300" cy="830263"/>
          </a:xfrm>
        </p:spPr>
        <p:txBody>
          <a:bodyPr vert="horz" wrap="square" anchor="ctr"/>
          <a:p>
            <a:pPr lvl="0" eaLnBrk="1" hangingPunct="1"/>
            <a:r>
              <a:rPr lang="zh-CN" altLang="en-US" sz="2800"/>
              <a:t>第一节  测量设备的配备策划</a:t>
            </a:r>
            <a:endParaRPr lang="zh-CN" altLang="en-US" sz="2800"/>
          </a:p>
        </p:txBody>
      </p:sp>
      <p:sp>
        <p:nvSpPr>
          <p:cNvPr id="283651" name="Rectangle 3"/>
          <p:cNvSpPr>
            <a:spLocks noGrp="1"/>
          </p:cNvSpPr>
          <p:nvPr>
            <p:ph type="body"/>
          </p:nvPr>
        </p:nvSpPr>
        <p:spPr>
          <a:xfrm>
            <a:off x="755650" y="1773238"/>
            <a:ext cx="7693025" cy="3733800"/>
          </a:xfrm>
        </p:spPr>
        <p:txBody>
          <a:bodyPr vert="horz" wrap="square" anchor="t"/>
          <a:p>
            <a:pPr lvl="0" eaLnBrk="1" hangingPunct="1"/>
            <a:r>
              <a:rPr lang="zh-CN" altLang="en-US" dirty="0">
                <a:solidFill>
                  <a:schemeClr val="tx2"/>
                </a:solidFill>
              </a:rPr>
              <a:t>配备策划中应注意的几个问题</a:t>
            </a:r>
            <a:endParaRPr lang="zh-CN" altLang="en-US" dirty="0">
              <a:solidFill>
                <a:schemeClr val="tx2"/>
              </a:solidFill>
            </a:endParaRPr>
          </a:p>
          <a:p>
            <a:pPr lvl="0" eaLnBrk="1" hangingPunct="1"/>
            <a:endParaRPr lang="zh-CN" altLang="en-US" dirty="0">
              <a:solidFill>
                <a:schemeClr val="tx2"/>
              </a:solidFill>
            </a:endParaRPr>
          </a:p>
          <a:p>
            <a:pPr lvl="0" eaLnBrk="1" hangingPunct="1"/>
            <a:r>
              <a:rPr lang="zh-CN" altLang="en-US" dirty="0"/>
              <a:t>一、测量设备的计量特性指标选择</a:t>
            </a:r>
            <a:endParaRPr lang="zh-CN" altLang="en-US" dirty="0"/>
          </a:p>
          <a:p>
            <a:pPr lvl="0" eaLnBrk="1" hangingPunct="1"/>
            <a:r>
              <a:rPr lang="zh-CN" altLang="en-US" dirty="0"/>
              <a:t>1、计量特性指标选择</a:t>
            </a:r>
            <a:endParaRPr lang="zh-CN" altLang="en-US" dirty="0"/>
          </a:p>
          <a:p>
            <a:pPr lvl="0" eaLnBrk="1" hangingPunct="1"/>
            <a:r>
              <a:rPr lang="zh-CN" altLang="en-US" dirty="0"/>
              <a:t>2、测量准确度选择</a:t>
            </a:r>
            <a:endParaRPr lang="zh-CN" altLang="en-US" dirty="0"/>
          </a:p>
          <a:p>
            <a:pPr lvl="0" eaLnBrk="1" hangingPunct="1"/>
            <a:r>
              <a:rPr lang="zh-CN" altLang="en-US" dirty="0"/>
              <a:t>测量设备的最大允许误差≤被测量对象允许误差范围的1/3</a:t>
            </a:r>
            <a:endParaRPr lang="zh-CN" altLang="en-US" dirty="0"/>
          </a:p>
          <a:p>
            <a:pPr lvl="0" eaLnBrk="1" hangingPunct="1"/>
            <a:r>
              <a:rPr lang="zh-CN" altLang="en-US" dirty="0"/>
              <a:t>3、稳定性的选择</a:t>
            </a:r>
            <a:endParaRPr lang="zh-CN" altLang="en-US" dirty="0"/>
          </a:p>
        </p:txBody>
      </p:sp>
    </p:spTree>
  </p:cSld>
  <p:clrMapOvr>
    <a:masterClrMapping/>
  </p:clrMapOvr>
  <p:transition>
    <p:wipe dir="u"/>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4674" name="Rectangle 2"/>
          <p:cNvSpPr>
            <a:spLocks noGrp="1"/>
          </p:cNvSpPr>
          <p:nvPr>
            <p:ph type="title"/>
          </p:nvPr>
        </p:nvSpPr>
        <p:spPr>
          <a:xfrm>
            <a:off x="457200" y="274638"/>
            <a:ext cx="8229600" cy="790575"/>
          </a:xfrm>
        </p:spPr>
        <p:txBody>
          <a:bodyPr vert="horz" wrap="square" anchor="ctr"/>
          <a:p>
            <a:pPr lvl="0" eaLnBrk="1" hangingPunct="1"/>
            <a:r>
              <a:rPr lang="zh-CN" altLang="en-US" sz="2800"/>
              <a:t>第一节  测量设备的配备策划</a:t>
            </a:r>
            <a:endParaRPr lang="zh-CN" altLang="en-US" sz="2800"/>
          </a:p>
        </p:txBody>
      </p:sp>
      <p:sp>
        <p:nvSpPr>
          <p:cNvPr id="284675" name="Rectangle 3"/>
          <p:cNvSpPr>
            <a:spLocks noGrp="1"/>
          </p:cNvSpPr>
          <p:nvPr>
            <p:ph type="body"/>
          </p:nvPr>
        </p:nvSpPr>
        <p:spPr>
          <a:xfrm>
            <a:off x="457200" y="1196975"/>
            <a:ext cx="8229600" cy="4930775"/>
          </a:xfrm>
        </p:spPr>
        <p:txBody>
          <a:bodyPr vert="horz" wrap="square" anchor="t"/>
          <a:p>
            <a:pPr lvl="0" eaLnBrk="1" hangingPunct="1">
              <a:lnSpc>
                <a:spcPct val="120000"/>
              </a:lnSpc>
            </a:pPr>
            <a:r>
              <a:rPr lang="zh-CN" altLang="en-US" dirty="0">
                <a:solidFill>
                  <a:schemeClr val="tx2"/>
                </a:solidFill>
              </a:rPr>
              <a:t>配备策划中应注意的几个问题</a:t>
            </a:r>
            <a:endParaRPr lang="zh-CN" altLang="en-US" dirty="0">
              <a:solidFill>
                <a:schemeClr val="tx2"/>
              </a:solidFill>
            </a:endParaRPr>
          </a:p>
          <a:p>
            <a:pPr lvl="0" eaLnBrk="1" hangingPunct="1">
              <a:lnSpc>
                <a:spcPct val="120000"/>
              </a:lnSpc>
            </a:pPr>
            <a:endParaRPr lang="zh-CN" altLang="en-US" dirty="0">
              <a:solidFill>
                <a:schemeClr val="tx2"/>
              </a:solidFill>
            </a:endParaRPr>
          </a:p>
          <a:p>
            <a:pPr lvl="0" eaLnBrk="1" hangingPunct="1">
              <a:lnSpc>
                <a:spcPct val="120000"/>
              </a:lnSpc>
            </a:pPr>
            <a:r>
              <a:rPr lang="zh-CN" altLang="en-US" dirty="0"/>
              <a:t>二、量值溯源性的选择</a:t>
            </a:r>
            <a:endParaRPr lang="zh-CN" altLang="en-US" dirty="0"/>
          </a:p>
          <a:p>
            <a:pPr lvl="0" eaLnBrk="1" hangingPunct="1">
              <a:lnSpc>
                <a:spcPct val="120000"/>
              </a:lnSpc>
            </a:pPr>
            <a:r>
              <a:rPr lang="zh-CN" altLang="en-US" dirty="0"/>
              <a:t>1、采用法定计量单位</a:t>
            </a:r>
            <a:endParaRPr lang="zh-CN" altLang="en-US" dirty="0"/>
          </a:p>
          <a:p>
            <a:pPr lvl="0" eaLnBrk="1" hangingPunct="1">
              <a:lnSpc>
                <a:spcPct val="120000"/>
              </a:lnSpc>
            </a:pPr>
            <a:r>
              <a:rPr lang="zh-CN" altLang="en-US" dirty="0"/>
              <a:t>2、</a:t>
            </a:r>
            <a:r>
              <a:rPr lang="zh-CN" altLang="en-US" dirty="0">
                <a:solidFill>
                  <a:srgbClr val="FF3300"/>
                </a:solidFill>
              </a:rPr>
              <a:t>量值能溯源到国防最高计量标准或国家计量基准</a:t>
            </a:r>
            <a:endParaRPr lang="zh-CN" altLang="en-US" dirty="0">
              <a:solidFill>
                <a:srgbClr val="FF3300"/>
              </a:solidFill>
            </a:endParaRPr>
          </a:p>
          <a:p>
            <a:pPr lvl="0" eaLnBrk="1" hangingPunct="1">
              <a:lnSpc>
                <a:spcPct val="120000"/>
              </a:lnSpc>
            </a:pPr>
            <a:r>
              <a:rPr lang="zh-CN" altLang="en-US" dirty="0"/>
              <a:t>3、进口测量设备引进时，签订供应合同时应根据法定计量单位使用的原则，明确要求供应的产品必须使用我国的法定计量单位。</a:t>
            </a:r>
            <a:endParaRPr lang="zh-CN" altLang="en-US" dirty="0"/>
          </a:p>
          <a:p>
            <a:pPr lvl="0" eaLnBrk="1" hangingPunct="1">
              <a:lnSpc>
                <a:spcPct val="120000"/>
              </a:lnSpc>
            </a:pPr>
            <a:r>
              <a:rPr lang="zh-CN" altLang="en-US" dirty="0"/>
              <a:t>4、易于检定校准操作信号取样，以便溯源时操作简便。</a:t>
            </a:r>
            <a:endParaRPr lang="zh-CN" altLang="en-US" dirty="0"/>
          </a:p>
        </p:txBody>
      </p:sp>
    </p:spTree>
  </p:cSld>
  <p:clrMapOvr>
    <a:masterClrMapping/>
  </p:clrMapOvr>
  <p:transition>
    <p:wipe dir="u"/>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5698" name="Rectangle 2"/>
          <p:cNvSpPr>
            <a:spLocks noGrp="1"/>
          </p:cNvSpPr>
          <p:nvPr>
            <p:ph type="title"/>
          </p:nvPr>
        </p:nvSpPr>
        <p:spPr>
          <a:xfrm>
            <a:off x="457200" y="274638"/>
            <a:ext cx="8229600" cy="741362"/>
          </a:xfrm>
        </p:spPr>
        <p:txBody>
          <a:bodyPr vert="horz" wrap="square" anchor="ctr"/>
          <a:p>
            <a:pPr lvl="0" eaLnBrk="1" hangingPunct="1"/>
            <a:r>
              <a:rPr lang="zh-CN" altLang="en-US" sz="2800"/>
              <a:t>第一节  测量设备的配备策划</a:t>
            </a:r>
            <a:endParaRPr lang="zh-CN" altLang="en-US" sz="2800"/>
          </a:p>
        </p:txBody>
      </p:sp>
      <p:sp>
        <p:nvSpPr>
          <p:cNvPr id="285699" name="Rectangle 3"/>
          <p:cNvSpPr>
            <a:spLocks noGrp="1"/>
          </p:cNvSpPr>
          <p:nvPr>
            <p:ph type="body"/>
          </p:nvPr>
        </p:nvSpPr>
        <p:spPr>
          <a:xfrm>
            <a:off x="684213" y="1412875"/>
            <a:ext cx="7689850" cy="4119563"/>
          </a:xfrm>
        </p:spPr>
        <p:txBody>
          <a:bodyPr vert="horz" wrap="square" anchor="t"/>
          <a:p>
            <a:pPr lvl="0" eaLnBrk="1" hangingPunct="1">
              <a:lnSpc>
                <a:spcPct val="80000"/>
              </a:lnSpc>
            </a:pPr>
            <a:r>
              <a:rPr lang="zh-CN" altLang="en-US" dirty="0">
                <a:solidFill>
                  <a:schemeClr val="tx2"/>
                </a:solidFill>
              </a:rPr>
              <a:t>配备策划中应注意的几个问题</a:t>
            </a:r>
            <a:endParaRPr lang="zh-CN" altLang="en-US" dirty="0">
              <a:solidFill>
                <a:schemeClr val="tx2"/>
              </a:solidFill>
            </a:endParaRPr>
          </a:p>
          <a:p>
            <a:pPr lvl="0" eaLnBrk="1" hangingPunct="1">
              <a:lnSpc>
                <a:spcPct val="80000"/>
              </a:lnSpc>
            </a:pPr>
            <a:endParaRPr lang="zh-CN" altLang="en-US" sz="2800" dirty="0">
              <a:solidFill>
                <a:schemeClr val="tx2"/>
              </a:solidFill>
            </a:endParaRPr>
          </a:p>
          <a:p>
            <a:pPr lvl="0" eaLnBrk="1" hangingPunct="1">
              <a:lnSpc>
                <a:spcPct val="80000"/>
              </a:lnSpc>
            </a:pPr>
            <a:r>
              <a:rPr lang="zh-CN" altLang="en-US" sz="2800" dirty="0"/>
              <a:t>三、使用维护特性选择</a:t>
            </a:r>
            <a:endParaRPr lang="zh-CN" altLang="en-US" sz="2800" dirty="0"/>
          </a:p>
          <a:p>
            <a:pPr lvl="0" eaLnBrk="1" hangingPunct="1">
              <a:lnSpc>
                <a:spcPct val="80000"/>
              </a:lnSpc>
            </a:pPr>
            <a:r>
              <a:rPr lang="zh-CN" altLang="en-US" sz="2800" dirty="0"/>
              <a:t>1、使用方便、操作简单可靠</a:t>
            </a:r>
            <a:endParaRPr lang="zh-CN" altLang="en-US" sz="2800" dirty="0"/>
          </a:p>
          <a:p>
            <a:pPr lvl="0" eaLnBrk="1" hangingPunct="1">
              <a:lnSpc>
                <a:spcPct val="80000"/>
              </a:lnSpc>
            </a:pPr>
            <a:r>
              <a:rPr lang="zh-CN" altLang="en-US" sz="2800" dirty="0"/>
              <a:t>2、运输、拆卸、组装、安装方便</a:t>
            </a:r>
            <a:endParaRPr lang="zh-CN" altLang="en-US" sz="2800" dirty="0"/>
          </a:p>
          <a:p>
            <a:pPr lvl="0" eaLnBrk="1" hangingPunct="1">
              <a:lnSpc>
                <a:spcPct val="80000"/>
              </a:lnSpc>
            </a:pPr>
            <a:r>
              <a:rPr lang="zh-CN" altLang="en-US" sz="2800" dirty="0"/>
              <a:t>3、在使用保存期间，易于对其进行防护</a:t>
            </a:r>
            <a:endParaRPr lang="zh-CN" altLang="en-US" sz="2800" dirty="0"/>
          </a:p>
          <a:p>
            <a:pPr lvl="0" eaLnBrk="1" hangingPunct="1">
              <a:lnSpc>
                <a:spcPct val="80000"/>
              </a:lnSpc>
            </a:pPr>
            <a:r>
              <a:rPr lang="zh-CN" altLang="en-US" sz="2800" dirty="0"/>
              <a:t>4、所需专用辅助设备（安装、读数、记录、电源等）少</a:t>
            </a:r>
            <a:endParaRPr lang="zh-CN" altLang="en-US" sz="2800" dirty="0"/>
          </a:p>
          <a:p>
            <a:pPr lvl="0" eaLnBrk="1" hangingPunct="1">
              <a:lnSpc>
                <a:spcPct val="80000"/>
              </a:lnSpc>
            </a:pPr>
            <a:r>
              <a:rPr lang="zh-CN" altLang="en-US" sz="2800" dirty="0"/>
              <a:t>5、对环境、操作人员条件要求适度、不苛刻</a:t>
            </a:r>
            <a:endParaRPr lang="zh-CN" altLang="en-US" sz="2800" dirty="0"/>
          </a:p>
        </p:txBody>
      </p:sp>
    </p:spTree>
  </p:cSld>
  <p:clrMapOvr>
    <a:masterClrMapping/>
  </p:clrMapOvr>
  <p:transition>
    <p:wipe dir="u"/>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22" name="Rectangle 2"/>
          <p:cNvSpPr>
            <a:spLocks noGrp="1"/>
          </p:cNvSpPr>
          <p:nvPr>
            <p:ph type="title"/>
          </p:nvPr>
        </p:nvSpPr>
        <p:spPr>
          <a:xfrm>
            <a:off x="457200" y="274638"/>
            <a:ext cx="8229600" cy="893762"/>
          </a:xfrm>
        </p:spPr>
        <p:txBody>
          <a:bodyPr vert="horz" wrap="square" anchor="ctr"/>
          <a:p>
            <a:pPr lvl="0" eaLnBrk="1" hangingPunct="1"/>
            <a:r>
              <a:rPr lang="zh-CN" altLang="en-US" sz="2800"/>
              <a:t>第一节  测量设备的配备策划</a:t>
            </a:r>
            <a:endParaRPr lang="zh-CN" altLang="en-US" sz="2800"/>
          </a:p>
        </p:txBody>
      </p:sp>
      <p:sp>
        <p:nvSpPr>
          <p:cNvPr id="286723" name="Rectangle 3"/>
          <p:cNvSpPr>
            <a:spLocks noGrp="1"/>
          </p:cNvSpPr>
          <p:nvPr>
            <p:ph type="body"/>
          </p:nvPr>
        </p:nvSpPr>
        <p:spPr>
          <a:xfrm>
            <a:off x="466725" y="1341438"/>
            <a:ext cx="8229600" cy="4525962"/>
          </a:xfrm>
        </p:spPr>
        <p:txBody>
          <a:bodyPr vert="horz" wrap="square" anchor="t"/>
          <a:p>
            <a:pPr lvl="0" eaLnBrk="1" hangingPunct="1">
              <a:lnSpc>
                <a:spcPct val="90000"/>
              </a:lnSpc>
            </a:pPr>
            <a:r>
              <a:rPr lang="zh-CN" altLang="en-US" dirty="0">
                <a:solidFill>
                  <a:schemeClr val="tx2"/>
                </a:solidFill>
              </a:rPr>
              <a:t>配备策划中应注意的几个问题</a:t>
            </a:r>
            <a:endParaRPr lang="zh-CN" altLang="en-US" dirty="0">
              <a:solidFill>
                <a:schemeClr val="tx2"/>
              </a:solidFill>
            </a:endParaRPr>
          </a:p>
          <a:p>
            <a:pPr lvl="0" eaLnBrk="1" hangingPunct="1">
              <a:lnSpc>
                <a:spcPct val="90000"/>
              </a:lnSpc>
            </a:pPr>
            <a:endParaRPr lang="zh-CN" altLang="en-US" dirty="0">
              <a:solidFill>
                <a:schemeClr val="tx2"/>
              </a:solidFill>
            </a:endParaRPr>
          </a:p>
          <a:p>
            <a:pPr lvl="0" eaLnBrk="1" hangingPunct="1">
              <a:lnSpc>
                <a:spcPct val="90000"/>
              </a:lnSpc>
            </a:pPr>
            <a:r>
              <a:rPr lang="zh-CN" altLang="en-US" dirty="0"/>
              <a:t>四、经济特性选择</a:t>
            </a:r>
            <a:endParaRPr lang="zh-CN" altLang="en-US" dirty="0"/>
          </a:p>
          <a:p>
            <a:pPr lvl="0" eaLnBrk="1" hangingPunct="1">
              <a:lnSpc>
                <a:spcPct val="90000"/>
              </a:lnSpc>
            </a:pPr>
            <a:r>
              <a:rPr lang="zh-CN" altLang="en-US" dirty="0"/>
              <a:t>1、测量风险小</a:t>
            </a:r>
            <a:endParaRPr lang="zh-CN" altLang="en-US" dirty="0"/>
          </a:p>
          <a:p>
            <a:pPr lvl="0" eaLnBrk="1" hangingPunct="1">
              <a:lnSpc>
                <a:spcPct val="90000"/>
              </a:lnSpc>
            </a:pPr>
            <a:r>
              <a:rPr lang="zh-CN" altLang="en-US" dirty="0"/>
              <a:t>2、测量设备购置费用少</a:t>
            </a:r>
            <a:endParaRPr lang="zh-CN" altLang="en-US" dirty="0"/>
          </a:p>
          <a:p>
            <a:pPr lvl="0" eaLnBrk="1" hangingPunct="1">
              <a:lnSpc>
                <a:spcPct val="90000"/>
              </a:lnSpc>
            </a:pPr>
            <a:r>
              <a:rPr lang="zh-CN" altLang="en-US" dirty="0"/>
              <a:t>3、操作、维护、保养、检定/校准费用少</a:t>
            </a:r>
            <a:endParaRPr lang="zh-CN" altLang="en-US" dirty="0"/>
          </a:p>
          <a:p>
            <a:pPr lvl="0" eaLnBrk="1" hangingPunct="1">
              <a:lnSpc>
                <a:spcPct val="90000"/>
              </a:lnSpc>
            </a:pPr>
            <a:r>
              <a:rPr lang="zh-CN" altLang="en-US" dirty="0"/>
              <a:t>4、维护修理方便，使用寿命长</a:t>
            </a:r>
            <a:endParaRPr lang="zh-CN" altLang="en-US" dirty="0"/>
          </a:p>
          <a:p>
            <a:pPr lvl="0" eaLnBrk="1" hangingPunct="1">
              <a:lnSpc>
                <a:spcPct val="90000"/>
              </a:lnSpc>
            </a:pPr>
            <a:r>
              <a:rPr lang="zh-CN" altLang="en-US" dirty="0"/>
              <a:t>5、利用率高</a:t>
            </a:r>
            <a:endParaRPr lang="zh-CN" altLang="en-US" dirty="0"/>
          </a:p>
          <a:p>
            <a:pPr lvl="0" eaLnBrk="1" hangingPunct="1">
              <a:lnSpc>
                <a:spcPct val="90000"/>
              </a:lnSpc>
            </a:pPr>
            <a:r>
              <a:rPr lang="zh-CN" altLang="en-US" dirty="0"/>
              <a:t>6、测量效率应和生产节拍相匹配</a:t>
            </a:r>
            <a:endParaRPr lang="zh-CN" altLang="en-US" dirty="0"/>
          </a:p>
          <a:p>
            <a:pPr lvl="0" eaLnBrk="1" hangingPunct="1">
              <a:lnSpc>
                <a:spcPct val="90000"/>
              </a:lnSpc>
            </a:pPr>
            <a:r>
              <a:rPr lang="zh-CN" altLang="en-US" dirty="0"/>
              <a:t>7、使用时所需场地小</a:t>
            </a:r>
            <a:endParaRPr lang="zh-CN" altLang="en-US" dirty="0"/>
          </a:p>
          <a:p>
            <a:pPr lvl="0" eaLnBrk="1" hangingPunct="1">
              <a:lnSpc>
                <a:spcPct val="90000"/>
              </a:lnSpc>
            </a:pPr>
            <a:r>
              <a:rPr lang="zh-CN" altLang="en-US" dirty="0"/>
              <a:t>8、需要操作人员数量少</a:t>
            </a:r>
            <a:endParaRPr lang="zh-CN" altLang="en-US" dirty="0"/>
          </a:p>
        </p:txBody>
      </p:sp>
    </p:spTree>
  </p:cSld>
  <p:clrMapOvr>
    <a:masterClrMapping/>
  </p:clrMapOvr>
  <p:transition>
    <p:wipe dir="u"/>
  </p:transition>
</p:sld>
</file>

<file path=ppt/theme/theme1.xml><?xml version="1.0" encoding="utf-8"?>
<a:theme xmlns:a="http://schemas.openxmlformats.org/drawingml/2006/main" name="清新自然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Globe</Template>
  <TotalTime>0</TotalTime>
  <Words>19807</Words>
  <Application>WPS 演示</Application>
  <PresentationFormat>全屏显示(4:3)</PresentationFormat>
  <Paragraphs>1785</Paragraphs>
  <Slides>140</Slides>
  <Notes>0</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140</vt:i4>
      </vt:variant>
    </vt:vector>
  </HeadingPairs>
  <TitlesOfParts>
    <vt:vector size="157" baseType="lpstr">
      <vt:lpstr>Arial</vt:lpstr>
      <vt:lpstr>宋体</vt:lpstr>
      <vt:lpstr>Wingdings</vt:lpstr>
      <vt:lpstr>Verdana</vt:lpstr>
      <vt:lpstr>Calibri</vt:lpstr>
      <vt:lpstr>隶书</vt:lpstr>
      <vt:lpstr>楷体_GB2312</vt:lpstr>
      <vt:lpstr>微软雅黑</vt:lpstr>
      <vt:lpstr>Times New Roman</vt:lpstr>
      <vt:lpstr>仿宋_GB2312</vt:lpstr>
      <vt:lpstr>华文中宋</vt:lpstr>
      <vt:lpstr>黑体</vt:lpstr>
      <vt:lpstr>方正舒体</vt:lpstr>
      <vt:lpstr>Symbol</vt:lpstr>
      <vt:lpstr>新宋体</vt:lpstr>
      <vt:lpstr>仿宋</vt:lpstr>
      <vt:lpstr>清新自然模板</vt:lpstr>
      <vt:lpstr>企业计量管理与监督</vt:lpstr>
      <vt:lpstr>企业计量管理与监督</vt:lpstr>
      <vt:lpstr>第一章  计量基础知识</vt:lpstr>
      <vt:lpstr> 第一节 计量概述</vt:lpstr>
      <vt:lpstr>PowerPoint 演示文稿</vt:lpstr>
      <vt:lpstr>PowerPoint 演示文稿</vt:lpstr>
      <vt:lpstr>计量技术机构的主要职责: </vt:lpstr>
      <vt:lpstr>企业事业单位的计量技术机构职责</vt:lpstr>
      <vt:lpstr> 第二节 计量名词术语 </vt:lpstr>
      <vt:lpstr>PowerPoint 演示文稿</vt:lpstr>
      <vt:lpstr>PowerPoint 演示文稿</vt:lpstr>
      <vt:lpstr>     第二节 计量名词术语</vt:lpstr>
      <vt:lpstr>     第二节 计量名词术语</vt:lpstr>
      <vt:lpstr>  第二节 计量名词术语</vt:lpstr>
      <vt:lpstr>  第二节 计量名词术语</vt:lpstr>
      <vt:lpstr>  第二节 计量名词术语</vt:lpstr>
      <vt:lpstr>第三节 计量的特点</vt:lpstr>
      <vt:lpstr>    第三节 计量的特点</vt:lpstr>
      <vt:lpstr>   第三节 计量的特点</vt:lpstr>
      <vt:lpstr>第三节 计量的特点</vt:lpstr>
      <vt:lpstr>第三节 计量的特点</vt:lpstr>
      <vt:lpstr>第三节 计量的特点</vt:lpstr>
      <vt:lpstr>第三节 计量的特点</vt:lpstr>
      <vt:lpstr>第四节 计量法律法规</vt:lpstr>
      <vt:lpstr>PowerPoint 演示文稿</vt:lpstr>
      <vt:lpstr>PowerPoint 演示文稿</vt:lpstr>
      <vt:lpstr>PowerPoint 演示文稿</vt:lpstr>
      <vt:lpstr>PowerPoint 演示文稿</vt:lpstr>
      <vt:lpstr>PowerPoint 演示文稿</vt:lpstr>
      <vt:lpstr>国防计量法规体系图</vt:lpstr>
      <vt:lpstr>法律和法规</vt:lpstr>
      <vt:lpstr>法律和法规</vt:lpstr>
      <vt:lpstr>法律和法规</vt:lpstr>
      <vt:lpstr>法律和法规</vt:lpstr>
      <vt:lpstr>法律和法规</vt:lpstr>
      <vt:lpstr>法律和法规</vt:lpstr>
      <vt:lpstr>法律和法规</vt:lpstr>
      <vt:lpstr>法律和法规</vt:lpstr>
      <vt:lpstr>    法律和法规</vt:lpstr>
      <vt:lpstr>技术法规体系 </vt:lpstr>
      <vt:lpstr>国防计量量值传递体系</vt:lpstr>
      <vt:lpstr>3、军工产品及配套产品计量法规体系</vt:lpstr>
      <vt:lpstr>4、军工产品及配套产品计量法规体系</vt:lpstr>
      <vt:lpstr>《通知》内容</vt:lpstr>
      <vt:lpstr>《通知》内容</vt:lpstr>
      <vt:lpstr>军工产品及配套产品计量管理职责的主要内容</vt:lpstr>
      <vt:lpstr>PowerPoint 演示文稿</vt:lpstr>
      <vt:lpstr>国防军工计量管理体系</vt:lpstr>
      <vt:lpstr> 1、政府监督管理体系</vt:lpstr>
      <vt:lpstr>2、国防军工计量技术机构体系</vt:lpstr>
      <vt:lpstr>3、军工集团计量管理体系</vt:lpstr>
      <vt:lpstr>4、企业的计量保障体系</vt:lpstr>
      <vt:lpstr>三、相关法规</vt:lpstr>
      <vt:lpstr>1、《国防科技工业计量监督管理 暂行规定》（4号令）</vt:lpstr>
      <vt:lpstr>国防科技工业计量监督管理暂行规定</vt:lpstr>
      <vt:lpstr> 2、《国防科技工业计量标准器具 管理办法》</vt:lpstr>
      <vt:lpstr>3、《国防科技工业计量检定人员 管理办法》</vt:lpstr>
      <vt:lpstr>第五节  法定计量单位的使用</vt:lpstr>
      <vt:lpstr>第五节  法定计量单位的使用</vt:lpstr>
      <vt:lpstr>第五节  法定计量单位的使用</vt:lpstr>
      <vt:lpstr>SI基本单位的名称、符号：</vt:lpstr>
      <vt:lpstr>国际单位制中具有专门名称的 导出单位</vt:lpstr>
      <vt:lpstr>国际单位制中具有专门名称的 导出单位</vt:lpstr>
      <vt:lpstr>国际单位制中具有专门名称的 导出单位</vt:lpstr>
      <vt:lpstr>我国选为法定单位的 非SI单位</vt:lpstr>
      <vt:lpstr>SI词头名称、符号</vt:lpstr>
      <vt:lpstr>第五节  法定计量单位的使用</vt:lpstr>
      <vt:lpstr>第五节  法定计量单位的使用</vt:lpstr>
      <vt:lpstr>第五节  法定计量单位的使用</vt:lpstr>
      <vt:lpstr>第五节  法定计量单位的使用</vt:lpstr>
      <vt:lpstr>PowerPoint 演示文稿</vt:lpstr>
      <vt:lpstr>第二章 企业计量管理</vt:lpstr>
      <vt:lpstr>第二章 企业计量管理</vt:lpstr>
      <vt:lpstr>第一节  企业计量管理的作用</vt:lpstr>
      <vt:lpstr>第二节  企业计量管理的特征</vt:lpstr>
      <vt:lpstr>第三节 企业计量管理的内容</vt:lpstr>
      <vt:lpstr>第三节 企业计量管理的内容</vt:lpstr>
      <vt:lpstr>第四节 企业计量工作的定位与发展</vt:lpstr>
      <vt:lpstr>第四节 企业计量工作的定位与发展</vt:lpstr>
      <vt:lpstr>第四节 企业计量工作的定位与发展</vt:lpstr>
      <vt:lpstr>第三章 企业计量检测体系的建立</vt:lpstr>
      <vt:lpstr>第三章 企业计量检测体系的建立</vt:lpstr>
      <vt:lpstr>第三章 企业计量检测体系的建立</vt:lpstr>
      <vt:lpstr>第三节 企业的计量组织结构</vt:lpstr>
      <vt:lpstr>第三节 企业的计量组织结构</vt:lpstr>
      <vt:lpstr> </vt:lpstr>
      <vt:lpstr>第三节 企业的计量组织结构</vt:lpstr>
      <vt:lpstr>第三节 企业的计量组织结构</vt:lpstr>
      <vt:lpstr>第四章 测量设备的管理</vt:lpstr>
      <vt:lpstr>第四章 测量设备的管理</vt:lpstr>
      <vt:lpstr>第一节  测量设备的配备策划</vt:lpstr>
      <vt:lpstr>第一节  测量设备的配备策划</vt:lpstr>
      <vt:lpstr>第一节  测量设备的配备策划</vt:lpstr>
      <vt:lpstr>第一节  测量设备的配备策划</vt:lpstr>
      <vt:lpstr>第一节  测量设备的配备策划</vt:lpstr>
      <vt:lpstr>第一节  测量设备的配备策划</vt:lpstr>
      <vt:lpstr>第一节  测量设备的配备策划</vt:lpstr>
      <vt:lpstr>第一节  测量设备的配备策划</vt:lpstr>
      <vt:lpstr>第一节  测量设备的配备策划</vt:lpstr>
      <vt:lpstr>第二节测量设备的管理与控制</vt:lpstr>
      <vt:lpstr>测量设备的使用</vt:lpstr>
      <vt:lpstr>测量设备的使用</vt:lpstr>
      <vt:lpstr>测量设备的维护</vt:lpstr>
      <vt:lpstr>测量设备的维护</vt:lpstr>
      <vt:lpstr>测量设备的维护</vt:lpstr>
      <vt:lpstr>第二节测量设备的管理与控制</vt:lpstr>
      <vt:lpstr>第二节测量设备的管理与控制</vt:lpstr>
      <vt:lpstr>第二节测量设备的管理与控制</vt:lpstr>
      <vt:lpstr>第二节  测量设备的管理与控制</vt:lpstr>
      <vt:lpstr>第二节测量设备的管理与控制</vt:lpstr>
      <vt:lpstr>第二节测量设备的管理与控制</vt:lpstr>
      <vt:lpstr>第三节 测量设备的计量确认</vt:lpstr>
      <vt:lpstr>第三节 测量设备的计量确认</vt:lpstr>
      <vt:lpstr>第三节 测量设备的计量确认</vt:lpstr>
      <vt:lpstr>第四节 测量设备的量值溯源</vt:lpstr>
      <vt:lpstr>第四节 测量设备的量值溯源</vt:lpstr>
      <vt:lpstr>第四节 测量设备的量值溯源</vt:lpstr>
      <vt:lpstr>第五章 企业计量人员的管理</vt:lpstr>
      <vt:lpstr>第一节 计量人员的分类</vt:lpstr>
      <vt:lpstr>第二节  计量人员管理</vt:lpstr>
      <vt:lpstr>第二节   计量人员的管理</vt:lpstr>
      <vt:lpstr>第六章  测量过程的实现</vt:lpstr>
      <vt:lpstr>第一节 测量过程的相关概念</vt:lpstr>
      <vt:lpstr>第二节 测量过程的识别和策划</vt:lpstr>
      <vt:lpstr>第二节 测量过程的识别和策划</vt:lpstr>
      <vt:lpstr>第二节 测量过程的识别和策划</vt:lpstr>
      <vt:lpstr>第三节 测量过程的设计</vt:lpstr>
      <vt:lpstr>第三节 测量过程的设计</vt:lpstr>
      <vt:lpstr>第三节 测量过程的设计</vt:lpstr>
      <vt:lpstr>第三节 测量过程的设计</vt:lpstr>
      <vt:lpstr>第四节 测量过程的实施</vt:lpstr>
      <vt:lpstr>第四节 测量过程的实施</vt:lpstr>
      <vt:lpstr>第四节 测量过程的实施</vt:lpstr>
      <vt:lpstr>第四节 测量过程的实施</vt:lpstr>
      <vt:lpstr>第四节 测量过程的实施</vt:lpstr>
      <vt:lpstr>第四节 测量过程的实施</vt:lpstr>
      <vt:lpstr>第五节 测量过程的控制</vt:lpstr>
      <vt:lpstr>第六节 测量过程的记录</vt:lpstr>
      <vt:lpstr>第六节 测量过程的记录</vt:lpstr>
      <vt:lpstr>PowerPoint 演示文稿</vt:lpstr>
    </vt:vector>
  </TitlesOfParts>
  <Company>技安处计量科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企业计量管理与监督</dc:title>
  <dc:creator>王双凤</dc:creator>
  <cp:lastModifiedBy>Administrator</cp:lastModifiedBy>
  <cp:revision>81</cp:revision>
  <dcterms:created xsi:type="dcterms:W3CDTF">2006-08-04T03:24:00Z</dcterms:created>
  <dcterms:modified xsi:type="dcterms:W3CDTF">2016-11-28T05:47:18Z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2052-10.1.0.6065</vt:lpwstr>
  </property>
</Properties>
</file>